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5" r:id="rId3"/>
    <p:sldId id="315" r:id="rId4"/>
    <p:sldId id="316" r:id="rId5"/>
    <p:sldId id="291" r:id="rId6"/>
    <p:sldId id="287" r:id="rId7"/>
    <p:sldId id="259" r:id="rId8"/>
    <p:sldId id="289" r:id="rId9"/>
    <p:sldId id="265" r:id="rId10"/>
    <p:sldId id="262" r:id="rId11"/>
    <p:sldId id="313" r:id="rId12"/>
    <p:sldId id="264" r:id="rId13"/>
    <p:sldId id="293" r:id="rId14"/>
    <p:sldId id="298" r:id="rId15"/>
    <p:sldId id="272" r:id="rId16"/>
    <p:sldId id="299" r:id="rId17"/>
    <p:sldId id="296" r:id="rId18"/>
    <p:sldId id="310" r:id="rId19"/>
    <p:sldId id="311" r:id="rId20"/>
    <p:sldId id="273" r:id="rId21"/>
    <p:sldId id="305" r:id="rId22"/>
    <p:sldId id="279" r:id="rId23"/>
    <p:sldId id="302" r:id="rId24"/>
    <p:sldId id="303" r:id="rId25"/>
    <p:sldId id="284" r:id="rId26"/>
    <p:sldId id="271" r:id="rId27"/>
    <p:sldId id="312" r:id="rId28"/>
    <p:sldId id="304" r:id="rId29"/>
    <p:sldId id="306" r:id="rId30"/>
    <p:sldId id="307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13D06D-6D01-4ABA-8DBB-ABCC2E017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25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A84EB2-CD4A-4AD7-B26F-7C424991817B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6E502F6-6522-4C97-94AC-C8DE8FD9DD02}" type="slidenum">
              <a:rPr lang="vi-VN" sz="1200">
                <a:latin typeface="Verdana" pitchFamily="34" charset="0"/>
                <a:cs typeface="Arial" charset="0"/>
              </a:rPr>
              <a:pPr algn="r"/>
              <a:t>20</a:t>
            </a:fld>
            <a:endParaRPr lang="vi-VN" sz="1200"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6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98380-F215-4B90-84A6-DE14D1825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F1E75-ADA4-4AB5-BD94-39CFA2F73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4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6F180-30BD-4E89-B0F2-4DA3B2D52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4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F4AF3-FCBE-4593-A9C0-4ACC77964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9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3F9E-7FAB-4442-B3DA-0CDE5448B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4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F71D5-1C0D-4C2B-BEDE-B85FF07C8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10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95373-DE05-4AAA-B449-A9A63D9E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6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6BCAA-F7F0-4B5A-9903-EAE6FE0A9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0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986B-5916-4DF2-AD30-381F0537A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4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22E4C-E23A-4F4C-BE21-9826F4A2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2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E7984-D638-4E10-9A38-C1DD58D23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4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63748A-E71D-4FF0-B61D-CE6C2FE15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295400" y="25146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FF0000"/>
                </a:solidFill>
              </a:rPr>
              <a:t>Môn</a:t>
            </a:r>
            <a:r>
              <a:rPr lang="en-US" sz="3600" b="1" dirty="0" smtClean="0">
                <a:solidFill>
                  <a:srgbClr val="FF0000"/>
                </a:solidFill>
              </a:rPr>
              <a:t> : </a:t>
            </a:r>
            <a:r>
              <a:rPr lang="en-US" sz="3600" b="1" dirty="0" err="1" smtClean="0">
                <a:solidFill>
                  <a:srgbClr val="FF0000"/>
                </a:solidFill>
              </a:rPr>
              <a:t>Địa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oche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8575"/>
            <a:ext cx="4424363" cy="3400425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267" name="Picture 8" descr="1314033-Cityscape_Dalat-Da_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4288"/>
            <a:ext cx="4495800" cy="3459162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268" name="Picture 11" descr="rung-thong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567113"/>
            <a:ext cx="4419600" cy="32766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11269" name="Picture 7" descr="pine forest Da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39238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1"/>
          <p:cNvGrpSpPr>
            <a:grpSpLocks/>
          </p:cNvGrpSpPr>
          <p:nvPr/>
        </p:nvGrpSpPr>
        <p:grpSpPr bwMode="auto">
          <a:xfrm>
            <a:off x="0" y="3429000"/>
            <a:ext cx="4437063" cy="3429000"/>
            <a:chOff x="0" y="2160"/>
            <a:chExt cx="2880" cy="216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3321" name="Picture 9" descr="tour-du-lich-da-lat-thac-dantanl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80" cy="2160"/>
            </a:xfrm>
            <a:prstGeom prst="rect">
              <a:avLst/>
            </a:prstGeom>
            <a:ln>
              <a:solidFill>
                <a:srgbClr val="0000FF"/>
              </a:solidFill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pic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1984" y="4058"/>
              <a:ext cx="851" cy="25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  <a:headEnd/>
              <a:tailEnd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b="1" dirty="0" smtClean="0">
                  <a:solidFill>
                    <a:srgbClr val="FF0000"/>
                  </a:solidFill>
                </a:rPr>
                <a:t> Da-tan-la</a:t>
              </a:r>
            </a:p>
          </p:txBody>
        </p:sp>
      </p:grpSp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4419601" cy="3200401"/>
          </a:xfrm>
          <a:prstGeom prst="rect">
            <a:avLst/>
          </a:prstGeom>
          <a:ln>
            <a:solidFill>
              <a:srgbClr val="0000FF"/>
            </a:solidFill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3316" name="TextBox 2"/>
          <p:cNvSpPr txBox="1">
            <a:spLocks noChangeArrowheads="1"/>
          </p:cNvSpPr>
          <p:nvPr/>
        </p:nvSpPr>
        <p:spPr bwMode="auto">
          <a:xfrm>
            <a:off x="3055938" y="2851150"/>
            <a:ext cx="1330325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Thác Voi</a:t>
            </a:r>
          </a:p>
        </p:txBody>
      </p:sp>
      <p:pic>
        <p:nvPicPr>
          <p:cNvPr id="133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-87313"/>
            <a:ext cx="4572000" cy="3411538"/>
          </a:xfrm>
          <a:prstGeom prst="rect">
            <a:avLst/>
          </a:prstGeom>
          <a:ln>
            <a:solidFill>
              <a:srgbClr val="0000FF"/>
            </a:solidFill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8016875" y="2751138"/>
            <a:ext cx="1035050" cy="67786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Pơ-ren</a:t>
            </a:r>
          </a:p>
          <a:p>
            <a:pPr eaLnBrk="1" hangingPunct="1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31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429000"/>
            <a:ext cx="4572000" cy="3290888"/>
          </a:xfrm>
          <a:prstGeom prst="rect">
            <a:avLst/>
          </a:prstGeom>
          <a:ln>
            <a:solidFill>
              <a:srgbClr val="0000FF"/>
            </a:solidFill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7543800" y="6273800"/>
            <a:ext cx="1371600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 Đam-ri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" y="0"/>
            <a:ext cx="9525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Hoạt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động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</a:t>
            </a:r>
          </a:p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Lạt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thành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phố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du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lịch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nghỉ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mát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71800"/>
            <a:ext cx="8915400" cy="1662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rgbClr val="0000FF"/>
              </a:solidFill>
              <a:latin typeface=".VnTime" pitchFamily="34" charset="0"/>
            </a:endParaRPr>
          </a:p>
          <a:p>
            <a:pPr>
              <a:defRPr/>
            </a:pP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§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äc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+mj-lt"/>
              </a:rPr>
              <a:t>thông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tin SGK </a:t>
            </a:r>
            <a:r>
              <a:rPr lang="en-US" sz="2800" b="1" dirty="0" err="1">
                <a:solidFill>
                  <a:schemeClr val="accent2"/>
                </a:solidFill>
                <a:latin typeface="+mj-lt"/>
              </a:rPr>
              <a:t>mục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2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trang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95 ®Ó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hoµn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thµnh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néi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dung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phiÕu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th¶o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luËn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.VnTime" pitchFamily="34" charset="0"/>
              </a:rPr>
              <a:t>sau</a:t>
            </a:r>
            <a:r>
              <a:rPr lang="en-US" sz="2800" b="1" dirty="0">
                <a:solidFill>
                  <a:schemeClr val="accent2"/>
                </a:solidFill>
                <a:latin typeface=".VnTime" pitchFamily="34" charset="0"/>
              </a:rPr>
              <a:t>: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057400" y="2057400"/>
            <a:ext cx="541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FF0000"/>
                </a:solidFill>
              </a:rPr>
              <a:t>Thảo luận nhóm đôi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2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112713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>
                <a:solidFill>
                  <a:srgbClr val="CC3300"/>
                </a:solidFill>
                <a:latin typeface=".VnArial" pitchFamily="34" charset="0"/>
              </a:rPr>
              <a:t> </a:t>
            </a:r>
            <a:r>
              <a:rPr lang="en-US" sz="3200" b="1" u="sng">
                <a:solidFill>
                  <a:srgbClr val="CC3300"/>
                </a:solidFill>
                <a:latin typeface=".VnArial" pitchFamily="34" charset="0"/>
              </a:rPr>
              <a:t>PHIẾU THẢO LUẬN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800" i="1" u="sng">
                <a:solidFill>
                  <a:schemeClr val="accent2"/>
                </a:solidFill>
                <a:latin typeface="Tahoma" pitchFamily="34" charset="0"/>
              </a:rPr>
              <a:t>Viết tiếp vào chỗ chấm ở các câu sau</a:t>
            </a:r>
            <a:r>
              <a:rPr lang="en-US" sz="2800" i="1">
                <a:solidFill>
                  <a:schemeClr val="accent2"/>
                </a:solidFill>
                <a:latin typeface="Tahoma" pitchFamily="34" charset="0"/>
              </a:rPr>
              <a:t>: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Đà Lạt trở thành thành phố du lịch và nghỉ mát nổi tiếng vì:</a:t>
            </a:r>
          </a:p>
          <a:p>
            <a:pPr algn="just" eaLnBrk="0" hangingPunct="0">
              <a:spcBef>
                <a:spcPct val="50000"/>
              </a:spcBef>
              <a:buFontTx/>
              <a:buAutoNum type="arabicPeriod"/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 Có khí hậu: </a:t>
            </a:r>
            <a:r>
              <a:rPr lang="en-US">
                <a:solidFill>
                  <a:srgbClr val="000066"/>
                </a:solidFill>
                <a:latin typeface="Tahoma" pitchFamily="34" charset="0"/>
              </a:rPr>
              <a:t>..............................................</a:t>
            </a:r>
          </a:p>
          <a:p>
            <a:pPr eaLnBrk="0" hangingPunct="0">
              <a:spcBef>
                <a:spcPct val="50000"/>
              </a:spcBef>
              <a:buFontTx/>
              <a:buAutoNum type="arabicPeriod"/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 Có các cảnh quan tự nhiên đẹp như: 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    </a:t>
            </a:r>
            <a:r>
              <a:rPr lang="en-US" sz="2000">
                <a:solidFill>
                  <a:srgbClr val="000066"/>
                </a:solidFill>
                <a:latin typeface="Tahoma" pitchFamily="34" charset="0"/>
              </a:rPr>
              <a:t>..............................................................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3. Có các công trình phục vụ du lịch như: 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    </a:t>
            </a:r>
            <a:r>
              <a:rPr lang="en-US" sz="2000">
                <a:solidFill>
                  <a:srgbClr val="000066"/>
                </a:solidFill>
                <a:latin typeface="Tahoma" pitchFamily="34" charset="0"/>
              </a:rPr>
              <a:t>..............................................................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4. Có các hoạt động du lịch lí thú như: 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rgbClr val="000066"/>
                </a:solidFill>
                <a:latin typeface="Tahoma" pitchFamily="34" charset="0"/>
              </a:rPr>
              <a:t>    </a:t>
            </a:r>
            <a:r>
              <a:rPr lang="en-US">
                <a:solidFill>
                  <a:srgbClr val="000066"/>
                </a:solidFill>
                <a:latin typeface="Tahoma" pitchFamily="34" charset="0"/>
              </a:rPr>
              <a:t>....................................................................</a:t>
            </a:r>
            <a:endParaRPr 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47925" y="2455863"/>
            <a:ext cx="525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3300"/>
                </a:solidFill>
                <a:latin typeface="Tahoma" pitchFamily="34" charset="0"/>
              </a:rPr>
              <a:t>quanh năm mát mẻ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" y="3733800"/>
            <a:ext cx="82089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3300"/>
                </a:solidFill>
                <a:latin typeface="Tahoma" pitchFamily="34" charset="0"/>
              </a:rPr>
              <a:t>rừng thông, vườn hoa, thác nước, chùa,...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3563" y="4953000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3300"/>
                </a:solidFill>
                <a:latin typeface="Tahoma" pitchFamily="34" charset="0"/>
              </a:rPr>
              <a:t>nhà ga, khách sạn, biệt thự, sân gôn,...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3563" y="62738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3300"/>
                </a:solidFill>
                <a:latin typeface="Tahoma" pitchFamily="34" charset="0"/>
              </a:rPr>
              <a:t>du thuyền, cưỡi ngựa ngắm cảnh, chơi thể thao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1600200"/>
            <a:ext cx="800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16387" name="Picture 4" descr="HO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solidFill>
            <a:schemeClr val="hlink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6183313"/>
            <a:ext cx="53467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50"/>
            <a:ext cx="4267200" cy="32658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9000"/>
            <a:ext cx="4724400" cy="3429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20350"/>
            <a:ext cx="4667250" cy="287778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4267200" cy="31623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2133600" y="76200"/>
            <a:ext cx="4191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ahoma" pitchFamily="34" charset="0"/>
              </a:rPr>
              <a:t>Hoạt động du lịch</a:t>
            </a:r>
            <a:endParaRPr 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304800"/>
            <a:ext cx="90678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Hoạt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động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3</a:t>
            </a:r>
          </a:p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Hoa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quả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rau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xanh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Lạt</a:t>
            </a:r>
            <a:endParaRPr lang="en-US" sz="3200" dirty="0"/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0" y="3086100"/>
            <a:ext cx="91440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sz="2800" b="1">
                <a:solidFill>
                  <a:schemeClr val="accent2"/>
                </a:solidFill>
              </a:rPr>
              <a:t>1. </a:t>
            </a:r>
            <a:r>
              <a:rPr lang="en-US" sz="2800" b="1"/>
              <a:t>Rau và hoa Đà Lạt được trồng như thế nào? </a:t>
            </a:r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2</a:t>
            </a:r>
            <a:r>
              <a:rPr lang="en-US" sz="2800" b="1"/>
              <a:t> . Vì sao Đà Lạt thích hợp với việc trồng các cây rau và hoa, quả xứ lạnh ? </a:t>
            </a:r>
            <a:br>
              <a:rPr lang="en-US" sz="2800" b="1"/>
            </a:br>
            <a:endParaRPr lang="en-US" sz="2800" b="1"/>
          </a:p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3. </a:t>
            </a:r>
            <a:r>
              <a:rPr lang="en-US" sz="2800" b="1"/>
              <a:t>Kể tên một số các loài hoa, quả, rau của Đà Lạt? </a:t>
            </a:r>
            <a:br>
              <a:rPr lang="en-US" sz="2800" b="1"/>
            </a:br>
            <a:endParaRPr lang="en-US" sz="2800" b="1"/>
          </a:p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4. </a:t>
            </a:r>
            <a:r>
              <a:rPr lang="en-US" sz="2800" b="1"/>
              <a:t>Hoa và rau của Đà Lạt có giá trị như thế nào ?</a:t>
            </a:r>
            <a:br>
              <a:rPr lang="en-US" sz="2800" b="1"/>
            </a:br>
            <a:endParaRPr lang="en-US" sz="2800"/>
          </a:p>
        </p:txBody>
      </p:sp>
      <p:sp>
        <p:nvSpPr>
          <p:cNvPr id="2" name="TextBox 1"/>
          <p:cNvSpPr txBox="1"/>
          <p:nvPr/>
        </p:nvSpPr>
        <p:spPr>
          <a:xfrm>
            <a:off x="53975" y="1905000"/>
            <a:ext cx="9139238" cy="954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§</a:t>
            </a:r>
            <a:r>
              <a:rPr lang="en-US" sz="2800" b="1" dirty="0" err="1">
                <a:solidFill>
                  <a:srgbClr val="0000FF"/>
                </a:solidFill>
                <a:latin typeface=".VnTime" pitchFamily="34" charset="0"/>
              </a:rPr>
              <a:t>äc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tin SGK </a:t>
            </a:r>
            <a:r>
              <a:rPr lang="en-US" sz="2800" b="1" dirty="0" err="1">
                <a:solidFill>
                  <a:srgbClr val="0000FF"/>
                </a:solidFill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3 </a:t>
            </a:r>
            <a:r>
              <a:rPr lang="en-US" sz="2800" b="1" dirty="0" err="1">
                <a:solidFill>
                  <a:srgbClr val="0000FF"/>
                </a:solidFill>
                <a:latin typeface=".VnTime" pitchFamily="34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95, 96 </a:t>
            </a:r>
            <a:r>
              <a:rPr lang="en-US" sz="2800" b="1" dirty="0" err="1">
                <a:solidFill>
                  <a:srgbClr val="0000FF"/>
                </a:solidFill>
                <a:latin typeface=".VnTime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hợp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vốn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hiểu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.VnTime" pitchFamily="34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.VnTime" pitchFamily="34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: </a:t>
            </a:r>
            <a:endParaRPr lang="en-US" sz="2800" dirty="0">
              <a:solidFill>
                <a:srgbClr val="0000FF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342438" cy="7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08075"/>
            <a:ext cx="10348912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609850"/>
            <a:ext cx="9525000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228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Hoa cam-tu-cau Da 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622300"/>
            <a:ext cx="2286000" cy="23495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999" r="25000" b="12000"/>
          <a:stretch>
            <a:fillRect/>
          </a:stretch>
        </p:blipFill>
        <p:spPr bwMode="auto">
          <a:xfrm>
            <a:off x="6934200" y="609600"/>
            <a:ext cx="2181225" cy="2362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286000" cy="2362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1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609600"/>
            <a:ext cx="2222500" cy="2362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31"/>
          <p:cNvSpPr txBox="1">
            <a:spLocks noChangeArrowheads="1"/>
          </p:cNvSpPr>
          <p:nvPr/>
        </p:nvSpPr>
        <p:spPr bwMode="auto">
          <a:xfrm>
            <a:off x="4914900" y="1651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cs typeface="Arial" charset="0"/>
              </a:rPr>
              <a:t>Hoa hồng</a:t>
            </a:r>
          </a:p>
        </p:txBody>
      </p:sp>
      <p:sp>
        <p:nvSpPr>
          <p:cNvPr id="22535" name="TextBox 33"/>
          <p:cNvSpPr txBox="1">
            <a:spLocks noChangeArrowheads="1"/>
          </p:cNvSpPr>
          <p:nvPr/>
        </p:nvSpPr>
        <p:spPr bwMode="auto">
          <a:xfrm>
            <a:off x="304800" y="152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cs typeface="Arial" charset="0"/>
              </a:rPr>
              <a:t>Hoa lan</a:t>
            </a:r>
          </a:p>
        </p:txBody>
      </p:sp>
      <p:sp>
        <p:nvSpPr>
          <p:cNvPr id="22536" name="TextBox 34"/>
          <p:cNvSpPr txBox="1">
            <a:spLocks noChangeArrowheads="1"/>
          </p:cNvSpPr>
          <p:nvPr/>
        </p:nvSpPr>
        <p:spPr bwMode="auto">
          <a:xfrm>
            <a:off x="7086600" y="152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cs typeface="Arial" charset="0"/>
              </a:rPr>
              <a:t>Mi–mô-da</a:t>
            </a:r>
          </a:p>
        </p:txBody>
      </p:sp>
      <p:sp>
        <p:nvSpPr>
          <p:cNvPr id="22537" name="TextBox 36"/>
          <p:cNvSpPr txBox="1">
            <a:spLocks noChangeArrowheads="1"/>
          </p:cNvSpPr>
          <p:nvPr/>
        </p:nvSpPr>
        <p:spPr bwMode="auto">
          <a:xfrm>
            <a:off x="2286000" y="152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cs typeface="Arial" charset="0"/>
              </a:rPr>
              <a:t>Cẩm tú cầu</a:t>
            </a:r>
          </a:p>
        </p:txBody>
      </p:sp>
      <p:pic>
        <p:nvPicPr>
          <p:cNvPr id="2253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2336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93" y="2982037"/>
            <a:ext cx="3048000" cy="31901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00800"/>
            <a:ext cx="25146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Hướng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dương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6400800"/>
            <a:ext cx="2649538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lay-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ơn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93" y="2982037"/>
            <a:ext cx="3523207" cy="31901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2543" name="TextBox 4"/>
          <p:cNvSpPr txBox="1">
            <a:spLocks noChangeArrowheads="1"/>
          </p:cNvSpPr>
          <p:nvPr/>
        </p:nvSpPr>
        <p:spPr bwMode="auto">
          <a:xfrm>
            <a:off x="6477000" y="6334125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</a:rPr>
              <a:t>Đồng tiền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3824"/>
            <a:ext cx="4292790" cy="3838576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4045354"/>
            <a:ext cx="4629150" cy="271064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5276"/>
            <a:ext cx="4292790" cy="25908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40" y="4266"/>
            <a:ext cx="4495800" cy="404108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u hao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83574"/>
            <a:ext cx="2895600" cy="26743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a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30480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sup lo Da L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83384"/>
            <a:ext cx="2911475" cy="26683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81000" y="2584450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Súp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lơ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3581400" y="6338888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Xà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lách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9467" name="Picture 13" descr="Ca_chua Da 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3705"/>
            <a:ext cx="3048000" cy="27148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616700" y="2651125"/>
            <a:ext cx="223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Cà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chua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9469" name="Picture 15" descr="bap cai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1"/>
          <a:stretch>
            <a:fillRect/>
          </a:stretch>
        </p:blipFill>
        <p:spPr bwMode="auto">
          <a:xfrm>
            <a:off x="104775" y="3352800"/>
            <a:ext cx="2819400" cy="29543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592138" y="6307138"/>
            <a:ext cx="175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Caûi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bắp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3221038" y="2393950"/>
            <a:ext cx="160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xu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haøo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6934200" y="6248400"/>
            <a:ext cx="160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Caø</a:t>
            </a: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roát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458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70238"/>
            <a:ext cx="2895600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3" y="3505200"/>
            <a:ext cx="2609850" cy="28194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60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05200"/>
            <a:ext cx="30765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-1"/>
            <a:ext cx="2819400" cy="274320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55963" cy="28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505200"/>
            <a:ext cx="2514600" cy="281939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48" y="7961"/>
            <a:ext cx="2763837" cy="273523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5608" name="TextBox 2"/>
          <p:cNvSpPr txBox="1">
            <a:spLocks noChangeArrowheads="1"/>
          </p:cNvSpPr>
          <p:nvPr/>
        </p:nvSpPr>
        <p:spPr bwMode="auto">
          <a:xfrm>
            <a:off x="990600" y="2895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Dâu tây</a:t>
            </a:r>
          </a:p>
        </p:txBody>
      </p:sp>
      <p:sp>
        <p:nvSpPr>
          <p:cNvPr id="25609" name="TextBox 3"/>
          <p:cNvSpPr txBox="1">
            <a:spLocks noChangeArrowheads="1"/>
          </p:cNvSpPr>
          <p:nvPr/>
        </p:nvSpPr>
        <p:spPr bwMode="auto">
          <a:xfrm>
            <a:off x="3429000" y="28956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Hoa A-ti sô</a:t>
            </a:r>
          </a:p>
        </p:txBody>
      </p:sp>
      <p:sp>
        <p:nvSpPr>
          <p:cNvPr id="25610" name="TextBox 4"/>
          <p:cNvSpPr txBox="1">
            <a:spLocks noChangeArrowheads="1"/>
          </p:cNvSpPr>
          <p:nvPr/>
        </p:nvSpPr>
        <p:spPr bwMode="auto">
          <a:xfrm>
            <a:off x="7086600" y="291147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Nho</a:t>
            </a:r>
          </a:p>
        </p:txBody>
      </p:sp>
      <p:sp>
        <p:nvSpPr>
          <p:cNvPr id="25611" name="TextBox 5"/>
          <p:cNvSpPr txBox="1">
            <a:spLocks noChangeArrowheads="1"/>
          </p:cNvSpPr>
          <p:nvPr/>
        </p:nvSpPr>
        <p:spPr bwMode="auto">
          <a:xfrm>
            <a:off x="762000" y="636905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Hồng</a:t>
            </a:r>
          </a:p>
        </p:txBody>
      </p:sp>
      <p:sp>
        <p:nvSpPr>
          <p:cNvPr id="25612" name="TextBox 6"/>
          <p:cNvSpPr txBox="1">
            <a:spLocks noChangeArrowheads="1"/>
          </p:cNvSpPr>
          <p:nvPr/>
        </p:nvSpPr>
        <p:spPr bwMode="auto">
          <a:xfrm>
            <a:off x="3587750" y="645795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Dâu tằm</a:t>
            </a:r>
          </a:p>
        </p:txBody>
      </p:sp>
      <p:sp>
        <p:nvSpPr>
          <p:cNvPr id="25613" name="TextBox 7"/>
          <p:cNvSpPr txBox="1">
            <a:spLocks noChangeArrowheads="1"/>
          </p:cNvSpPr>
          <p:nvPr/>
        </p:nvSpPr>
        <p:spPr bwMode="auto">
          <a:xfrm>
            <a:off x="7010400" y="6380163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Bơ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2819400" cy="23241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3429000" cy="247684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2438400" cy="29718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871"/>
            <a:ext cx="2895600" cy="31045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1" y="152400"/>
            <a:ext cx="2466975" cy="232444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88" y="3124200"/>
            <a:ext cx="3033712" cy="3124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609600" y="24765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Mứt hồng</a:t>
            </a:r>
          </a:p>
        </p:txBody>
      </p:sp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3513138" y="25622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Đào giòn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6034088" y="25622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Mứt dâu tây</a:t>
            </a:r>
          </a:p>
        </p:txBody>
      </p:sp>
      <p:sp>
        <p:nvSpPr>
          <p:cNvPr id="26635" name="TextBox 12"/>
          <p:cNvSpPr txBox="1">
            <a:spLocks noChangeArrowheads="1"/>
          </p:cNvSpPr>
          <p:nvPr/>
        </p:nvSpPr>
        <p:spPr bwMode="auto">
          <a:xfrm>
            <a:off x="6286500" y="6410325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Mứt khoai lang</a:t>
            </a:r>
          </a:p>
        </p:txBody>
      </p:sp>
      <p:sp>
        <p:nvSpPr>
          <p:cNvPr id="26636" name="TextBox 3"/>
          <p:cNvSpPr txBox="1">
            <a:spLocks noChangeArrowheads="1"/>
          </p:cNvSpPr>
          <p:nvPr/>
        </p:nvSpPr>
        <p:spPr bwMode="auto">
          <a:xfrm>
            <a:off x="609600" y="6410325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Trà A-ti sô</a:t>
            </a:r>
          </a:p>
        </p:txBody>
      </p:sp>
      <p:sp>
        <p:nvSpPr>
          <p:cNvPr id="26637" name="TextBox 4"/>
          <p:cNvSpPr txBox="1">
            <a:spLocks noChangeArrowheads="1"/>
          </p:cNvSpPr>
          <p:nvPr/>
        </p:nvSpPr>
        <p:spPr bwMode="auto">
          <a:xfrm>
            <a:off x="3470275" y="6448425"/>
            <a:ext cx="156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Rượu vang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22600" y="914400"/>
            <a:ext cx="2819400" cy="762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ĐÀ LẠT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3025" y="2362200"/>
            <a:ext cx="2593975" cy="1905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hậu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676400" y="5181600"/>
            <a:ext cx="5334000" cy="1524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</a:rPr>
              <a:t>…………………….……………………..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</a:rPr>
              <a:t>……………………………………………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</a:rPr>
              <a:t>……………………………………………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791200" y="2362200"/>
            <a:ext cx="3048000" cy="1905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nghỉ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ngơi</a:t>
            </a:r>
            <a:r>
              <a:rPr lang="en-US" sz="2400" b="1" dirty="0">
                <a:latin typeface="Times New Roman" pitchFamily="18" charset="0"/>
              </a:rPr>
              <a:t>,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du </a:t>
            </a:r>
            <a:r>
              <a:rPr lang="en-US" sz="2400" b="1" dirty="0" err="1">
                <a:latin typeface="Times New Roman" pitchFamily="18" charset="0"/>
              </a:rPr>
              <a:t>lịch</a:t>
            </a:r>
            <a:endParaRPr lang="en-US" sz="2400" b="1" dirty="0"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……………………..…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………………………….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819400" y="2362200"/>
            <a:ext cx="2743200" cy="19050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 …</a:t>
            </a:r>
          </a:p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……………………….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58738" y="0"/>
            <a:ext cx="89614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Điền từ thích hợp vào chỗ chấm và vẽ các mũi tên thể hiện quan hệ</a:t>
            </a:r>
          </a:p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 giữa các đặc điểm để tạo nên thành phố Đà Lạt.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sz="3200" u="sng" smtClean="0">
                <a:solidFill>
                  <a:srgbClr val="FF0000"/>
                </a:solidFill>
                <a:latin typeface="Times New Roman" pitchFamily="18" charset="0"/>
              </a:rPr>
              <a:t>ĐÁP ÁN: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971800" y="457200"/>
            <a:ext cx="3124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ĐÀ LẠT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1828800"/>
            <a:ext cx="24384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Khí hậu :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quanh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năm mát mẻ</a:t>
            </a:r>
            <a:r>
              <a:rPr lang="en-US" sz="2400" b="1">
                <a:latin typeface="Times New Roman" pitchFamily="18" charset="0"/>
              </a:rPr>
              <a:t>.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71800" y="4343400"/>
            <a:ext cx="3048000" cy="205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Thành phố Đà Lạt 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là: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thành phố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nghỉ mát,du lịch,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có nhiều loại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rau,hoa quả.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248400" y="1828800"/>
            <a:ext cx="2590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Các công trình 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phục vụ nghỉ ngơi,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du lịch: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biệt thự,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khách sạn,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khu nghỉ dưỡng.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200400" y="1828800"/>
            <a:ext cx="26670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Thiên nhiên :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vườn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hoa,rừng thông,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thác nước</a:t>
            </a:r>
            <a:r>
              <a:rPr lang="en-US" sz="2400" b="1">
                <a:latin typeface="Times New Roman" pitchFamily="18" charset="0"/>
              </a:rPr>
              <a:t>.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419600" y="1219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H="1">
            <a:off x="1905000" y="1219200"/>
            <a:ext cx="2514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419600" y="1219200"/>
            <a:ext cx="2438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4419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1524000" y="3429000"/>
            <a:ext cx="1371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6096000" y="3657600"/>
            <a:ext cx="1219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animBg="1"/>
      <p:bldP spid="18436" grpId="0" animBg="1"/>
      <p:bldP spid="18437" grpId="0" animBg="1"/>
      <p:bldP spid="18438" grpId="0" animBg="1"/>
      <p:bldP spid="18439" grpId="0" animBg="1"/>
      <p:bldP spid="18440" grpId="0" animBg="1"/>
      <p:bldP spid="18441" grpId="0" animBg="1"/>
      <p:bldP spid="18442" grpId="0" animBg="1"/>
      <p:bldP spid="18443" grpId="0" animBg="1"/>
      <p:bldP spid="18444" grpId="0" animBg="1"/>
      <p:bldP spid="184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9296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33600" y="2514600"/>
            <a:ext cx="525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/>
              <a:t>Thử tài làm hướng dẫn viên du lịch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3175"/>
            <a:ext cx="11430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2362200" y="2819400"/>
            <a:ext cx="4724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/>
              <a:t>Chuẩn bị bài sau: Ôn tập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228600"/>
            <a:ext cx="42799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15240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182563" y="2057400"/>
            <a:ext cx="10363200" cy="104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kern="1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Kính chúc quý thầy cô mạnh khoẻ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212376" y="1371600"/>
            <a:ext cx="678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lí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Lạt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-26988"/>
            <a:ext cx="8915400" cy="5842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Vị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trí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địa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lí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khí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hậu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của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Lạt</a:t>
            </a:r>
            <a:endParaRPr lang="en-US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557213"/>
            <a:ext cx="4779963" cy="627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4448175" y="3244850"/>
            <a:ext cx="24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8006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4487863" y="2286000"/>
            <a:ext cx="4648200" cy="4800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</a:rPr>
              <a:t>Dựa vào lược đồ và kết hợp vốn hiểu biết , em hãy trả lời các câu hỏi sau:</a:t>
            </a:r>
          </a:p>
          <a:p>
            <a:r>
              <a:rPr lang="en-US" sz="2400"/>
              <a:t>-</a:t>
            </a:r>
            <a:r>
              <a:rPr lang="en-US" sz="2400" b="1" i="1"/>
              <a:t>Đà Lạt nằm trên cao nguyên nào? </a:t>
            </a:r>
          </a:p>
          <a:p>
            <a:endParaRPr lang="en-US" sz="2400" b="1" i="1"/>
          </a:p>
          <a:p>
            <a:r>
              <a:rPr lang="en-US" sz="2400" b="1" i="1"/>
              <a:t>-Đà Lạt ở độ cao khoảng bao nhiêu mét?</a:t>
            </a:r>
          </a:p>
          <a:p>
            <a:endParaRPr lang="en-US" sz="2400" b="1" i="1"/>
          </a:p>
          <a:p>
            <a:r>
              <a:rPr lang="en-US" sz="2400" b="1" i="1"/>
              <a:t>-Em thử đoán xem ở độ cao đó Đà Lạt có khí hậu như thế nào?</a:t>
            </a:r>
          </a:p>
          <a:p>
            <a:pPr eaLnBrk="1" hangingPunct="1"/>
            <a:endParaRPr lang="en-US" b="1" i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724400" y="152400"/>
          <a:ext cx="4191000" cy="1648462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756228"/>
                <a:gridCol w="243477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Cao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nguyên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cao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trung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bình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Kon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Tum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500m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Đắc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Lắc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400m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Di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Linh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1000m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Lâm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Viên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1500m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NG1"/>
          <p:cNvPicPr>
            <a:picLocks noChangeAspect="1" noChangeArrowheads="1"/>
          </p:cNvPicPr>
          <p:nvPr/>
        </p:nvPicPr>
        <p:blipFill>
          <a:blip r:embed="rId2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Oval 3"/>
          <p:cNvSpPr>
            <a:spLocks noChangeArrowheads="1"/>
          </p:cNvSpPr>
          <p:nvPr/>
        </p:nvSpPr>
        <p:spPr bwMode="auto">
          <a:xfrm rot="-4236210">
            <a:off x="2811463" y="4437062"/>
            <a:ext cx="1373188" cy="13255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211638" y="2819400"/>
            <a:ext cx="4551362" cy="9144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Thành phố Đà Lạt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Nằm trên cao nguyên Lâm Viên</a:t>
            </a: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 rot="18497410" flipV="1">
            <a:off x="3650456" y="4239420"/>
            <a:ext cx="1120775" cy="55562"/>
          </a:xfrm>
          <a:prstGeom prst="leftArrow">
            <a:avLst>
              <a:gd name="adj1" fmla="val 50000"/>
              <a:gd name="adj2" fmla="val 4064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 rot="-5400000">
            <a:off x="2728913" y="3954463"/>
            <a:ext cx="1493837" cy="46037"/>
          </a:xfrm>
          <a:prstGeom prst="leftArrow">
            <a:avLst>
              <a:gd name="adj1" fmla="val 50000"/>
              <a:gd name="adj2" fmla="val 4556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876550" y="2514600"/>
            <a:ext cx="1219200" cy="6096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Độ cao</a:t>
            </a:r>
          </a:p>
          <a:p>
            <a:pPr algn="ctr"/>
            <a:r>
              <a:rPr lang="en-US" sz="2000"/>
              <a:t>1500m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7" grpId="0" animBg="1"/>
      <p:bldP spid="8198" grpId="0" animBg="1"/>
      <p:bldP spid="8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8997263" cy="10772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Hoạt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động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1</a:t>
            </a:r>
          </a:p>
          <a:p>
            <a:pPr algn="ctr">
              <a:defRPr/>
            </a:pP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Lạt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nổi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tiếng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rừng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thông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thác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nước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4288" y="2895600"/>
            <a:ext cx="89963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Đọc thông tin sách giáo khoa trang 94 và trả lời câu hỏi :</a:t>
            </a:r>
          </a:p>
          <a:p>
            <a:pPr eaLnBrk="1" hangingPunct="1"/>
            <a:endParaRPr lang="en-US" sz="2800" b="1"/>
          </a:p>
          <a:p>
            <a:pPr eaLnBrk="1" hangingPunct="1"/>
            <a:r>
              <a:rPr lang="en-US" sz="2800" b="1"/>
              <a:t>Câu 1</a:t>
            </a:r>
            <a:r>
              <a:rPr lang="en-US" sz="2800" b="1" i="1"/>
              <a:t>: Vì sao Đà Lạt lại nổi tiếng về rừng thông và thác nước? </a:t>
            </a:r>
          </a:p>
          <a:p>
            <a:pPr eaLnBrk="1" hangingPunct="1"/>
            <a:endParaRPr lang="en-US" sz="2800" b="1" i="1"/>
          </a:p>
          <a:p>
            <a:pPr eaLnBrk="1" hangingPunct="1"/>
            <a:r>
              <a:rPr lang="en-US" sz="2800" b="1"/>
              <a:t>Câu 2 : </a:t>
            </a:r>
            <a:r>
              <a:rPr lang="en-US" sz="2800" b="1" i="1"/>
              <a:t>Kể tên một số thác nước ở Đà Lạt?</a:t>
            </a: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2122488" y="2151063"/>
            <a:ext cx="4800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0000"/>
                </a:solidFill>
              </a:rPr>
              <a:t>Thảo luân nhóm đôi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HO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342900"/>
            <a:ext cx="9144000" cy="71628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9088"/>
            <a:ext cx="311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95325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7287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62088"/>
            <a:ext cx="311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161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206375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108325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924425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5161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75615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6911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76676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539750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56911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8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26365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2632075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90353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381476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27463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308100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214471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5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5699125"/>
            <a:ext cx="31115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21176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69411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8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789488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9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09111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0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129213"/>
            <a:ext cx="311150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089&quot;&gt;&lt;/object&gt;&lt;object type=&quot;2&quot; unique_id=&quot;10090&quot;&gt;&lt;object type=&quot;3&quot; unique_id=&quot;10091&quot;&gt;&lt;property id=&quot;20148&quot; value=&quot;5&quot;/&gt;&lt;property id=&quot;20300&quot; value=&quot;Slide 1&quot;/&gt;&lt;property id=&quot;20307&quot; value=&quot;256&quot;/&gt;&lt;/object&gt;&lt;object type=&quot;3&quot; unique_id=&quot;10093&quot;&gt;&lt;property id=&quot;20148&quot; value=&quot;5&quot;/&gt;&lt;property id=&quot;20300&quot; value=&quot;Slide 3&quot;/&gt;&lt;property id=&quot;20307&quot; value=&quot;258&quot;/&gt;&lt;/object&gt;&lt;object type=&quot;3&quot; unique_id=&quot;10094&quot;&gt;&lt;property id=&quot;20148&quot; value=&quot;5&quot;/&gt;&lt;property id=&quot;20300&quot; value=&quot;Slide 2&quot;/&gt;&lt;property id=&quot;20307&quot; value=&quot;259&quot;/&gt;&lt;/object&gt;&lt;object type=&quot;3&quot; unique_id=&quot;10095&quot;&gt;&lt;property id=&quot;20148&quot; value=&quot;5&quot;/&gt;&lt;property id=&quot;20300&quot; value=&quot;Slide 5&quot;/&gt;&lt;property id=&quot;20307&quot; value=&quot;260&quot;/&gt;&lt;/object&gt;&lt;object type=&quot;3&quot; unique_id=&quot;10097&quot;&gt;&lt;property id=&quot;20148&quot; value=&quot;5&quot;/&gt;&lt;property id=&quot;20300&quot; value=&quot;Slide 10&quot;/&gt;&lt;property id=&quot;20307&quot; value=&quot;262&quot;/&gt;&lt;/object&gt;&lt;object type=&quot;3&quot; unique_id=&quot;10259&quot;&gt;&lt;property id=&quot;20148&quot; value=&quot;5&quot;/&gt;&lt;property id=&quot;20300&quot; value=&quot;Slide 9&quot;/&gt;&lt;property id=&quot;20307&quot; value=&quot;265&quot;/&gt;&lt;/object&gt;&lt;object type=&quot;3&quot; unique_id=&quot;10260&quot;&gt;&lt;property id=&quot;20148&quot; value=&quot;5&quot;/&gt;&lt;property id=&quot;20300&quot; value=&quot;Slide 11&quot;/&gt;&lt;property id=&quot;20307&quot; value=&quot;264&quot;/&gt;&lt;/object&gt;&lt;object type=&quot;3&quot; unique_id=&quot;10261&quot;&gt;&lt;property id=&quot;20148&quot; value=&quot;5&quot;/&gt;&lt;property id=&quot;20300&quot; value=&quot;Slide 12 - &amp;quot;Một số điểm đến nổi tiếng của Đà Lạt:&amp;#x0D;&amp;#x0A;&amp;quot;&quot;/&gt;&lt;property id=&quot;20307&quot; value=&quot;268&quot;/&gt;&lt;/object&gt;&lt;object type=&quot;3&quot; unique_id=&quot;10262&quot;&gt;&lt;property id=&quot;20148&quot; value=&quot;5&quot;/&gt;&lt;property id=&quot;20300&quot; value=&quot;Slide 7&quot;/&gt;&lt;property id=&quot;20307&quot; value=&quot;266&quot;/&gt;&lt;/object&gt;&lt;object type=&quot;3&quot; unique_id=&quot;10263&quot;&gt;&lt;property id=&quot;20148&quot; value=&quot;5&quot;/&gt;&lt;property id=&quot;20300&quot; value=&quot;Slide 13&quot;/&gt;&lt;property id=&quot;20307&quot; value=&quot;269&quot;/&gt;&lt;/object&gt;&lt;object type=&quot;3&quot; unique_id=&quot;10265&quot;&gt;&lt;property id=&quot;20148&quot; value=&quot;5&quot;/&gt;&lt;property id=&quot;20300&quot; value=&quot;Slide 20 - &amp;quot;ĐÁP ÁN:&amp;quot;&quot;/&gt;&lt;property id=&quot;20307&quot; value=&quot;271&quot;/&gt;&lt;/object&gt;&lt;object type=&quot;3&quot; unique_id=&quot;10266&quot;&gt;&lt;property id=&quot;20148&quot; value=&quot;5&quot;/&gt;&lt;property id=&quot;20300&quot; value=&quot;Slide 15&quot;/&gt;&lt;property id=&quot;20307&quot; value=&quot;272&quot;/&gt;&lt;/object&gt;&lt;object type=&quot;3&quot; unique_id=&quot;10304&quot;&gt;&lt;property id=&quot;20148&quot; value=&quot;5&quot;/&gt;&lt;property id=&quot;20300&quot; value=&quot;Slide 16&quot;/&gt;&lt;property id=&quot;20307&quot; value=&quot;273&quot;/&gt;&lt;/object&gt;&lt;object type=&quot;3&quot; unique_id=&quot;10305&quot;&gt;&lt;property id=&quot;20148&quot; value=&quot;5&quot;/&gt;&lt;property id=&quot;20300&quot; value=&quot;Slide 22&quot;/&gt;&lt;property id=&quot;20307&quot; value=&quot;274&quot;/&gt;&lt;/object&gt;&lt;object type=&quot;3&quot; unique_id=&quot;10363&quot;&gt;&lt;property id=&quot;20148&quot; value=&quot;5&quot;/&gt;&lt;property id=&quot;20300&quot; value=&quot;Slide 4&quot;/&gt;&lt;property id=&quot;20307&quot; value=&quot;275&quot;/&gt;&lt;/object&gt;&lt;object type=&quot;3&quot; unique_id=&quot;10364&quot;&gt;&lt;property id=&quot;20148&quot; value=&quot;5&quot;/&gt;&lt;property id=&quot;20300&quot; value=&quot;Slide 6&quot;/&gt;&lt;property id=&quot;20307&quot; value=&quot;276&quot;/&gt;&lt;/object&gt;&lt;object type=&quot;3&quot; unique_id=&quot;10512&quot;&gt;&lt;property id=&quot;20148&quot; value=&quot;5&quot;/&gt;&lt;property id=&quot;20300&quot; value=&quot;Slide 8&quot;/&gt;&lt;property id=&quot;20307&quot; value=&quot;277&quot;/&gt;&lt;/object&gt;&lt;object type=&quot;3&quot; unique_id=&quot;10513&quot;&gt;&lt;property id=&quot;20148&quot; value=&quot;5&quot;/&gt;&lt;property id=&quot;20300&quot; value=&quot;Slide 14&quot;/&gt;&lt;property id=&quot;20307&quot; value=&quot;278&quot;/&gt;&lt;/object&gt;&lt;object type=&quot;3&quot; unique_id=&quot;10514&quot;&gt;&lt;property id=&quot;20148&quot; value=&quot;5&quot;/&gt;&lt;property id=&quot;20300&quot; value=&quot;Slide 17&quot;/&gt;&lt;property id=&quot;20307&quot; value=&quot;280&quot;/&gt;&lt;/object&gt;&lt;object type=&quot;3&quot; unique_id=&quot;10515&quot;&gt;&lt;property id=&quot;20148&quot; value=&quot;5&quot;/&gt;&lt;property id=&quot;20300&quot; value=&quot;Slide 18&quot;/&gt;&lt;property id=&quot;20307&quot; value=&quot;279&quot;/&gt;&lt;/object&gt;&lt;object type=&quot;3&quot; unique_id=&quot;10791&quot;&gt;&lt;property id=&quot;20148&quot; value=&quot;5&quot;/&gt;&lt;property id=&quot;20300&quot; value=&quot;Slide 21&quot;/&gt;&lt;property id=&quot;20307&quot; value=&quot;282&quot;/&gt;&lt;/object&gt;&lt;object type=&quot;3&quot; unique_id=&quot;10925&quot;&gt;&lt;property id=&quot;20148&quot; value=&quot;5&quot;/&gt;&lt;property id=&quot;20300&quot; value=&quot;Slide 19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603</Words>
  <Application>Microsoft Office PowerPoint</Application>
  <PresentationFormat>On-screen Show (4:3)</PresentationFormat>
  <Paragraphs>131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.VnArial</vt:lpstr>
      <vt:lpstr>.VnTime</vt:lpstr>
      <vt:lpstr>Arial</vt:lpstr>
      <vt:lpstr>Calibri</vt:lpstr>
      <vt:lpstr>Tahoma</vt:lpstr>
      <vt:lpstr>Times New Roman</vt:lpstr>
      <vt:lpstr>Verdana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ÁN: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107</cp:revision>
  <dcterms:created xsi:type="dcterms:W3CDTF">2014-10-22T01:53:34Z</dcterms:created>
  <dcterms:modified xsi:type="dcterms:W3CDTF">2020-08-18T02:05:11Z</dcterms:modified>
</cp:coreProperties>
</file>