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57" r:id="rId3"/>
    <p:sldId id="312" r:id="rId4"/>
    <p:sldId id="282" r:id="rId5"/>
    <p:sldId id="311" r:id="rId6"/>
    <p:sldId id="313" r:id="rId7"/>
    <p:sldId id="316" r:id="rId8"/>
    <p:sldId id="281" r:id="rId9"/>
    <p:sldId id="314" r:id="rId10"/>
    <p:sldId id="315" r:id="rId11"/>
    <p:sldId id="256" r:id="rId12"/>
    <p:sldId id="258" r:id="rId13"/>
    <p:sldId id="308" r:id="rId14"/>
    <p:sldId id="318" r:id="rId15"/>
    <p:sldId id="317" r:id="rId16"/>
    <p:sldId id="309" r:id="rId17"/>
    <p:sldId id="260" r:id="rId18"/>
    <p:sldId id="321" r:id="rId19"/>
    <p:sldId id="320" r:id="rId20"/>
    <p:sldId id="319" r:id="rId21"/>
    <p:sldId id="304" r:id="rId22"/>
    <p:sldId id="305" r:id="rId23"/>
    <p:sldId id="284" r:id="rId24"/>
    <p:sldId id="286" r:id="rId25"/>
    <p:sldId id="261" r:id="rId26"/>
    <p:sldId id="285" r:id="rId27"/>
    <p:sldId id="323" r:id="rId28"/>
    <p:sldId id="324" r:id="rId29"/>
    <p:sldId id="326" r:id="rId30"/>
    <p:sldId id="327" r:id="rId31"/>
    <p:sldId id="265" r:id="rId32"/>
    <p:sldId id="274" r:id="rId33"/>
    <p:sldId id="329" r:id="rId34"/>
    <p:sldId id="330" r:id="rId35"/>
    <p:sldId id="332" r:id="rId36"/>
    <p:sldId id="331" r:id="rId37"/>
    <p:sldId id="333" r:id="rId38"/>
    <p:sldId id="328" r:id="rId39"/>
    <p:sldId id="288" r:id="rId40"/>
    <p:sldId id="334" r:id="rId41"/>
    <p:sldId id="289" r:id="rId42"/>
    <p:sldId id="292" r:id="rId43"/>
    <p:sldId id="293" r:id="rId44"/>
    <p:sldId id="294" r:id="rId45"/>
    <p:sldId id="295" r:id="rId46"/>
    <p:sldId id="310" r:id="rId47"/>
    <p:sldId id="336" r:id="rId48"/>
    <p:sldId id="339" r:id="rId49"/>
    <p:sldId id="301" r:id="rId50"/>
  </p:sldIdLst>
  <p:sldSz cx="12344400" cy="6950075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512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024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53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049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56230" algn="l" defTabSz="110249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307476" algn="l" defTabSz="110249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858722" algn="l" defTabSz="110249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409968" algn="l" defTabSz="110249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89">
          <p15:clr>
            <a:srgbClr val="A4A3A4"/>
          </p15:clr>
        </p15:guide>
        <p15:guide id="4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66"/>
    <a:srgbClr val="FFFF99"/>
    <a:srgbClr val="008000"/>
    <a:srgbClr val="0033CC"/>
    <a:srgbClr val="FF99FF"/>
    <a:srgbClr val="B6F6F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726" y="72"/>
      </p:cViewPr>
      <p:guideLst>
        <p:guide orient="horz" pos="2160"/>
        <p:guide pos="2880"/>
        <p:guide orient="horz" pos="2189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59029"/>
            <a:ext cx="104927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938376"/>
            <a:ext cx="86410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551246" indent="0" algn="ctr">
              <a:buNone/>
              <a:defRPr/>
            </a:lvl2pPr>
            <a:lvl3pPr marL="1102492" indent="0" algn="ctr">
              <a:buNone/>
              <a:defRPr/>
            </a:lvl3pPr>
            <a:lvl4pPr marL="1653738" indent="0" algn="ctr">
              <a:buNone/>
              <a:defRPr/>
            </a:lvl4pPr>
            <a:lvl5pPr marL="2204984" indent="0" algn="ctr">
              <a:buNone/>
              <a:defRPr/>
            </a:lvl5pPr>
            <a:lvl6pPr marL="2756230" indent="0" algn="ctr">
              <a:buNone/>
              <a:defRPr/>
            </a:lvl6pPr>
            <a:lvl7pPr marL="3307476" indent="0" algn="ctr">
              <a:buNone/>
              <a:defRPr/>
            </a:lvl7pPr>
            <a:lvl8pPr marL="3858722" indent="0" algn="ctr">
              <a:buNone/>
              <a:defRPr/>
            </a:lvl8pPr>
            <a:lvl9pPr marL="44099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9DBC5-7395-4458-ADD1-722C67BBF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FAF27-1D66-4BF5-A438-B529BAB3D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8326"/>
            <a:ext cx="277749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8326"/>
            <a:ext cx="812673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195FF-0A8F-49ED-AE27-F22A2139F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7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8326"/>
            <a:ext cx="111099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B313-A234-445A-9528-60B985513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A1F07-724F-4D21-B932-538261BCC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66067"/>
            <a:ext cx="10492740" cy="138036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45739"/>
            <a:ext cx="10492740" cy="152032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1246" indent="0">
              <a:buNone/>
              <a:defRPr sz="2200"/>
            </a:lvl2pPr>
            <a:lvl3pPr marL="1102492" indent="0">
              <a:buNone/>
              <a:defRPr sz="1900"/>
            </a:lvl3pPr>
            <a:lvl4pPr marL="1653738" indent="0">
              <a:buNone/>
              <a:defRPr sz="1700"/>
            </a:lvl4pPr>
            <a:lvl5pPr marL="2204984" indent="0">
              <a:buNone/>
              <a:defRPr sz="1700"/>
            </a:lvl5pPr>
            <a:lvl6pPr marL="2756230" indent="0">
              <a:buNone/>
              <a:defRPr sz="1700"/>
            </a:lvl6pPr>
            <a:lvl7pPr marL="3307476" indent="0">
              <a:buNone/>
              <a:defRPr sz="1700"/>
            </a:lvl7pPr>
            <a:lvl8pPr marL="3858722" indent="0">
              <a:buNone/>
              <a:defRPr sz="1700"/>
            </a:lvl8pPr>
            <a:lvl9pPr marL="440996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EC48-4671-40E8-B4DD-09E228FDC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86643-2A72-4334-8427-A19D191DB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55724"/>
            <a:ext cx="5454254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204075"/>
            <a:ext cx="5454254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55724"/>
            <a:ext cx="5456396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204075"/>
            <a:ext cx="5456396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CFB5-F3B1-4A38-A8BD-1954CCD6C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B592-5FDA-4629-B004-4497ADB12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677B-4624-46B2-AFDE-996B6B3E1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6716"/>
            <a:ext cx="4061223" cy="117765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6717"/>
            <a:ext cx="6900863" cy="59316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54368"/>
            <a:ext cx="4061223" cy="4754045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61D55-4740-4F43-B7B1-27E83CD6A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65052"/>
            <a:ext cx="7406640" cy="57434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21002"/>
            <a:ext cx="7406640" cy="4170045"/>
          </a:xfrm>
        </p:spPr>
        <p:txBody>
          <a:bodyPr/>
          <a:lstStyle>
            <a:lvl1pPr marL="0" indent="0">
              <a:buNone/>
              <a:defRPr sz="39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439399"/>
            <a:ext cx="7406640" cy="815668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E990-5526-43CD-95D6-AEF85D06D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8325"/>
            <a:ext cx="11109960" cy="11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249" tIns="55125" rIns="110249" bIns="55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21685"/>
            <a:ext cx="11109960" cy="45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329073"/>
            <a:ext cx="2880360" cy="48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329073"/>
            <a:ext cx="3909060" cy="48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329073"/>
            <a:ext cx="2880360" cy="48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9DD44705-7A4A-4AE6-AE64-3695806740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51246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102492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5373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20498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13435" indent="-413435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95775" indent="-344529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78115" indent="-27562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29361" indent="-2756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80607" indent="-27562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31853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83099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34345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85591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543050" y="1081123"/>
            <a:ext cx="9361170" cy="7969419"/>
          </a:xfrm>
          <a:prstGeom prst="rect">
            <a:avLst/>
          </a:prstGeom>
          <a:noFill/>
        </p:spPr>
        <p:txBody>
          <a:bodyPr spcFirstLastPara="1" lIns="110249" tIns="55125" rIns="110249" bIns="55125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>
                <a:solidFill>
                  <a:srgbClr val="FF0000"/>
                </a:solidFill>
                <a:cs typeface="Arial" pitchFamily="34" charset="0"/>
              </a:rPr>
              <a:t>ĐỊA  LÝ- TUẦN </a:t>
            </a:r>
            <a:r>
              <a:rPr lang="en-US" sz="5500" b="1" smtClean="0">
                <a:solidFill>
                  <a:srgbClr val="FF0000"/>
                </a:solidFill>
                <a:cs typeface="Arial" pitchFamily="34" charset="0"/>
              </a:rPr>
              <a:t>5 </a:t>
            </a:r>
            <a:endParaRPr lang="en-US" sz="55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11480" y="0"/>
            <a:ext cx="12344400" cy="8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100621"/>
            <a:ext cx="12344400" cy="8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166428" y="3166428"/>
            <a:ext cx="6950075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60753" y="3398097"/>
            <a:ext cx="6950075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0620" y="5946175"/>
            <a:ext cx="2661761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65021" y="5737030"/>
            <a:ext cx="1532335" cy="13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989946" y="20915"/>
            <a:ext cx="1532335" cy="13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844758" y="5570560"/>
            <a:ext cx="1151911" cy="1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9960" y="-257368"/>
            <a:ext cx="1150302" cy="18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3166145"/>
            <a:ext cx="12344400" cy="149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</a:rPr>
              <a:t>Trung du Bắc Bộ</a:t>
            </a: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8610" y="1003900"/>
            <a:ext cx="12035790" cy="16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3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-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Em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hãy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nêu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nét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riêng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biệt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của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vùng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trung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du </a:t>
            </a:r>
            <a:r>
              <a:rPr lang="en-US" sz="5300" b="1" err="1">
                <a:solidFill>
                  <a:srgbClr val="FF0000"/>
                </a:solidFill>
                <a:cs typeface="Arial" pitchFamily="34" charset="0"/>
              </a:rPr>
              <a:t>Bắc</a:t>
            </a:r>
            <a:r>
              <a:rPr lang="en-US" sz="5300" b="1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smtClean="0">
                <a:solidFill>
                  <a:srgbClr val="FF0000"/>
                </a:solidFill>
                <a:cs typeface="Arial" pitchFamily="34" charset="0"/>
              </a:rPr>
              <a:t>Bộ?</a:t>
            </a:r>
            <a:endParaRPr lang="en-US" sz="53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2857253"/>
            <a:ext cx="12344400" cy="16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300" b="1" dirty="0">
                <a:cs typeface="Arial" pitchFamily="34" charset="0"/>
              </a:rPr>
              <a:t>+ </a:t>
            </a:r>
            <a:r>
              <a:rPr lang="en-US" sz="5300" b="1" dirty="0" err="1">
                <a:cs typeface="Arial" pitchFamily="34" charset="0"/>
              </a:rPr>
              <a:t>Mang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dấu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hiệu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vừa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của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đồng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bằng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vừa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của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miền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núi</a:t>
            </a:r>
            <a:r>
              <a:rPr lang="en-US" sz="5300" b="1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04063" y="1985276"/>
            <a:ext cx="3542586" cy="2052846"/>
          </a:xfrm>
          <a:prstGeom prst="ellipse">
            <a:avLst/>
          </a:prstGeom>
          <a:solidFill>
            <a:srgbClr val="B6F6F8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300" b="1" dirty="0" err="1">
                <a:cs typeface="Arial" pitchFamily="34" charset="0"/>
              </a:rPr>
              <a:t>Trung</a:t>
            </a:r>
            <a:r>
              <a:rPr lang="en-US" sz="4300" b="1" dirty="0">
                <a:cs typeface="Arial" pitchFamily="34" charset="0"/>
              </a:rPr>
              <a:t> du </a:t>
            </a:r>
            <a:endParaRPr lang="en-US" sz="4300" b="1" dirty="0" smtClean="0">
              <a:cs typeface="Arial" pitchFamily="34" charset="0"/>
            </a:endParaRPr>
          </a:p>
          <a:p>
            <a:pPr algn="ctr" eaLnBrk="1" hangingPunct="1"/>
            <a:r>
              <a:rPr lang="en-US" sz="4300" b="1" dirty="0" err="1" smtClean="0">
                <a:cs typeface="Arial" pitchFamily="34" charset="0"/>
              </a:rPr>
              <a:t>Bắc</a:t>
            </a:r>
            <a:r>
              <a:rPr lang="en-US" sz="4300" b="1" dirty="0" smtClean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Bộ</a:t>
            </a:r>
            <a:endParaRPr lang="en-US" sz="4300" b="1" dirty="0"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34891" y="386115"/>
            <a:ext cx="6976109" cy="926677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300" b="1" dirty="0" err="1">
                <a:cs typeface="Arial" pitchFamily="34" charset="0"/>
              </a:rPr>
              <a:t>Là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vùng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đồi</a:t>
            </a:r>
            <a:endParaRPr lang="en-US" sz="4300" b="1" dirty="0"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937760" y="2007800"/>
            <a:ext cx="6873240" cy="2007799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300" b="1">
                <a:cs typeface="Arial" pitchFamily="34" charset="0"/>
              </a:rPr>
              <a:t>Các đỉnh tròn,  </a:t>
            </a:r>
            <a:r>
              <a:rPr lang="en-US" sz="4300" b="1" smtClean="0">
                <a:cs typeface="Arial" pitchFamily="34" charset="0"/>
              </a:rPr>
              <a:t>sườn</a:t>
            </a:r>
          </a:p>
          <a:p>
            <a:pPr eaLnBrk="1" hangingPunct="1"/>
            <a:r>
              <a:rPr lang="en-US" sz="4300" b="1" smtClean="0">
                <a:cs typeface="Arial" pitchFamily="34" charset="0"/>
              </a:rPr>
              <a:t> thoải xếp </a:t>
            </a:r>
            <a:r>
              <a:rPr lang="en-US" sz="4300" b="1">
                <a:cs typeface="Arial" pitchFamily="34" charset="0"/>
              </a:rPr>
              <a:t>cạnh nhau </a:t>
            </a:r>
            <a:endParaRPr lang="en-US" sz="4300" b="1" smtClean="0">
              <a:cs typeface="Arial" pitchFamily="34" charset="0"/>
            </a:endParaRPr>
          </a:p>
          <a:p>
            <a:pPr eaLnBrk="1" hangingPunct="1"/>
            <a:r>
              <a:rPr lang="en-US" sz="4300" b="1" smtClean="0">
                <a:cs typeface="Arial" pitchFamily="34" charset="0"/>
              </a:rPr>
              <a:t>như </a:t>
            </a:r>
            <a:r>
              <a:rPr lang="en-US" sz="4300" b="1">
                <a:cs typeface="Arial" pitchFamily="34" charset="0"/>
              </a:rPr>
              <a:t>bát úp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86100" y="4787829"/>
            <a:ext cx="8743950" cy="1390015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300" b="1">
                <a:cs typeface="Arial" pitchFamily="34" charset="0"/>
              </a:rPr>
              <a:t>Mang dấu hiệu vừa của đồng</a:t>
            </a:r>
          </a:p>
          <a:p>
            <a:pPr eaLnBrk="1" hangingPunct="1"/>
            <a:r>
              <a:rPr lang="en-US" sz="4300" b="1">
                <a:cs typeface="Arial" pitchFamily="34" charset="0"/>
              </a:rPr>
              <a:t>bằng vừa của miền núi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3690462" y="1312792"/>
            <a:ext cx="1247299" cy="169890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300">
              <a:cs typeface="Arial" pitchFamily="34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3594021" y="3058678"/>
            <a:ext cx="1446610" cy="4633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300">
              <a:cs typeface="Arial" pitchFamily="34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600450" y="3166145"/>
            <a:ext cx="1234440" cy="1621684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3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456205" y="10073"/>
            <a:ext cx="11888195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2.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Chè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ăn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quả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ở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trung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du</a:t>
            </a:r>
          </a:p>
        </p:txBody>
      </p:sp>
      <p:sp>
        <p:nvSpPr>
          <p:cNvPr id="5135" name="Text Box 5"/>
          <p:cNvSpPr txBox="1">
            <a:spLocks noChangeArrowheads="1"/>
          </p:cNvSpPr>
          <p:nvPr/>
        </p:nvSpPr>
        <p:spPr bwMode="auto">
          <a:xfrm>
            <a:off x="357331" y="1312792"/>
            <a:ext cx="11987070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-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Trung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du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Bắc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Bộ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thích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hợp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cho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việc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trồng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loại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nào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5137" name="Text Box 5"/>
          <p:cNvSpPr txBox="1">
            <a:spLocks noChangeArrowheads="1"/>
          </p:cNvSpPr>
          <p:nvPr/>
        </p:nvSpPr>
        <p:spPr bwMode="auto">
          <a:xfrm>
            <a:off x="411480" y="3166145"/>
            <a:ext cx="11418570" cy="25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+ </a:t>
            </a:r>
            <a:r>
              <a:rPr lang="en-US" sz="5300" b="1" smtClean="0">
                <a:cs typeface="Arial" pitchFamily="34" charset="0"/>
              </a:rPr>
              <a:t>Trung du Bắc Bộ thích hợp cho việc trồng một </a:t>
            </a:r>
            <a:r>
              <a:rPr lang="en-US" sz="5300" b="1" dirty="0" err="1">
                <a:cs typeface="Arial" pitchFamily="34" charset="0"/>
              </a:rPr>
              <a:t>số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loại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cây</a:t>
            </a:r>
            <a:r>
              <a:rPr lang="en-US" sz="5300" b="1" dirty="0">
                <a:cs typeface="Arial" pitchFamily="34" charset="0"/>
              </a:rPr>
              <a:t>: cam, </a:t>
            </a:r>
            <a:r>
              <a:rPr lang="en-US" sz="5300" b="1" dirty="0" err="1">
                <a:cs typeface="Arial" pitchFamily="34" charset="0"/>
              </a:rPr>
              <a:t>chanh</a:t>
            </a:r>
            <a:r>
              <a:rPr lang="en-US" sz="5300" b="1" dirty="0">
                <a:cs typeface="Arial" pitchFamily="34" charset="0"/>
              </a:rPr>
              <a:t>, </a:t>
            </a:r>
            <a:r>
              <a:rPr lang="en-US" sz="5300" b="1" dirty="0" err="1">
                <a:cs typeface="Arial" pitchFamily="34" charset="0"/>
              </a:rPr>
              <a:t>dứa</a:t>
            </a:r>
            <a:r>
              <a:rPr lang="en-US" sz="5300" b="1" dirty="0">
                <a:cs typeface="Arial" pitchFamily="34" charset="0"/>
              </a:rPr>
              <a:t>, </a:t>
            </a:r>
            <a:r>
              <a:rPr lang="en-US" sz="5300" b="1" dirty="0" err="1">
                <a:cs typeface="Arial" pitchFamily="34" charset="0"/>
              </a:rPr>
              <a:t>vải</a:t>
            </a:r>
            <a:r>
              <a:rPr lang="en-US" sz="5300" b="1">
                <a:cs typeface="Arial" pitchFamily="34" charset="0"/>
              </a:rPr>
              <a:t>, </a:t>
            </a:r>
            <a:r>
              <a:rPr lang="en-US" sz="5300" b="1" smtClean="0">
                <a:cs typeface="Arial" pitchFamily="34" charset="0"/>
              </a:rPr>
              <a:t>chè,...</a:t>
            </a:r>
            <a:endParaRPr lang="en-US" sz="53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135" grpId="0"/>
      <p:bldP spid="5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15"/>
            <a:ext cx="11608512" cy="6255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617784"/>
            <a:ext cx="11806478" cy="563728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Text Box 5"/>
          <p:cNvSpPr txBox="1">
            <a:spLocks noChangeArrowheads="1"/>
          </p:cNvSpPr>
          <p:nvPr/>
        </p:nvSpPr>
        <p:spPr bwMode="auto">
          <a:xfrm>
            <a:off x="304800" y="0"/>
            <a:ext cx="11727180" cy="25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- 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Hình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1, 2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cho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biết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trồng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nào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có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ở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Thái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Nguyên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Bắc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Giang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5143" name="Text Box 5"/>
          <p:cNvSpPr txBox="1">
            <a:spLocks noChangeArrowheads="1"/>
          </p:cNvSpPr>
          <p:nvPr/>
        </p:nvSpPr>
        <p:spPr bwMode="auto">
          <a:xfrm>
            <a:off x="609600" y="2636837"/>
            <a:ext cx="781812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5300" b="1">
                <a:cs typeface="Arial" pitchFamily="34" charset="0"/>
              </a:rPr>
              <a:t>+ Cây </a:t>
            </a:r>
            <a:r>
              <a:rPr lang="en-US" sz="5300" b="1" smtClean="0">
                <a:cs typeface="Arial" pitchFamily="34" charset="0"/>
              </a:rPr>
              <a:t>chè, cây vải </a:t>
            </a:r>
            <a:endParaRPr lang="en-US" sz="5300" b="1">
              <a:cs typeface="Arial" pitchFamily="34" charset="0"/>
            </a:endParaRP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533400" y="3627437"/>
            <a:ext cx="1131951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solidFill>
                  <a:srgbClr val="FF0000"/>
                </a:solidFill>
                <a:cs typeface="Arial" pitchFamily="34" charset="0"/>
              </a:rPr>
              <a:t>- Chè ở đây được trồng để làm gì?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4846637"/>
            <a:ext cx="11315700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+ Chè được trồng để phục vụ nhu cầu trong nước và xuất </a:t>
            </a:r>
            <a:r>
              <a:rPr lang="en-US" sz="5300" b="1" smtClean="0">
                <a:cs typeface="Arial" pitchFamily="34" charset="0"/>
              </a:rPr>
              <a:t>khẩu.</a:t>
            </a:r>
            <a:endParaRPr lang="en-US" sz="53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720090" y="2934477"/>
            <a:ext cx="10801350" cy="337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dirty="0">
                <a:cs typeface="Arial" pitchFamily="34" charset="0"/>
              </a:rPr>
              <a:t>  </a:t>
            </a:r>
            <a:r>
              <a:rPr lang="en-US" sz="5300" b="1">
                <a:cs typeface="Arial" pitchFamily="34" charset="0"/>
              </a:rPr>
              <a:t>+ </a:t>
            </a:r>
            <a:r>
              <a:rPr lang="en-US" sz="5300" b="1" smtClean="0">
                <a:cs typeface="Arial" pitchFamily="34" charset="0"/>
              </a:rPr>
              <a:t>Trong những năm gần đây ở trung du Bắc Bộ đã xuất hiện những trang trại để  trồng </a:t>
            </a:r>
            <a:r>
              <a:rPr lang="en-US" sz="5300" b="1" dirty="0" err="1">
                <a:cs typeface="Arial" pitchFamily="34" charset="0"/>
              </a:rPr>
              <a:t>cây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ăn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quả</a:t>
            </a:r>
            <a:endParaRPr lang="en-US" sz="5300" b="1" dirty="0">
              <a:cs typeface="Arial" pitchFamily="3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617220" y="308892"/>
            <a:ext cx="11007090" cy="2558150"/>
          </a:xfrm>
          <a:prstGeom prst="rect">
            <a:avLst/>
          </a:prstGeom>
        </p:spPr>
        <p:txBody>
          <a:bodyPr wrap="square" lIns="110249" tIns="55125" rIns="110249" bIns="55125">
            <a:spAutoFit/>
          </a:bodyPr>
          <a:lstStyle/>
          <a:p>
            <a:r>
              <a:rPr lang="en-US" sz="5300" b="1" smtClean="0">
                <a:solidFill>
                  <a:srgbClr val="FF0000"/>
                </a:solidFill>
                <a:cs typeface="Arial" pitchFamily="34" charset="0"/>
              </a:rPr>
              <a:t>- Trong những năm gần đây ở trung du Bắc Bộ đã xuất hiện những trang trại để  làm gì?</a:t>
            </a:r>
            <a:endParaRPr lang="en-US" sz="530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Thu%20hoach%20che%20o%20Nong%20truong%20che%20Song%20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231669"/>
            <a:ext cx="11602602" cy="633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6" y="231669"/>
            <a:ext cx="11788128" cy="648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6116"/>
            <a:ext cx="11521440" cy="615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91841" y="73290"/>
            <a:ext cx="6267617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 smtClean="0">
                <a:solidFill>
                  <a:srgbClr val="0066FF"/>
                </a:solidFill>
                <a:cs typeface="Arial" pitchFamily="34" charset="0"/>
              </a:rPr>
              <a:t>Ôn</a:t>
            </a:r>
            <a:r>
              <a:rPr lang="en-US" sz="4800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cs typeface="Arial" pitchFamily="34" charset="0"/>
              </a:rPr>
              <a:t>bài</a:t>
            </a:r>
            <a:r>
              <a:rPr lang="en-US" sz="4800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66FF"/>
                </a:solidFill>
                <a:cs typeface="Arial" pitchFamily="34" charset="0"/>
              </a:rPr>
              <a:t>cũ</a:t>
            </a:r>
            <a:r>
              <a:rPr lang="en-US" sz="4800" dirty="0">
                <a:solidFill>
                  <a:srgbClr val="0066FF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05740" y="884237"/>
            <a:ext cx="12138660" cy="1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1)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dân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Hoàng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Liên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Sơn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nghề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?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Nghề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chính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14350" y="2408237"/>
            <a:ext cx="11624309" cy="41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b="1" smtClean="0">
                <a:cs typeface="Arial" pitchFamily="34" charset="0"/>
              </a:rPr>
              <a:t> Họ </a:t>
            </a:r>
            <a:r>
              <a:rPr lang="en-US" sz="4800" b="1" dirty="0" err="1">
                <a:cs typeface="Arial" pitchFamily="34" charset="0"/>
              </a:rPr>
              <a:t>trồng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lúa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ngô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chè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trồng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lanh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dệt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vải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trồng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rau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cây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ăn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quả</a:t>
            </a:r>
            <a:r>
              <a:rPr lang="en-US" sz="4800" b="1" dirty="0">
                <a:cs typeface="Arial" pitchFamily="34" charset="0"/>
              </a:rPr>
              <a:t> ,…</a:t>
            </a:r>
            <a:r>
              <a:rPr lang="en-US" sz="4800" b="1" dirty="0" err="1">
                <a:cs typeface="Arial" pitchFamily="34" charset="0"/>
              </a:rPr>
              <a:t>ngoài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ra</a:t>
            </a:r>
            <a:r>
              <a:rPr lang="en-US" sz="4800" b="1" dirty="0">
                <a:cs typeface="Arial" pitchFamily="34" charset="0"/>
              </a:rPr>
              <a:t> ở </a:t>
            </a:r>
            <a:r>
              <a:rPr lang="en-US" sz="4800" b="1" dirty="0" err="1">
                <a:cs typeface="Arial" pitchFamily="34" charset="0"/>
              </a:rPr>
              <a:t>đây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còn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có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các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nghề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thủ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công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khai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thác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khoáng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sản</a:t>
            </a:r>
            <a:r>
              <a:rPr lang="en-US" sz="4800" b="1" dirty="0"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- </a:t>
            </a:r>
            <a:r>
              <a:rPr lang="en-US" sz="4800" b="1" dirty="0" err="1">
                <a:solidFill>
                  <a:srgbClr val="008000"/>
                </a:solidFill>
                <a:cs typeface="Arial" pitchFamily="34" charset="0"/>
              </a:rPr>
              <a:t>Nghề</a:t>
            </a:r>
            <a:r>
              <a:rPr lang="en-US" sz="4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cs typeface="Arial" pitchFamily="34" charset="0"/>
              </a:rPr>
              <a:t>nông</a:t>
            </a:r>
            <a:r>
              <a:rPr lang="en-US" sz="4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cs typeface="Arial" pitchFamily="34" charset="0"/>
              </a:rPr>
              <a:t>là</a:t>
            </a:r>
            <a:r>
              <a:rPr lang="en-US" sz="48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4800" b="1" err="1">
                <a:solidFill>
                  <a:srgbClr val="008000"/>
                </a:solidFill>
                <a:cs typeface="Arial" pitchFamily="34" charset="0"/>
              </a:rPr>
              <a:t>nghề</a:t>
            </a:r>
            <a:r>
              <a:rPr lang="en-US" sz="48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4800" b="1" smtClean="0">
                <a:solidFill>
                  <a:srgbClr val="008000"/>
                </a:solidFill>
                <a:cs typeface="Arial" pitchFamily="34" charset="0"/>
              </a:rPr>
              <a:t>chính</a:t>
            </a:r>
            <a:endParaRPr lang="en-US" sz="480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mall_4720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63339"/>
            <a:ext cx="11511437" cy="60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11480" y="540562"/>
            <a:ext cx="11212830" cy="17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5300" b="1" dirty="0" err="1">
                <a:cs typeface="Arial" pitchFamily="34" charset="0"/>
              </a:rPr>
              <a:t>Em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hãy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quan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sát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hình</a:t>
            </a:r>
            <a:r>
              <a:rPr lang="en-US" sz="5300" b="1" dirty="0">
                <a:cs typeface="Arial" pitchFamily="34" charset="0"/>
              </a:rPr>
              <a:t> 3 </a:t>
            </a:r>
            <a:r>
              <a:rPr lang="en-US" sz="5300" b="1" dirty="0" err="1">
                <a:cs typeface="Arial" pitchFamily="34" charset="0"/>
              </a:rPr>
              <a:t>và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nêu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quy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trình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chế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biến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chè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>
                <a:solidFill>
                  <a:srgbClr val="0033CC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2160270" y="2702807"/>
            <a:ext cx="8538210" cy="2761484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300" b="1" dirty="0" err="1">
                <a:cs typeface="Arial" pitchFamily="34" charset="0"/>
              </a:rPr>
              <a:t>Thảo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luận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nhóm</a:t>
            </a:r>
            <a:r>
              <a:rPr lang="en-US" sz="5300" b="1" dirty="0">
                <a:cs typeface="Arial" pitchFamily="34" charset="0"/>
              </a:rPr>
              <a:t> 2</a:t>
            </a:r>
          </a:p>
          <a:p>
            <a:pPr algn="ctr" eaLnBrk="1" hangingPunct="1"/>
            <a:r>
              <a:rPr lang="en-US" sz="5300" b="1" dirty="0">
                <a:cs typeface="Arial" pitchFamily="34" charset="0"/>
              </a:rPr>
              <a:t>( 1  </a:t>
            </a:r>
            <a:r>
              <a:rPr lang="en-US" sz="5300" b="1" dirty="0" err="1">
                <a:cs typeface="Arial" pitchFamily="34" charset="0"/>
              </a:rPr>
              <a:t>phút</a:t>
            </a:r>
            <a:r>
              <a:rPr lang="en-US" sz="5300" b="1" dirty="0">
                <a:cs typeface="Arial" pitchFamily="34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14350" y="617784"/>
            <a:ext cx="2880360" cy="849990"/>
          </a:xfrm>
          <a:prstGeom prst="rect">
            <a:avLst/>
          </a:prstGeom>
          <a:solidFill>
            <a:srgbClr val="B6F6F8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cs typeface="Arial" pitchFamily="34" charset="0"/>
              </a:rPr>
              <a:t>Hái chè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366010" y="2007799"/>
            <a:ext cx="4732020" cy="84999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Phân loại chè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66460" y="231670"/>
            <a:ext cx="5452110" cy="15886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Quy trình chế biến chè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657850" y="5560060"/>
            <a:ext cx="6275070" cy="849990"/>
          </a:xfrm>
          <a:prstGeom prst="rect">
            <a:avLst/>
          </a:prstGeom>
          <a:solidFill>
            <a:srgbClr val="92D05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Các sản phẩm chè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966460" y="3783930"/>
            <a:ext cx="4320540" cy="849990"/>
          </a:xfrm>
          <a:prstGeom prst="rect">
            <a:avLst/>
          </a:prstGeom>
          <a:solidFill>
            <a:srgbClr val="FF99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Vò, sấy khô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468880" y="1312792"/>
            <a:ext cx="1028700" cy="6177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800">
              <a:cs typeface="Arial" pitchFamily="34" charset="0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7715250" y="4556160"/>
            <a:ext cx="822960" cy="108112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800">
              <a:cs typeface="Arial" pitchFamily="34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349240" y="2780030"/>
            <a:ext cx="1645920" cy="1003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 sz="4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"/>
          <p:cNvPicPr>
            <a:picLocks noChangeAspect="1" noChangeArrowheads="1"/>
          </p:cNvPicPr>
          <p:nvPr/>
        </p:nvPicPr>
        <p:blipFill>
          <a:blip r:embed="rId2">
            <a:lum bright="-30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31669"/>
            <a:ext cx="11572875" cy="571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63365" y="6100622"/>
            <a:ext cx="4217670" cy="926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53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l_fi" descr="images557244_c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" y="386115"/>
            <a:ext cx="12035790" cy="6563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28700" y="6255067"/>
            <a:ext cx="7200900" cy="69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Phân loại chè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l_fi" descr="avatar"/>
          <p:cNvPicPr>
            <a:picLocks noChangeAspect="1" noChangeArrowheads="1"/>
          </p:cNvPicPr>
          <p:nvPr/>
        </p:nvPicPr>
        <p:blipFill>
          <a:blip r:embed="rId2">
            <a:lum bright="-1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6" y="386116"/>
            <a:ext cx="12012127" cy="64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28700" y="6255067"/>
            <a:ext cx="7200900" cy="69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Xao chè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d9GcQyobRd1XCt2PXXtsj11Vvl1n8ISJE6A6FE_zfqD8mqaXalSuPhJg"/>
          <p:cNvPicPr>
            <a:picLocks noChangeAspect="1" noChangeArrowheads="1"/>
          </p:cNvPicPr>
          <p:nvPr/>
        </p:nvPicPr>
        <p:blipFill>
          <a:blip r:embed="rId2">
            <a:lum bright="-1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1669"/>
            <a:ext cx="11073528" cy="61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28700" y="6023398"/>
            <a:ext cx="9155430" cy="69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</a:rPr>
              <a:t>Đóng gói các sản phẩmchè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34440" y="772231"/>
            <a:ext cx="10184130" cy="18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3.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Hoạt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động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trồng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rừng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cs typeface="Arial" pitchFamily="34" charset="0"/>
              </a:rPr>
              <a:t>công</a:t>
            </a:r>
            <a:r>
              <a:rPr lang="en-US" sz="5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cs typeface="Arial" pitchFamily="34" charset="0"/>
              </a:rPr>
              <a:t>nghiệp</a:t>
            </a:r>
            <a:endParaRPr lang="en-US" sz="5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a-ban-di-pha-rung-lam-ray_Tin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63338"/>
            <a:ext cx="11288101" cy="59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at Pha 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86115"/>
            <a:ext cx="11727180" cy="62550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308611" y="849453"/>
            <a:ext cx="10801350" cy="1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2)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sản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phẩm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thủ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Hoàng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Liên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itchFamily="34" charset="0"/>
              </a:rPr>
              <a:t>Sơn</a:t>
            </a:r>
            <a:r>
              <a:rPr lang="en-US" sz="4800" b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308610" y="2934476"/>
            <a:ext cx="11315700" cy="23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333399"/>
                </a:solidFill>
                <a:cs typeface="Arial" pitchFamily="34" charset="0"/>
              </a:rPr>
              <a:t>- </a:t>
            </a:r>
            <a:r>
              <a:rPr lang="en-US" sz="4800" b="1" dirty="0" err="1">
                <a:cs typeface="Arial" pitchFamily="34" charset="0"/>
              </a:rPr>
              <a:t>Một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số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sản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phẩm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thủ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công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truyền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thống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như</a:t>
            </a:r>
            <a:r>
              <a:rPr lang="en-US" sz="4800" b="1" dirty="0">
                <a:cs typeface="Arial" pitchFamily="34" charset="0"/>
              </a:rPr>
              <a:t>: </a:t>
            </a:r>
            <a:r>
              <a:rPr lang="en-US" sz="4800" b="1" dirty="0" err="1">
                <a:cs typeface="Arial" pitchFamily="34" charset="0"/>
              </a:rPr>
              <a:t>Khăn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mũ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túi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dirty="0" err="1">
                <a:cs typeface="Arial" pitchFamily="34" charset="0"/>
              </a:rPr>
              <a:t>tấm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thảm</a:t>
            </a:r>
            <a:r>
              <a:rPr lang="en-US" sz="4800" b="1" dirty="0">
                <a:cs typeface="Arial" pitchFamily="34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ANd9GcQsaakVl5GluQqgy56vUnipkLFxyOb5K41rq0XmakJdRTi5_fGgN1C6a-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463339"/>
            <a:ext cx="11793618" cy="61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81000" y="427037"/>
            <a:ext cx="11628120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solidFill>
                  <a:srgbClr val="FF0000"/>
                </a:solidFill>
                <a:cs typeface="Arial" pitchFamily="34" charset="0"/>
              </a:rPr>
              <a:t>- Vì sao ở vùng trung du Bắc Bộ lại có những nơi đất trống, đồi trọc?</a:t>
            </a: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411480" y="2934476"/>
            <a:ext cx="11521440" cy="25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+ Vì rừng bị khai thác cạn kiệt do đốt phá rừng, khai thác gỗ bừa bãi,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0577"/>
            <a:ext cx="11887200" cy="1853353"/>
          </a:xfrm>
        </p:spPr>
        <p:txBody>
          <a:bodyPr/>
          <a:lstStyle/>
          <a:p>
            <a:pPr eaLnBrk="1" hangingPunct="1"/>
            <a:r>
              <a:rPr lang="en-US" sz="7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 nay </a:t>
            </a:r>
            <a:br>
              <a:rPr lang="en-US" sz="7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trung du Bắc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31669"/>
            <a:ext cx="11521440" cy="633229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il_fi" descr="Rng_U_Minh_11312943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1669"/>
            <a:ext cx="11529437" cy="64095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il_fi" descr="nhat-giup-phat-trien-cay-an-qua-co-mui-o-dbscl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08892"/>
            <a:ext cx="11840766" cy="64095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il_fi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231669"/>
            <a:ext cx="11699319" cy="648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86115"/>
            <a:ext cx="11109960" cy="2625584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Để khắc phục tình trạng này, người dân nơi đây đã trồng những loại cây gì?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20090" y="3166145"/>
            <a:ext cx="10492740" cy="19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300" b="1">
                <a:cs typeface="Arial" pitchFamily="34" charset="0"/>
              </a:rPr>
              <a:t>+ Tích cực trồng lại rừng, cây công nghiệp lâu năm và cây ăn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685800" y="655637"/>
            <a:ext cx="11212830" cy="208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300" b="1">
                <a:solidFill>
                  <a:srgbClr val="FF0000"/>
                </a:solidFill>
                <a:cs typeface="Arial" pitchFamily="34" charset="0"/>
              </a:rPr>
              <a:t>- Nêu tác dụng của việc trồng rừng?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14350" y="2857253"/>
            <a:ext cx="11212830" cy="23166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300" b="1">
                <a:cs typeface="Arial" pitchFamily="34" charset="0"/>
              </a:rPr>
              <a:t>+ Rừng che phủ đồi, ngăn chặn tình trạng đất bị xói mòn và xấu đi.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5" name="Text Box 5"/>
          <p:cNvSpPr txBox="1">
            <a:spLocks noChangeArrowheads="1"/>
          </p:cNvSpPr>
          <p:nvPr/>
        </p:nvSpPr>
        <p:spPr bwMode="auto">
          <a:xfrm>
            <a:off x="411480" y="695008"/>
            <a:ext cx="11521440" cy="18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3.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Hoạt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động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trồng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rừng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ăn</a:t>
            </a:r>
            <a:r>
              <a:rPr lang="en-US" sz="5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cs typeface="Arial" pitchFamily="34" charset="0"/>
              </a:rPr>
              <a:t>quả</a:t>
            </a:r>
            <a:endParaRPr lang="en-US" sz="5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"/>
            <a:ext cx="12550140" cy="38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609600" y="3246437"/>
            <a:ext cx="1116711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1. </a:t>
            </a:r>
            <a:r>
              <a:rPr lang="en-US" sz="4800" b="1" dirty="0" err="1">
                <a:cs typeface="Arial" pitchFamily="34" charset="0"/>
              </a:rPr>
              <a:t>Vùng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đồi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với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đỉnh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tròn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err="1">
                <a:cs typeface="Arial" pitchFamily="34" charset="0"/>
              </a:rPr>
              <a:t>sườn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thoải.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308610" y="1544462"/>
            <a:ext cx="11727180" cy="1219322"/>
          </a:xfrm>
          <a:prstGeom prst="rect">
            <a:avLst/>
          </a:prstGeom>
          <a:noFill/>
        </p:spPr>
        <p:txBody>
          <a:bodyPr wrap="square" lIns="110249" tIns="55125" rIns="110249" bIns="55125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cs typeface="Arial" pitchFamily="34" charset="0"/>
              </a:rPr>
              <a:t>Trung du Bắc Bộ</a:t>
            </a:r>
            <a:endParaRPr lang="en-US" sz="72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0090" y="4170045"/>
            <a:ext cx="11888195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2. </a:t>
            </a:r>
            <a:r>
              <a:rPr lang="en-US" sz="4800" b="1" dirty="0" err="1">
                <a:cs typeface="Arial" pitchFamily="34" charset="0"/>
              </a:rPr>
              <a:t>Chè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cây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ăn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quả</a:t>
            </a:r>
            <a:r>
              <a:rPr lang="en-US" sz="4800" b="1" dirty="0">
                <a:cs typeface="Arial" pitchFamily="34" charset="0"/>
              </a:rPr>
              <a:t> ở </a:t>
            </a:r>
            <a:r>
              <a:rPr lang="en-US" sz="4800" b="1" err="1">
                <a:cs typeface="Arial" pitchFamily="34" charset="0"/>
              </a:rPr>
              <a:t>trung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du.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20090" y="5019499"/>
            <a:ext cx="11932920" cy="1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3. </a:t>
            </a:r>
            <a:r>
              <a:rPr lang="en-US" sz="4800" b="1" dirty="0" err="1">
                <a:cs typeface="Arial" pitchFamily="34" charset="0"/>
              </a:rPr>
              <a:t>Hoạt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động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trồng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rừng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err="1">
                <a:cs typeface="Arial" pitchFamily="34" charset="0"/>
              </a:rPr>
              <a:t>cây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công nghiệp.</a:t>
            </a:r>
            <a:endParaRPr lang="en-US" sz="48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6" name="Group 34"/>
          <p:cNvGraphicFramePr>
            <a:graphicFrameLocks noGrp="1"/>
          </p:cNvGraphicFramePr>
          <p:nvPr>
            <p:ph/>
          </p:nvPr>
        </p:nvGraphicFramePr>
        <p:xfrm>
          <a:off x="308610" y="1698907"/>
          <a:ext cx="11830050" cy="2605681"/>
        </p:xfrm>
        <a:graphic>
          <a:graphicData uri="http://schemas.openxmlformats.org/drawingml/2006/table">
            <a:tbl>
              <a:tblPr/>
              <a:tblGrid>
                <a:gridCol w="4217670"/>
                <a:gridCol w="2571750"/>
                <a:gridCol w="2160270"/>
                <a:gridCol w="2880360"/>
              </a:tblGrid>
              <a:tr h="785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0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9600" y="1722437"/>
            <a:ext cx="349758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>
                <a:cs typeface="Arial" pitchFamily="34" charset="0"/>
              </a:rPr>
              <a:t>Năm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85800" y="2560637"/>
            <a:ext cx="3962400" cy="14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Diện tích rừng trồng mới </a:t>
            </a:r>
            <a:r>
              <a:rPr lang="en-US" sz="4300" b="1" smtClean="0">
                <a:solidFill>
                  <a:srgbClr val="FF0000"/>
                </a:solidFill>
                <a:cs typeface="Arial" pitchFamily="34" charset="0"/>
              </a:rPr>
              <a:t>(ha</a:t>
            </a: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029200" y="1646237"/>
            <a:ext cx="185166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cs typeface="Arial" pitchFamily="34" charset="0"/>
              </a:rPr>
              <a:t>2001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315200" y="1722437"/>
            <a:ext cx="164592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cs typeface="Arial" pitchFamily="34" charset="0"/>
              </a:rPr>
              <a:t>2002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9677400" y="1722437"/>
            <a:ext cx="195453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cs typeface="Arial" pitchFamily="34" charset="0"/>
              </a:rPr>
              <a:t>2003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9677400" y="2941637"/>
            <a:ext cx="2038113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5700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467600" y="2941637"/>
            <a:ext cx="185166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5500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876800" y="3017837"/>
            <a:ext cx="1954530" cy="7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4600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28600" y="198437"/>
            <a:ext cx="11727180" cy="14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 dirty="0" err="1">
                <a:cs typeface="Arial" pitchFamily="34" charset="0"/>
              </a:rPr>
              <a:t>Bảng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số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liệu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về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diện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tích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trồng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rừng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mới</a:t>
            </a:r>
            <a:r>
              <a:rPr lang="en-US" sz="4300" b="1" dirty="0">
                <a:cs typeface="Arial" pitchFamily="34" charset="0"/>
              </a:rPr>
              <a:t> ở </a:t>
            </a:r>
            <a:r>
              <a:rPr lang="en-US" sz="4300" b="1" dirty="0" err="1" smtClean="0">
                <a:cs typeface="Arial" pitchFamily="34" charset="0"/>
              </a:rPr>
              <a:t>Phú</a:t>
            </a:r>
            <a:r>
              <a:rPr lang="en-US" sz="4300" b="1" dirty="0" smtClean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Thọ</a:t>
            </a:r>
            <a:endParaRPr lang="en-US" sz="4300" b="1" dirty="0">
              <a:cs typeface="Arial" pitchFamily="34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381000" y="4541837"/>
            <a:ext cx="11727180" cy="20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Dựa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vào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bảng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số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liệu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hãy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nhận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xét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về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diện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tích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rừng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được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trồng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mới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ở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Phú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Thọ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en-US" sz="4300" b="1" dirty="0" err="1">
                <a:solidFill>
                  <a:srgbClr val="FF0000"/>
                </a:solidFill>
                <a:cs typeface="Arial" pitchFamily="34" charset="0"/>
              </a:rPr>
              <a:t>tăng</a:t>
            </a:r>
            <a:r>
              <a:rPr lang="en-US" sz="4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300" b="1">
                <a:solidFill>
                  <a:srgbClr val="FF0000"/>
                </a:solidFill>
                <a:cs typeface="Arial" pitchFamily="34" charset="0"/>
              </a:rPr>
              <a:t>hay </a:t>
            </a:r>
            <a:r>
              <a:rPr lang="en-US" sz="4300" b="1" smtClean="0">
                <a:solidFill>
                  <a:srgbClr val="FF0000"/>
                </a:solidFill>
                <a:cs typeface="Arial" pitchFamily="34" charset="0"/>
              </a:rPr>
              <a:t>giảm)?</a:t>
            </a:r>
            <a:endParaRPr lang="en-US" sz="43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11481" y="1467238"/>
            <a:ext cx="11277124" cy="1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0033CC"/>
                </a:solidFill>
                <a:cs typeface="Arial" pitchFamily="34" charset="0"/>
              </a:rPr>
              <a:t>1</a:t>
            </a:r>
            <a:r>
              <a:rPr lang="en-US" sz="4800" b="1">
                <a:solidFill>
                  <a:srgbClr val="0033CC"/>
                </a:solidFill>
                <a:cs typeface="Arial" pitchFamily="34" charset="0"/>
              </a:rPr>
              <a:t>. Đặc điểm địa hình của vùng đồi ở trung du Bắc Bộ?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25830" y="2844383"/>
            <a:ext cx="925830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  A. Đỉnh nhọn, sườn dốc.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34440" y="3783930"/>
            <a:ext cx="771525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B. Đỉnh tròn, sườn thoải.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25830" y="4710607"/>
            <a:ext cx="730377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cs typeface="Arial" pitchFamily="34" charset="0"/>
              </a:rPr>
              <a:t> C. </a:t>
            </a:r>
            <a:r>
              <a:rPr lang="en-US" sz="4800" b="1">
                <a:cs typeface="Arial" pitchFamily="34" charset="0"/>
              </a:rPr>
              <a:t>Đỉnh cao, sắc nhọn.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188970" y="772231"/>
            <a:ext cx="5040630" cy="579173"/>
          </a:xfrm>
          <a:prstGeom prst="rect">
            <a:avLst/>
          </a:prstGeom>
        </p:spPr>
        <p:txBody>
          <a:bodyPr spcFirstLastPara="1" wrap="none" lIns="110249" tIns="55125" rIns="110249" bIns="5512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Hãy chọn ý đúng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509510" y="4865053"/>
            <a:ext cx="5452110" cy="1930576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Đáp án: B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1082040" y="3783929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cs typeface="Arial" pitchFamily="34" charset="0"/>
            </a:endParaRPr>
          </a:p>
        </p:txBody>
      </p:sp>
      <p:pic>
        <p:nvPicPr>
          <p:cNvPr id="39948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3140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60158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1240870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318023" y="328198"/>
            <a:ext cx="30861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597932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3" grpId="0" animBg="1"/>
      <p:bldP spid="39944" grpId="0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17221" y="1467238"/>
            <a:ext cx="11277124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. Trung du bắc bộ nằm ở đâu?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11480" y="2393915"/>
            <a:ext cx="915543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A.     Nằm ở vùng núi.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11480" y="3243369"/>
            <a:ext cx="1121283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B.     Nằm ở vùng đồng bằng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8610" y="4015599"/>
            <a:ext cx="10801350" cy="1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cs typeface="Arial" pitchFamily="34" charset="0"/>
              </a:rPr>
              <a:t> </a:t>
            </a:r>
            <a:r>
              <a:rPr lang="en-US" sz="4800" b="1">
                <a:cs typeface="Arial" pitchFamily="34" charset="0"/>
              </a:rPr>
              <a:t>C.    Nằm ở giữa miền núi   và đồng bằng.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086101" y="772231"/>
            <a:ext cx="5233511" cy="579173"/>
          </a:xfrm>
          <a:prstGeom prst="rect">
            <a:avLst/>
          </a:prstGeom>
        </p:spPr>
        <p:txBody>
          <a:bodyPr spcFirstLastPara="1" wrap="none" lIns="110249" tIns="55125" rIns="110249" bIns="5512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 Hãy chọn ý đúng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892290" y="5251168"/>
            <a:ext cx="5452110" cy="1930576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Đáp án: C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304800" y="4008437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48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3020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3140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1260158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3023" name="WordArt 15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3024" name="WordArt 16"/>
          <p:cNvSpPr>
            <a:spLocks noChangeArrowheads="1" noChangeShapeType="1" noTextEdit="1"/>
          </p:cNvSpPr>
          <p:nvPr/>
        </p:nvSpPr>
        <p:spPr bwMode="auto">
          <a:xfrm>
            <a:off x="1240870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1318023" y="328198"/>
            <a:ext cx="30861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3027" name="WordArt 19"/>
          <p:cNvSpPr>
            <a:spLocks noChangeArrowheads="1" noChangeShapeType="1" noTextEdit="1"/>
          </p:cNvSpPr>
          <p:nvPr/>
        </p:nvSpPr>
        <p:spPr bwMode="auto">
          <a:xfrm>
            <a:off x="597932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2" grpId="1"/>
      <p:bldP spid="43013" grpId="0"/>
      <p:bldP spid="43013" grpId="1"/>
      <p:bldP spid="43015" grpId="0" animBg="1"/>
      <p:bldP spid="43016" grpId="0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34440" y="3088923"/>
            <a:ext cx="524637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A.  </a:t>
            </a:r>
            <a:r>
              <a:rPr lang="en-US" sz="4800" b="1" smtClean="0">
                <a:cs typeface="Arial" pitchFamily="34" charset="0"/>
              </a:rPr>
              <a:t>Cây </a:t>
            </a:r>
            <a:r>
              <a:rPr lang="en-US" sz="4800" b="1">
                <a:cs typeface="Arial" pitchFamily="34" charset="0"/>
              </a:rPr>
              <a:t>ăn quả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34440" y="3938376"/>
            <a:ext cx="627507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B.   </a:t>
            </a:r>
            <a:r>
              <a:rPr lang="en-US" sz="4800" b="1" smtClean="0">
                <a:cs typeface="Arial" pitchFamily="34" charset="0"/>
              </a:rPr>
              <a:t>Rau </a:t>
            </a:r>
            <a:r>
              <a:rPr lang="en-US" sz="4800" b="1">
                <a:cs typeface="Arial" pitchFamily="34" charset="0"/>
              </a:rPr>
              <a:t>xứ lạnh.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25830" y="4942276"/>
            <a:ext cx="761238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cs typeface="Arial" pitchFamily="34" charset="0"/>
              </a:rPr>
              <a:t> </a:t>
            </a:r>
            <a:r>
              <a:rPr lang="en-US" sz="4800" b="1">
                <a:cs typeface="Arial" pitchFamily="34" charset="0"/>
              </a:rPr>
              <a:t>C.  </a:t>
            </a:r>
            <a:r>
              <a:rPr lang="en-US" sz="4800" b="1" smtClean="0">
                <a:cs typeface="Arial" pitchFamily="34" charset="0"/>
              </a:rPr>
              <a:t>Cây </a:t>
            </a:r>
            <a:r>
              <a:rPr lang="en-US" sz="4800" b="1">
                <a:cs typeface="Arial" pitchFamily="34" charset="0"/>
              </a:rPr>
              <a:t>công nghiệp.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3086100" y="519647"/>
            <a:ext cx="5863590" cy="772231"/>
          </a:xfrm>
          <a:prstGeom prst="rect">
            <a:avLst/>
          </a:prstGeom>
        </p:spPr>
        <p:txBody>
          <a:bodyPr spcFirstLastPara="1" wrap="none" lIns="110249" tIns="55125" rIns="110249" bIns="5512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Hãy chọn ý đúng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7612380" y="4478937"/>
            <a:ext cx="5452110" cy="1930576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Đáp án: B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1143000" y="3932237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4800">
              <a:cs typeface="Arial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14350" y="1544461"/>
            <a:ext cx="11830050" cy="1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3. Trong các loại cây sau, cây nào không được trồng ở trung du Bắc Bộ?</a:t>
            </a:r>
          </a:p>
        </p:txBody>
      </p:sp>
      <p:pic>
        <p:nvPicPr>
          <p:cNvPr id="44045" name="Picture 13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3140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WordArt 14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1260158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4049" name="WordArt 17"/>
          <p:cNvSpPr>
            <a:spLocks noChangeArrowheads="1" noChangeShapeType="1" noTextEdit="1"/>
          </p:cNvSpPr>
          <p:nvPr/>
        </p:nvSpPr>
        <p:spPr bwMode="auto">
          <a:xfrm>
            <a:off x="1240870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1318023" y="328198"/>
            <a:ext cx="30861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4051" name="WordArt 19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4052" name="WordArt 20"/>
          <p:cNvSpPr>
            <a:spLocks noChangeArrowheads="1" noChangeShapeType="1" noTextEdit="1"/>
          </p:cNvSpPr>
          <p:nvPr/>
        </p:nvSpPr>
        <p:spPr bwMode="auto">
          <a:xfrm>
            <a:off x="597932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6" grpId="1"/>
      <p:bldP spid="44037" grpId="0"/>
      <p:bldP spid="44037" grpId="1"/>
      <p:bldP spid="44039" grpId="0" animBg="1"/>
      <p:bldP spid="44040" grpId="0" animBg="1"/>
      <p:bldP spid="44044" grpId="0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265237"/>
            <a:ext cx="11277124" cy="1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Loại cây nào được coi là biểu tượng của trung du Bắc Bộ?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0180" y="2844383"/>
            <a:ext cx="761238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A.     Rừng </a:t>
            </a:r>
            <a:r>
              <a:rPr lang="en-US" sz="4800" b="1" smtClean="0">
                <a:cs typeface="Arial" pitchFamily="34" charset="0"/>
              </a:rPr>
              <a:t>cọ, </a:t>
            </a:r>
            <a:r>
              <a:rPr lang="en-US" sz="4800" b="1">
                <a:cs typeface="Arial" pitchFamily="34" charset="0"/>
              </a:rPr>
              <a:t>đồi chè.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37310" y="3861153"/>
            <a:ext cx="514350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B.     Hoa mai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37310" y="4865053"/>
            <a:ext cx="534924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cs typeface="Arial" pitchFamily="34" charset="0"/>
              </a:rPr>
              <a:t> </a:t>
            </a:r>
            <a:r>
              <a:rPr lang="en-US" sz="4800" b="1">
                <a:cs typeface="Arial" pitchFamily="34" charset="0"/>
              </a:rPr>
              <a:t>C.    Măng cụt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394710" y="447250"/>
            <a:ext cx="5040630" cy="579173"/>
          </a:xfrm>
          <a:prstGeom prst="rect">
            <a:avLst/>
          </a:prstGeom>
        </p:spPr>
        <p:txBody>
          <a:bodyPr spcFirstLastPara="1" wrap="none" lIns="110249" tIns="55125" rIns="110249" bIns="5512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Hãy chọn ý đúng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77940" y="4478937"/>
            <a:ext cx="5452110" cy="1930576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Đáp án: A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310640" y="2780030"/>
            <a:ext cx="822960" cy="8229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4800">
              <a:cs typeface="Arial" pitchFamily="34" charset="0"/>
            </a:endParaRPr>
          </a:p>
        </p:txBody>
      </p:sp>
      <p:pic>
        <p:nvPicPr>
          <p:cNvPr id="45068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3140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1260158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1240870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5073" name="WordArt 17"/>
          <p:cNvSpPr>
            <a:spLocks noChangeArrowheads="1" noChangeShapeType="1" noTextEdit="1"/>
          </p:cNvSpPr>
          <p:nvPr/>
        </p:nvSpPr>
        <p:spPr bwMode="auto">
          <a:xfrm>
            <a:off x="1318023" y="328198"/>
            <a:ext cx="30861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5074" name="WordArt 18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597932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0" grpId="1"/>
      <p:bldP spid="45061" grpId="0"/>
      <p:bldP spid="45061" grpId="1"/>
      <p:bldP spid="45063" grpId="0" animBg="1"/>
      <p:bldP spid="45064" grpId="0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38200" y="1341437"/>
            <a:ext cx="11277124" cy="15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cs typeface="Arial" pitchFamily="34" charset="0"/>
              </a:rPr>
              <a:t>5. </a:t>
            </a:r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Để phủ xanh đất trống đồi trọc người dân ở đây đã làm gì?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95400" y="3170237"/>
            <a:ext cx="576072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A.     Di dân tự do.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34440" y="3925506"/>
            <a:ext cx="648081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cs typeface="Arial" pitchFamily="34" charset="0"/>
              </a:rPr>
              <a:t>B.     Khai thác rừng.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34440" y="4852182"/>
            <a:ext cx="6583680" cy="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cs typeface="Arial" pitchFamily="34" charset="0"/>
              </a:rPr>
              <a:t> </a:t>
            </a:r>
            <a:r>
              <a:rPr lang="en-US" sz="4800" b="1">
                <a:cs typeface="Arial" pitchFamily="34" charset="0"/>
              </a:rPr>
              <a:t>C.    Trồng rừng.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343275" y="637090"/>
            <a:ext cx="6275070" cy="579173"/>
          </a:xfrm>
          <a:prstGeom prst="rect">
            <a:avLst/>
          </a:prstGeom>
        </p:spPr>
        <p:txBody>
          <a:bodyPr spcFirstLastPara="1" wrap="none" lIns="110249" tIns="55125" rIns="110249" bIns="5512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itchFamily="34" charset="0"/>
              </a:rPr>
              <a:t>Hãy chọn ý đúng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892290" y="4092822"/>
            <a:ext cx="5452110" cy="1930576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cs typeface="Arial" pitchFamily="34" charset="0"/>
              </a:rPr>
              <a:t>Đáp án: C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310640" y="4785677"/>
            <a:ext cx="822960" cy="82296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4800">
              <a:cs typeface="Arial" pitchFamily="34" charset="0"/>
            </a:endParaRPr>
          </a:p>
        </p:txBody>
      </p:sp>
      <p:pic>
        <p:nvPicPr>
          <p:cNvPr id="46092" name="Picture 12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3140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1260158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1240870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1318023" y="328198"/>
            <a:ext cx="30861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6098" name="WordArt 18"/>
          <p:cNvSpPr>
            <a:spLocks noChangeArrowheads="1" noChangeShapeType="1" noTextEdit="1"/>
          </p:cNvSpPr>
          <p:nvPr/>
        </p:nvSpPr>
        <p:spPr bwMode="auto">
          <a:xfrm>
            <a:off x="1279446" y="328198"/>
            <a:ext cx="411480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6099" name="WordArt 19"/>
          <p:cNvSpPr>
            <a:spLocks noChangeArrowheads="1" noChangeShapeType="1" noTextEdit="1"/>
          </p:cNvSpPr>
          <p:nvPr/>
        </p:nvSpPr>
        <p:spPr bwMode="auto">
          <a:xfrm>
            <a:off x="597932" y="328198"/>
            <a:ext cx="488633" cy="65639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4" grpId="1"/>
      <p:bldP spid="46085" grpId="0"/>
      <p:bldP spid="46085" grpId="1"/>
      <p:bldP spid="46087" grpId="0" animBg="1"/>
      <p:bldP spid="46088" grpId="0" animBg="1"/>
      <p:bldP spid="46093" grpId="0" animBg="1"/>
      <p:bldP spid="46093" grpId="1" animBg="1"/>
      <p:bldP spid="46094" grpId="0" animBg="1"/>
      <p:bldP spid="46094" grpId="1" animBg="1"/>
      <p:bldP spid="46095" grpId="0" animBg="1"/>
      <p:bldP spid="46095" grpId="1" animBg="1"/>
      <p:bldP spid="46096" grpId="0" animBg="1"/>
      <p:bldP spid="46096" grpId="1" animBg="1"/>
      <p:bldP spid="46097" grpId="0" animBg="1"/>
      <p:bldP spid="46097" grpId="1" animBg="1"/>
      <p:bldP spid="46098" grpId="0" animBg="1"/>
      <p:bldP spid="46098" grpId="1" animBg="1"/>
      <p:bldP spid="46099" grpId="0" animBg="1"/>
      <p:bldP spid="4609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08610" y="386115"/>
            <a:ext cx="11406639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1. Vùng đồi với đỉnh tròn, sườn thoải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08610" y="1853353"/>
            <a:ext cx="11406639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2. Chè và cây ăn quả ở trung du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1480" y="3320592"/>
            <a:ext cx="11406639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300" b="1">
                <a:cs typeface="Arial" pitchFamily="34" charset="0"/>
              </a:rPr>
              <a:t>3. Hoạt động trồng rừng và cây ăn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308611" y="772231"/>
            <a:ext cx="11624311" cy="63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5100" b="1" spc="-96" smtClean="0">
                <a:cs typeface="Arial" pitchFamily="34" charset="0"/>
              </a:rPr>
              <a:t>     Trung </a:t>
            </a:r>
            <a:r>
              <a:rPr lang="en-US" sz="5100" b="1" spc="-96" dirty="0">
                <a:cs typeface="Arial" pitchFamily="34" charset="0"/>
              </a:rPr>
              <a:t>du </a:t>
            </a:r>
            <a:r>
              <a:rPr lang="en-US" sz="5100" b="1" spc="-96" dirty="0" err="1">
                <a:cs typeface="Arial" pitchFamily="34" charset="0"/>
              </a:rPr>
              <a:t>Bắc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Bộ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là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vùng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đồi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với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các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đỉnh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tròn</a:t>
            </a:r>
            <a:r>
              <a:rPr lang="en-US" sz="5100" b="1" spc="-96" dirty="0">
                <a:cs typeface="Arial" pitchFamily="34" charset="0"/>
              </a:rPr>
              <a:t>, </a:t>
            </a:r>
            <a:r>
              <a:rPr lang="en-US" sz="5100" b="1" spc="-96" dirty="0" err="1">
                <a:cs typeface="Arial" pitchFamily="34" charset="0"/>
              </a:rPr>
              <a:t>sườn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thoải</a:t>
            </a:r>
            <a:r>
              <a:rPr lang="en-US" sz="5100" b="1" spc="-96" dirty="0">
                <a:cs typeface="Arial" pitchFamily="34" charset="0"/>
              </a:rPr>
              <a:t>. </a:t>
            </a:r>
            <a:r>
              <a:rPr lang="en-US" sz="5100" b="1" spc="-96" dirty="0" err="1">
                <a:cs typeface="Arial" pitchFamily="34" charset="0"/>
              </a:rPr>
              <a:t>Thế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mạnh</a:t>
            </a:r>
            <a:r>
              <a:rPr lang="en-US" sz="5100" b="1" spc="-96" dirty="0">
                <a:cs typeface="Arial" pitchFamily="34" charset="0"/>
              </a:rPr>
              <a:t> ở </a:t>
            </a:r>
            <a:r>
              <a:rPr lang="en-US" sz="5100" b="1" spc="-96" dirty="0" err="1">
                <a:cs typeface="Arial" pitchFamily="34" charset="0"/>
              </a:rPr>
              <a:t>đây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là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trồng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cây</a:t>
            </a:r>
            <a:r>
              <a:rPr lang="en-US" sz="5100" b="1" spc="-96" dirty="0">
                <a:cs typeface="Arial" pitchFamily="34" charset="0"/>
              </a:rPr>
              <a:t>  </a:t>
            </a:r>
            <a:r>
              <a:rPr lang="en-US" sz="5100" b="1" spc="-96" dirty="0" err="1">
                <a:cs typeface="Arial" pitchFamily="34" charset="0"/>
              </a:rPr>
              <a:t>ăn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quả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và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cây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công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nghiệp</a:t>
            </a:r>
            <a:r>
              <a:rPr lang="en-US" sz="5100" b="1" spc="-96" dirty="0">
                <a:cs typeface="Arial" pitchFamily="34" charset="0"/>
              </a:rPr>
              <a:t>, </a:t>
            </a:r>
            <a:r>
              <a:rPr lang="en-US" sz="5100" b="1" spc="-96" dirty="0" err="1">
                <a:cs typeface="Arial" pitchFamily="34" charset="0"/>
              </a:rPr>
              <a:t>đặc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biệt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là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trồng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chè</a:t>
            </a:r>
            <a:r>
              <a:rPr lang="en-US" sz="5100" b="1" spc="-96" dirty="0">
                <a:cs typeface="Arial" pitchFamily="34" charset="0"/>
              </a:rPr>
              <a:t>. </a:t>
            </a:r>
            <a:r>
              <a:rPr lang="en-US" sz="5100" b="1" spc="-96" dirty="0" err="1">
                <a:cs typeface="Arial" pitchFamily="34" charset="0"/>
              </a:rPr>
              <a:t>Đất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trống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đồi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trọc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đang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được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err="1">
                <a:cs typeface="Arial" pitchFamily="34" charset="0"/>
              </a:rPr>
              <a:t>phủ</a:t>
            </a:r>
            <a:r>
              <a:rPr lang="en-US" sz="5100" b="1" spc="-96">
                <a:cs typeface="Arial" pitchFamily="34" charset="0"/>
              </a:rPr>
              <a:t> </a:t>
            </a:r>
            <a:r>
              <a:rPr lang="en-US" sz="5100" b="1" spc="-96" smtClean="0">
                <a:cs typeface="Arial" pitchFamily="34" charset="0"/>
              </a:rPr>
              <a:t>xanh bằng </a:t>
            </a:r>
            <a:r>
              <a:rPr lang="en-US" sz="5100" b="1" spc="-96" dirty="0" err="1">
                <a:cs typeface="Arial" pitchFamily="34" charset="0"/>
              </a:rPr>
              <a:t>việc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trồng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rừng</a:t>
            </a:r>
            <a:r>
              <a:rPr lang="en-US" sz="5100" b="1" spc="-96" dirty="0">
                <a:cs typeface="Arial" pitchFamily="34" charset="0"/>
              </a:rPr>
              <a:t>, </a:t>
            </a:r>
            <a:r>
              <a:rPr lang="en-US" sz="5100" b="1" spc="-96" dirty="0" err="1">
                <a:cs typeface="Arial" pitchFamily="34" charset="0"/>
              </a:rPr>
              <a:t>trồng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cây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công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nghiệp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lâu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năm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và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trồng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cây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ăn</a:t>
            </a:r>
            <a:r>
              <a:rPr lang="en-US" sz="5100" b="1" spc="-96" dirty="0">
                <a:cs typeface="Arial" pitchFamily="34" charset="0"/>
              </a:rPr>
              <a:t> </a:t>
            </a:r>
            <a:r>
              <a:rPr lang="en-US" sz="5100" b="1" spc="-96" dirty="0" err="1">
                <a:cs typeface="Arial" pitchFamily="34" charset="0"/>
              </a:rPr>
              <a:t>quả</a:t>
            </a:r>
            <a:r>
              <a:rPr lang="en-US" sz="5100" b="1" spc="-96" dirty="0">
                <a:cs typeface="Arial" pitchFamily="34" charset="0"/>
              </a:rPr>
              <a:t>.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291840" y="1"/>
            <a:ext cx="4423410" cy="9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300" b="1" dirty="0" err="1">
                <a:cs typeface="Arial" pitchFamily="34" charset="0"/>
              </a:rPr>
              <a:t>Ghi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nhớ</a:t>
            </a:r>
            <a:endParaRPr lang="en-US" sz="53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"/>
            <a:ext cx="12550140" cy="38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609600" y="3246437"/>
            <a:ext cx="11167110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1. </a:t>
            </a:r>
            <a:r>
              <a:rPr lang="en-US" sz="4800" b="1" dirty="0" err="1">
                <a:cs typeface="Arial" pitchFamily="34" charset="0"/>
              </a:rPr>
              <a:t>Vùng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đồi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với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đỉnh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tròn</a:t>
            </a:r>
            <a:r>
              <a:rPr lang="en-US" sz="4800" b="1" dirty="0">
                <a:cs typeface="Arial" pitchFamily="34" charset="0"/>
              </a:rPr>
              <a:t>, </a:t>
            </a:r>
            <a:r>
              <a:rPr lang="en-US" sz="4800" b="1" err="1">
                <a:cs typeface="Arial" pitchFamily="34" charset="0"/>
              </a:rPr>
              <a:t>sườn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thoải.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308610" y="1544462"/>
            <a:ext cx="11727180" cy="1219322"/>
          </a:xfrm>
          <a:prstGeom prst="rect">
            <a:avLst/>
          </a:prstGeom>
          <a:noFill/>
        </p:spPr>
        <p:txBody>
          <a:bodyPr wrap="square" lIns="110249" tIns="55125" rIns="110249" bIns="55125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cs typeface="Arial" pitchFamily="34" charset="0"/>
              </a:rPr>
              <a:t>Trung du Bắc Bộ</a:t>
            </a:r>
            <a:endParaRPr lang="en-US" sz="72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0090" y="4170045"/>
            <a:ext cx="11888195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2. </a:t>
            </a:r>
            <a:r>
              <a:rPr lang="en-US" sz="4800" b="1" dirty="0" err="1">
                <a:cs typeface="Arial" pitchFamily="34" charset="0"/>
              </a:rPr>
              <a:t>Chè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cây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ăn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quả</a:t>
            </a:r>
            <a:r>
              <a:rPr lang="en-US" sz="4800" b="1" dirty="0">
                <a:cs typeface="Arial" pitchFamily="34" charset="0"/>
              </a:rPr>
              <a:t> ở </a:t>
            </a:r>
            <a:r>
              <a:rPr lang="en-US" sz="4800" b="1" err="1">
                <a:cs typeface="Arial" pitchFamily="34" charset="0"/>
              </a:rPr>
              <a:t>trung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du.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20090" y="5019499"/>
            <a:ext cx="11932920" cy="1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cs typeface="Arial" pitchFamily="34" charset="0"/>
              </a:rPr>
              <a:t>3. </a:t>
            </a:r>
            <a:r>
              <a:rPr lang="en-US" sz="4800" b="1" dirty="0" err="1">
                <a:cs typeface="Arial" pitchFamily="34" charset="0"/>
              </a:rPr>
              <a:t>Hoạt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động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trồng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rừng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 err="1">
                <a:cs typeface="Arial" pitchFamily="34" charset="0"/>
              </a:rPr>
              <a:t>và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err="1">
                <a:cs typeface="Arial" pitchFamily="34" charset="0"/>
              </a:rPr>
              <a:t>cây</a:t>
            </a:r>
            <a:r>
              <a:rPr lang="en-US" sz="4800" b="1">
                <a:cs typeface="Arial" pitchFamily="34" charset="0"/>
              </a:rPr>
              <a:t> </a:t>
            </a:r>
            <a:r>
              <a:rPr lang="en-US" sz="4800" b="1" smtClean="0">
                <a:cs typeface="Arial" pitchFamily="34" charset="0"/>
              </a:rPr>
              <a:t>công nghiệp.</a:t>
            </a:r>
            <a:endParaRPr lang="en-US" sz="48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2674620" y="386115"/>
            <a:ext cx="6172200" cy="169890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Dặn dò</a:t>
            </a:r>
          </a:p>
          <a:p>
            <a:pPr algn="ctr" eaLnBrk="1" hangingPunct="1"/>
            <a:r>
              <a:rPr lang="en-US" sz="4800" b="1" smtClean="0">
                <a:solidFill>
                  <a:srgbClr val="FF3300"/>
                </a:solidFill>
              </a:rPr>
              <a:t>VỀ NHÀ </a:t>
            </a:r>
            <a:endParaRPr lang="en-US" sz="4800" b="1">
              <a:solidFill>
                <a:srgbClr val="FF3300"/>
              </a:solidFill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440180" y="2625584"/>
            <a:ext cx="10287000" cy="255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300" b="1"/>
              <a:t>Học bài và xem trước bài : </a:t>
            </a:r>
            <a:r>
              <a:rPr lang="en-US" sz="5300" b="1">
                <a:solidFill>
                  <a:srgbClr val="0066FF"/>
                </a:solidFill>
              </a:rPr>
              <a:t>TÂY NGUYÊN</a:t>
            </a:r>
          </a:p>
          <a:p>
            <a:pPr eaLnBrk="1" hangingPunct="1"/>
            <a:r>
              <a:rPr lang="en-US" sz="5300" b="1"/>
              <a:t>                    ( sgk trang 82 )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"/>
            <a:ext cx="12550140" cy="38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514350" y="1158346"/>
            <a:ext cx="11212830" cy="17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5300" b="1" dirty="0">
                <a:cs typeface="Arial" pitchFamily="34" charset="0"/>
              </a:rPr>
              <a:t>1. </a:t>
            </a:r>
            <a:r>
              <a:rPr lang="en-US" sz="5300" b="1" dirty="0" err="1">
                <a:cs typeface="Arial" pitchFamily="34" charset="0"/>
              </a:rPr>
              <a:t>Vùng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đồi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với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đỉnh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tròn</a:t>
            </a:r>
            <a:r>
              <a:rPr lang="en-US" sz="5300" b="1" dirty="0">
                <a:cs typeface="Arial" pitchFamily="34" charset="0"/>
              </a:rPr>
              <a:t>, </a:t>
            </a:r>
            <a:r>
              <a:rPr lang="en-US" sz="5300" b="1" dirty="0" err="1">
                <a:cs typeface="Arial" pitchFamily="34" charset="0"/>
              </a:rPr>
              <a:t>sườn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thoải</a:t>
            </a:r>
            <a:endParaRPr lang="en-US" sz="53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"/>
            <a:ext cx="12550140" cy="38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239469"/>
            <a:ext cx="12344400" cy="4710606"/>
            <a:chOff x="-144" y="0"/>
            <a:chExt cx="5904" cy="4291"/>
          </a:xfrm>
        </p:grpSpPr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5800" b="1">
                <a:latin typeface="VNI-Helve-Condens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sz="1200">
                  <a:cs typeface="Arial" panose="020B0604020202020204" pitchFamily="34" charset="0"/>
                </a:rPr>
                <a:t>VĨNH </a:t>
              </a:r>
            </a:p>
            <a:p>
              <a:pPr algn="ctr" eaLnBrk="1" hangingPunct="1"/>
              <a:r>
                <a:rPr lang="en-AU" sz="1200">
                  <a:cs typeface="Arial" panose="020B0604020202020204" pitchFamily="34" charset="0"/>
                </a:rPr>
                <a:t>PHÚC</a:t>
              </a:r>
              <a:endParaRPr 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275070" y="1776130"/>
            <a:ext cx="1645920" cy="2934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7200900" y="1698907"/>
            <a:ext cx="720090" cy="28572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920990" y="1698907"/>
            <a:ext cx="617220" cy="28572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7818120" y="1698907"/>
            <a:ext cx="102870" cy="25483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1930" y="308892"/>
            <a:ext cx="7406640" cy="1390015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300" b="1" dirty="0" err="1">
                <a:cs typeface="Arial" pitchFamily="34" charset="0"/>
              </a:rPr>
              <a:t>Thái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Nguyên</a:t>
            </a:r>
            <a:r>
              <a:rPr lang="en-US" sz="4300" b="1" dirty="0">
                <a:cs typeface="Arial" pitchFamily="34" charset="0"/>
              </a:rPr>
              <a:t>, </a:t>
            </a:r>
            <a:r>
              <a:rPr lang="en-US" sz="4300" b="1" dirty="0" err="1">
                <a:cs typeface="Arial" pitchFamily="34" charset="0"/>
              </a:rPr>
              <a:t>Phú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Thọ</a:t>
            </a:r>
            <a:r>
              <a:rPr lang="en-US" sz="4300" b="1" dirty="0">
                <a:cs typeface="Arial" pitchFamily="34" charset="0"/>
              </a:rPr>
              <a:t>, </a:t>
            </a:r>
          </a:p>
          <a:p>
            <a:pPr eaLnBrk="1" hangingPunct="1"/>
            <a:r>
              <a:rPr lang="en-US" sz="4300" b="1" dirty="0" err="1">
                <a:cs typeface="Arial" pitchFamily="34" charset="0"/>
              </a:rPr>
              <a:t>Vĩnh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Phúc</a:t>
            </a:r>
            <a:r>
              <a:rPr lang="en-US" sz="4300" b="1" dirty="0">
                <a:cs typeface="Arial" pitchFamily="34" charset="0"/>
              </a:rPr>
              <a:t>, </a:t>
            </a:r>
            <a:r>
              <a:rPr lang="en-US" sz="4300" b="1" dirty="0" err="1">
                <a:cs typeface="Arial" pitchFamily="34" charset="0"/>
              </a:rPr>
              <a:t>Bắc</a:t>
            </a:r>
            <a:r>
              <a:rPr lang="en-US" sz="4300" b="1" dirty="0">
                <a:cs typeface="Arial" pitchFamily="34" charset="0"/>
              </a:rPr>
              <a:t> </a:t>
            </a:r>
            <a:r>
              <a:rPr lang="en-US" sz="4300" b="1" dirty="0" err="1">
                <a:cs typeface="Arial" pitchFamily="34" charset="0"/>
              </a:rPr>
              <a:t>Giang</a:t>
            </a:r>
            <a:endParaRPr lang="en-US" sz="43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463338"/>
            <a:ext cx="11212830" cy="5791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Bao-tang-co-mien-trung-du_Tin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8893"/>
            <a:ext cx="11212830" cy="6023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437"/>
            <a:ext cx="11418570" cy="100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53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núi, vùng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đồi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8610" y="1698907"/>
            <a:ext cx="11418570" cy="6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300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5300" b="1" dirty="0">
                <a:cs typeface="Arial" pitchFamily="34" charset="0"/>
              </a:rPr>
              <a:t>+ </a:t>
            </a:r>
            <a:r>
              <a:rPr lang="en-US" sz="5300" b="1" dirty="0" err="1">
                <a:cs typeface="Arial" pitchFamily="34" charset="0"/>
              </a:rPr>
              <a:t>Trung</a:t>
            </a:r>
            <a:r>
              <a:rPr lang="en-US" sz="5300" b="1" dirty="0">
                <a:cs typeface="Arial" pitchFamily="34" charset="0"/>
              </a:rPr>
              <a:t> du </a:t>
            </a:r>
            <a:r>
              <a:rPr lang="en-US" sz="5300" b="1" dirty="0" err="1">
                <a:cs typeface="Arial" pitchFamily="34" charset="0"/>
              </a:rPr>
              <a:t>Bắc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Bộ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là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vùng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đồi</a:t>
            </a:r>
            <a:endParaRPr lang="en-US" sz="5300" b="1" dirty="0"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8610" y="2625584"/>
            <a:ext cx="11521440" cy="16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3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-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Em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có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nhận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xét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gì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về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đỉnh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,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sườn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đồi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cách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sắp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xếp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các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đồi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của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cs typeface="Arial" pitchFamily="34" charset="0"/>
              </a:rPr>
              <a:t>vùng</a:t>
            </a:r>
            <a:r>
              <a:rPr lang="en-US" sz="53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err="1">
                <a:solidFill>
                  <a:srgbClr val="FF0000"/>
                </a:solidFill>
                <a:cs typeface="Arial" pitchFamily="34" charset="0"/>
              </a:rPr>
              <a:t>trung</a:t>
            </a:r>
            <a:r>
              <a:rPr lang="en-US" sz="5300" b="1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5300" b="1" smtClean="0">
                <a:solidFill>
                  <a:srgbClr val="FF0000"/>
                </a:solidFill>
                <a:cs typeface="Arial" pitchFamily="34" charset="0"/>
              </a:rPr>
              <a:t>du?</a:t>
            </a:r>
            <a:endParaRPr lang="en-US" sz="53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02870" y="4770437"/>
            <a:ext cx="12241530" cy="177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249" tIns="55125" rIns="110249" bIns="55125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5300" dirty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5300" b="1" dirty="0">
                <a:cs typeface="Arial" pitchFamily="34" charset="0"/>
              </a:rPr>
              <a:t>+ </a:t>
            </a:r>
            <a:r>
              <a:rPr lang="en-US" sz="5300" b="1" dirty="0" err="1">
                <a:cs typeface="Arial" pitchFamily="34" charset="0"/>
              </a:rPr>
              <a:t>Vùng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đồi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với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đỉnh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tròn</a:t>
            </a:r>
            <a:r>
              <a:rPr lang="en-US" sz="5300" b="1" dirty="0">
                <a:cs typeface="Arial" pitchFamily="34" charset="0"/>
              </a:rPr>
              <a:t>, </a:t>
            </a:r>
            <a:r>
              <a:rPr lang="en-US" sz="5300" b="1" dirty="0" err="1">
                <a:cs typeface="Arial" pitchFamily="34" charset="0"/>
              </a:rPr>
              <a:t>sườn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thoải</a:t>
            </a:r>
            <a:r>
              <a:rPr lang="en-US" sz="5300" b="1" dirty="0">
                <a:cs typeface="Arial" pitchFamily="34" charset="0"/>
              </a:rPr>
              <a:t>, </a:t>
            </a:r>
            <a:r>
              <a:rPr lang="en-US" sz="5300" b="1" dirty="0" err="1">
                <a:cs typeface="Arial" pitchFamily="34" charset="0"/>
              </a:rPr>
              <a:t>xếp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cạnh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nhau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như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bát</a:t>
            </a:r>
            <a:r>
              <a:rPr lang="en-US" sz="5300" b="1" dirty="0">
                <a:cs typeface="Arial" pitchFamily="34" charset="0"/>
              </a:rPr>
              <a:t> </a:t>
            </a:r>
            <a:r>
              <a:rPr lang="en-US" sz="5300" b="1" dirty="0" err="1">
                <a:cs typeface="Arial" pitchFamily="34" charset="0"/>
              </a:rPr>
              <a:t>úp</a:t>
            </a:r>
            <a:r>
              <a:rPr lang="en-US" sz="5300" b="1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3" grpId="0"/>
      <p:bldP spid="286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70&quot;&gt;&lt;object type=&quot;3&quot; unique_id=&quot;100573&quot;&gt;&lt;property id=&quot;20148&quot; value=&quot;5&quot;/&gt;&lt;property id=&quot;20300&quot; value=&quot;Slide 2&quot;/&gt;&lt;property id=&quot;20307&quot; value=&quot;257&quot;/&gt;&lt;/object&gt;&lt;object type=&quot;3&quot; unique_id=&quot;100574&quot;&gt;&lt;property id=&quot;20148&quot; value=&quot;5&quot;/&gt;&lt;property id=&quot;20300&quot; value=&quot;Slide 3&quot;/&gt;&lt;property id=&quot;20307&quot; value=&quot;282&quot;/&gt;&lt;/object&gt;&lt;object type=&quot;3&quot; unique_id=&quot;100575&quot;&gt;&lt;property id=&quot;20148&quot; value=&quot;5&quot;/&gt;&lt;property id=&quot;20300&quot; value=&quot;Slide 4&quot;/&gt;&lt;property id=&quot;20307&quot; value=&quot;281&quot;/&gt;&lt;/object&gt;&lt;object type=&quot;3&quot; unique_id=&quot;100576&quot;&gt;&lt;property id=&quot;20148&quot; value=&quot;5&quot;/&gt;&lt;property id=&quot;20300&quot; value=&quot;Slide 5&quot;/&gt;&lt;property id=&quot;20307&quot; value=&quot;256&quot;/&gt;&lt;/object&gt;&lt;object type=&quot;3&quot; unique_id=&quot;100577&quot;&gt;&lt;property id=&quot;20148&quot; value=&quot;5&quot;/&gt;&lt;property id=&quot;20300&quot; value=&quot;Slide 6&quot;/&gt;&lt;property id=&quot;20307&quot; value=&quot;258&quot;/&gt;&lt;/object&gt;&lt;object type=&quot;3&quot; unique_id=&quot;100578&quot;&gt;&lt;property id=&quot;20148&quot; value=&quot;5&quot;/&gt;&lt;property id=&quot;20300&quot; value=&quot;Slide 9&quot;/&gt;&lt;property id=&quot;20307&quot; value=&quot;260&quot;/&gt;&lt;/object&gt;&lt;object type=&quot;3&quot; unique_id=&quot;100579&quot;&gt;&lt;property id=&quot;20148&quot; value=&quot;5&quot;/&gt;&lt;property id=&quot;20300&quot; value=&quot;Slide 10&quot;/&gt;&lt;property id=&quot;20307&quot; value=&quot;304&quot;/&gt;&lt;/object&gt;&lt;object type=&quot;3&quot; unique_id=&quot;100580&quot;&gt;&lt;property id=&quot;20148&quot; value=&quot;5&quot;/&gt;&lt;property id=&quot;20300&quot; value=&quot;Slide 11&quot;/&gt;&lt;property id=&quot;20307&quot; value=&quot;305&quot;/&gt;&lt;/object&gt;&lt;object type=&quot;3&quot; unique_id=&quot;100581&quot;&gt;&lt;property id=&quot;20148&quot; value=&quot;5&quot;/&gt;&lt;property id=&quot;20300&quot; value=&quot;Slide 12&quot;/&gt;&lt;property id=&quot;20307&quot; value=&quot;284&quot;/&gt;&lt;/object&gt;&lt;object type=&quot;3&quot; unique_id=&quot;100582&quot;&gt;&lt;property id=&quot;20148&quot; value=&quot;5&quot;/&gt;&lt;property id=&quot;20300&quot; value=&quot;Slide 13&quot;/&gt;&lt;property id=&quot;20307&quot; value=&quot;286&quot;/&gt;&lt;/object&gt;&lt;object type=&quot;3&quot; unique_id=&quot;100583&quot;&gt;&lt;property id=&quot;20148&quot; value=&quot;5&quot;/&gt;&lt;property id=&quot;20300&quot; value=&quot;Slide 14&quot;/&gt;&lt;property id=&quot;20307&quot; value=&quot;261&quot;/&gt;&lt;/object&gt;&lt;object type=&quot;3&quot; unique_id=&quot;100584&quot;&gt;&lt;property id=&quot;20148&quot; value=&quot;5&quot;/&gt;&lt;property id=&quot;20300&quot; value=&quot;Slide 15&quot;/&gt;&lt;property id=&quot;20307&quot; value=&quot;285&quot;/&gt;&lt;/object&gt;&lt;object type=&quot;3&quot; unique_id=&quot;100585&quot;&gt;&lt;property id=&quot;20148&quot; value=&quot;5&quot;/&gt;&lt;property id=&quot;20300&quot; value=&quot;Slide 16&quot;/&gt;&lt;property id=&quot;20307&quot; value=&quot;265&quot;/&gt;&lt;/object&gt;&lt;object type=&quot;3&quot; unique_id=&quot;100586&quot;&gt;&lt;property id=&quot;20148&quot; value=&quot;5&quot;/&gt;&lt;property id=&quot;20300&quot; value=&quot;Slide 17 - &amp;quot;- Để khắc phục tình trạng này, người dân nơi đây đã trồng những loại cây gì?&amp;quot;&quot;/&gt;&lt;property id=&quot;20307&quot; value=&quot;274&quot;/&gt;&lt;/object&gt;&lt;object type=&quot;3&quot; unique_id=&quot;100587&quot;&gt;&lt;property id=&quot;20148&quot; value=&quot;5&quot;/&gt;&lt;property id=&quot;20300&quot; value=&quot;Slide 18&quot;/&gt;&lt;property id=&quot;20307&quot; value=&quot;288&quot;/&gt;&lt;/object&gt;&lt;object type=&quot;3&quot; unique_id=&quot;100588&quot;&gt;&lt;property id=&quot;20148&quot; value=&quot;5&quot;/&gt;&lt;property id=&quot;20300&quot; value=&quot;Slide 19&quot;/&gt;&lt;property id=&quot;20307&quot; value=&quot;289&quot;/&gt;&lt;/object&gt;&lt;object type=&quot;3&quot; unique_id=&quot;100589&quot;&gt;&lt;property id=&quot;20148&quot; value=&quot;5&quot;/&gt;&lt;property id=&quot;20300&quot; value=&quot;Slide 20&quot;/&gt;&lt;property id=&quot;20307&quot; value=&quot;292&quot;/&gt;&lt;/object&gt;&lt;object type=&quot;3&quot; unique_id=&quot;100590&quot;&gt;&lt;property id=&quot;20148&quot; value=&quot;5&quot;/&gt;&lt;property id=&quot;20300&quot; value=&quot;Slide 21&quot;/&gt;&lt;property id=&quot;20307&quot; value=&quot;293&quot;/&gt;&lt;/object&gt;&lt;object type=&quot;3&quot; unique_id=&quot;100591&quot;&gt;&lt;property id=&quot;20148&quot; value=&quot;5&quot;/&gt;&lt;property id=&quot;20300&quot; value=&quot;Slide 22&quot;/&gt;&lt;property id=&quot;20307&quot; value=&quot;294&quot;/&gt;&lt;/object&gt;&lt;object type=&quot;3&quot; unique_id=&quot;100592&quot;&gt;&lt;property id=&quot;20148&quot; value=&quot;5&quot;/&gt;&lt;property id=&quot;20300&quot; value=&quot;Slide 23&quot;/&gt;&lt;property id=&quot;20307&quot; value=&quot;295&quot;/&gt;&lt;/object&gt;&lt;object type=&quot;3&quot; unique_id=&quot;100594&quot;&gt;&lt;property id=&quot;20148&quot; value=&quot;5&quot;/&gt;&lt;property id=&quot;20300&quot; value=&quot;Slide 25&quot;/&gt;&lt;property id=&quot;20307&quot; value=&quot;301&quot;/&gt;&lt;/object&gt;&lt;object type=&quot;3&quot; unique_id=&quot;100625&quot;&gt;&lt;property id=&quot;20148&quot; value=&quot;5&quot;/&gt;&lt;property id=&quot;20300&quot; value=&quot;Slide 1&quot;/&gt;&lt;property id=&quot;20307&quot; value=&quot;311&quot;/&gt;&lt;/object&gt;&lt;object type=&quot;3&quot; unique_id=&quot;100626&quot;&gt;&lt;property id=&quot;20148&quot; value=&quot;5&quot;/&gt;&lt;property id=&quot;20300&quot; value=&quot;Slide 7&quot;/&gt;&lt;property id=&quot;20307&quot; value=&quot;308&quot;/&gt;&lt;/object&gt;&lt;object type=&quot;3&quot; unique_id=&quot;100627&quot;&gt;&lt;property id=&quot;20148&quot; value=&quot;5&quot;/&gt;&lt;property id=&quot;20300&quot; value=&quot;Slide 8&quot;/&gt;&lt;property id=&quot;20307&quot; value=&quot;309&quot;/&gt;&lt;/object&gt;&lt;object type=&quot;3&quot; unique_id=&quot;100628&quot;&gt;&lt;property id=&quot;20148&quot; value=&quot;5&quot;/&gt;&lt;property id=&quot;20300&quot; value=&quot;Slide 24&quot;/&gt;&lt;property id=&quot;20307&quot; value=&quot;310&quot;/&gt;&lt;/object&gt;&lt;/object&gt;&lt;object type=&quot;8&quot; unique_id=&quot;1006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1074</Words>
  <Application>Microsoft Office PowerPoint</Application>
  <PresentationFormat>Custom</PresentationFormat>
  <Paragraphs>149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Times New Roman</vt:lpstr>
      <vt:lpstr>VNI-Helve-Condense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Ngày nay  ở trung du Bắc Bộ</vt:lpstr>
      <vt:lpstr>PowerPoint Presentation</vt:lpstr>
      <vt:lpstr>PowerPoint Presentation</vt:lpstr>
      <vt:lpstr>PowerPoint Presentation</vt:lpstr>
      <vt:lpstr>PowerPoint Presentation</vt:lpstr>
      <vt:lpstr>- Để khắc phục tình trạng này, người dân nơi đây đã trồng những loại cây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220</cp:revision>
  <dcterms:created xsi:type="dcterms:W3CDTF">2012-09-10T04:57:06Z</dcterms:created>
  <dcterms:modified xsi:type="dcterms:W3CDTF">2020-08-17T15:07:28Z</dcterms:modified>
</cp:coreProperties>
</file>