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98" r:id="rId2"/>
    <p:sldId id="288" r:id="rId3"/>
    <p:sldId id="300" r:id="rId4"/>
    <p:sldId id="296" r:id="rId5"/>
    <p:sldId id="286" r:id="rId6"/>
    <p:sldId id="293" r:id="rId7"/>
    <p:sldId id="257" r:id="rId8"/>
    <p:sldId id="258" r:id="rId9"/>
    <p:sldId id="259" r:id="rId10"/>
    <p:sldId id="260" r:id="rId11"/>
    <p:sldId id="261" r:id="rId12"/>
    <p:sldId id="263" r:id="rId13"/>
    <p:sldId id="294" r:id="rId14"/>
    <p:sldId id="262" r:id="rId15"/>
    <p:sldId id="264" r:id="rId16"/>
    <p:sldId id="265" r:id="rId17"/>
    <p:sldId id="276" r:id="rId18"/>
    <p:sldId id="266" r:id="rId19"/>
    <p:sldId id="299" r:id="rId20"/>
    <p:sldId id="267" r:id="rId21"/>
    <p:sldId id="272" r:id="rId22"/>
    <p:sldId id="273" r:id="rId23"/>
    <p:sldId id="274" r:id="rId24"/>
    <p:sldId id="280" r:id="rId25"/>
    <p:sldId id="281" r:id="rId26"/>
    <p:sldId id="295" r:id="rId27"/>
    <p:sldId id="289" r:id="rId28"/>
    <p:sldId id="301" r:id="rId29"/>
    <p:sldId id="269" r:id="rId30"/>
    <p:sldId id="302" r:id="rId31"/>
    <p:sldId id="303" r:id="rId32"/>
    <p:sldId id="290" r:id="rId33"/>
  </p:sldIdLst>
  <p:sldSz cx="12344400" cy="7132638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56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129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693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2258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782291" algn="l" defTabSz="11129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338749" algn="l" defTabSz="11129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895207" algn="l" defTabSz="11129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451665" algn="l" defTabSz="11129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47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3300"/>
    <a:srgbClr val="CC00CC"/>
    <a:srgbClr val="CC3399"/>
    <a:srgbClr val="CC00FF"/>
    <a:srgbClr val="000099"/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46" y="-108"/>
      </p:cViewPr>
      <p:guideLst>
        <p:guide orient="horz" pos="2247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1BC126-A643-4423-9CFB-33A4EAB8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2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215741"/>
            <a:ext cx="10492740" cy="1528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4041828"/>
            <a:ext cx="8641080" cy="1822785"/>
          </a:xfrm>
        </p:spPr>
        <p:txBody>
          <a:bodyPr/>
          <a:lstStyle>
            <a:lvl1pPr marL="0" indent="0" algn="ctr">
              <a:buNone/>
              <a:defRPr/>
            </a:lvl1pPr>
            <a:lvl2pPr marL="556458" indent="0" algn="ctr">
              <a:buNone/>
              <a:defRPr/>
            </a:lvl2pPr>
            <a:lvl3pPr marL="1112916" indent="0" algn="ctr">
              <a:buNone/>
              <a:defRPr/>
            </a:lvl3pPr>
            <a:lvl4pPr marL="1669374" indent="0" algn="ctr">
              <a:buNone/>
              <a:defRPr/>
            </a:lvl4pPr>
            <a:lvl5pPr marL="2225832" indent="0" algn="ctr">
              <a:buNone/>
              <a:defRPr/>
            </a:lvl5pPr>
            <a:lvl6pPr marL="2782291" indent="0" algn="ctr">
              <a:buNone/>
              <a:defRPr/>
            </a:lvl6pPr>
            <a:lvl7pPr marL="3338749" indent="0" algn="ctr">
              <a:buNone/>
              <a:defRPr/>
            </a:lvl7pPr>
            <a:lvl8pPr marL="3895207" indent="0" algn="ctr">
              <a:buNone/>
              <a:defRPr/>
            </a:lvl8pPr>
            <a:lvl9pPr marL="445166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E661-8B9A-41D5-9147-2315254A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8B71-75AA-43D1-BFDC-0DD51FD35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85637"/>
            <a:ext cx="2777490" cy="60858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85637"/>
            <a:ext cx="8126730" cy="60858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6019E-A933-4461-9065-2EBF4E7EF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86FD-BED6-4822-855E-FB58402C0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583381"/>
            <a:ext cx="10492740" cy="141662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023117"/>
            <a:ext cx="10492740" cy="1560264"/>
          </a:xfrm>
        </p:spPr>
        <p:txBody>
          <a:bodyPr anchor="b"/>
          <a:lstStyle>
            <a:lvl1pPr marL="0" indent="0">
              <a:buNone/>
              <a:defRPr sz="2400"/>
            </a:lvl1pPr>
            <a:lvl2pPr marL="556458" indent="0">
              <a:buNone/>
              <a:defRPr sz="2200"/>
            </a:lvl2pPr>
            <a:lvl3pPr marL="1112916" indent="0">
              <a:buNone/>
              <a:defRPr sz="1900"/>
            </a:lvl3pPr>
            <a:lvl4pPr marL="1669374" indent="0">
              <a:buNone/>
              <a:defRPr sz="1700"/>
            </a:lvl4pPr>
            <a:lvl5pPr marL="2225832" indent="0">
              <a:buNone/>
              <a:defRPr sz="1700"/>
            </a:lvl5pPr>
            <a:lvl6pPr marL="2782291" indent="0">
              <a:buNone/>
              <a:defRPr sz="1700"/>
            </a:lvl6pPr>
            <a:lvl7pPr marL="3338749" indent="0">
              <a:buNone/>
              <a:defRPr sz="1700"/>
            </a:lvl7pPr>
            <a:lvl8pPr marL="3895207" indent="0">
              <a:buNone/>
              <a:defRPr sz="1700"/>
            </a:lvl8pPr>
            <a:lvl9pPr marL="4451665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9B359-EE36-40D4-A902-839437280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64283"/>
            <a:ext cx="5452110" cy="47072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64283"/>
            <a:ext cx="5452110" cy="47072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5C09-9E87-46EE-90C9-9FAAFFD33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96589"/>
            <a:ext cx="5454254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261971"/>
            <a:ext cx="5454254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96589"/>
            <a:ext cx="5456396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261971"/>
            <a:ext cx="5456396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000AF-1D8A-46EE-B3EA-9BDC884DF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41DDF-17A6-48AB-BA47-7F52B6EB8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A099C-C32B-4F2B-B943-8116F8DE1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83985"/>
            <a:ext cx="4061223" cy="12085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83985"/>
            <a:ext cx="6900863" cy="608750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92571"/>
            <a:ext cx="4061223" cy="4878923"/>
          </a:xfrm>
        </p:spPr>
        <p:txBody>
          <a:bodyPr/>
          <a:lstStyle>
            <a:lvl1pPr marL="0" indent="0">
              <a:buNone/>
              <a:defRPr sz="17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3545-A0CE-49D8-A12C-9CFF5A2DE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992846"/>
            <a:ext cx="7406640" cy="5894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37314"/>
            <a:ext cx="7406640" cy="4279583"/>
          </a:xfrm>
        </p:spPr>
        <p:txBody>
          <a:bodyPr/>
          <a:lstStyle>
            <a:lvl1pPr marL="0" indent="0">
              <a:buNone/>
              <a:defRPr sz="3900"/>
            </a:lvl1pPr>
            <a:lvl2pPr marL="556458" indent="0">
              <a:buNone/>
              <a:defRPr sz="3400"/>
            </a:lvl2pPr>
            <a:lvl3pPr marL="1112916" indent="0">
              <a:buNone/>
              <a:defRPr sz="2900"/>
            </a:lvl3pPr>
            <a:lvl4pPr marL="1669374" indent="0">
              <a:buNone/>
              <a:defRPr sz="2400"/>
            </a:lvl4pPr>
            <a:lvl5pPr marL="2225832" indent="0">
              <a:buNone/>
              <a:defRPr sz="2400"/>
            </a:lvl5pPr>
            <a:lvl6pPr marL="2782291" indent="0">
              <a:buNone/>
              <a:defRPr sz="2400"/>
            </a:lvl6pPr>
            <a:lvl7pPr marL="3338749" indent="0">
              <a:buNone/>
              <a:defRPr sz="2400"/>
            </a:lvl7pPr>
            <a:lvl8pPr marL="3895207" indent="0">
              <a:buNone/>
              <a:defRPr sz="2400"/>
            </a:lvl8pPr>
            <a:lvl9pPr marL="4451665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582280"/>
            <a:ext cx="7406640" cy="837094"/>
          </a:xfrm>
        </p:spPr>
        <p:txBody>
          <a:bodyPr/>
          <a:lstStyle>
            <a:lvl1pPr marL="0" indent="0">
              <a:buNone/>
              <a:defRPr sz="17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84B90-4C2C-4E07-99CD-D9EB3DF40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85636"/>
            <a:ext cx="11109960" cy="118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292" tIns="55646" rIns="111292" bIns="55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64283"/>
            <a:ext cx="11109960" cy="470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292" tIns="55646" rIns="111292" bIns="5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495324"/>
            <a:ext cx="2880360" cy="495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1292" tIns="55646" rIns="111292" bIns="55646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495324"/>
            <a:ext cx="3909060" cy="495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1292" tIns="55646" rIns="111292" bIns="55646" numCol="1" anchor="t" anchorCtr="0" compatLnSpc="1">
            <a:prstTxWarp prst="textNoShape">
              <a:avLst/>
            </a:prstTxWarp>
          </a:bodyPr>
          <a:lstStyle>
            <a:lvl1pPr algn="ctr">
              <a:defRPr sz="17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495324"/>
            <a:ext cx="2880360" cy="495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1292" tIns="55646" rIns="111292" bIns="55646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pPr>
              <a:defRPr/>
            </a:pPr>
            <a:fld id="{C9FEB629-C1EB-4B8F-995D-1666F9BA6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5pPr>
      <a:lvl6pPr marL="556458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1112916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669374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2225832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417344" indent="-417344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04244" indent="-347786" algn="l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91145" indent="-278229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47603" indent="-278229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504062" indent="-27822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60520" indent="-278229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616978" indent="-278229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73436" indent="-278229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729894" indent="-278229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6458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916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9374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832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2291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749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207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1665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543050" y="1109522"/>
            <a:ext cx="9361170" cy="8178758"/>
          </a:xfrm>
          <a:prstGeom prst="rect">
            <a:avLst/>
          </a:prstGeom>
          <a:noFill/>
        </p:spPr>
        <p:txBody>
          <a:bodyPr spcFirstLastPara="1" lIns="111292" tIns="55646" rIns="111292" bIns="55646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5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11480" y="0"/>
            <a:ext cx="12344400" cy="8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6260871"/>
            <a:ext cx="12344400" cy="8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-3257709" y="3257709"/>
            <a:ext cx="7132638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8469471" y="3495464"/>
            <a:ext cx="7132638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0620" y="6102368"/>
            <a:ext cx="2661761" cy="118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69637">
            <a:off x="-165021" y="5887728"/>
            <a:ext cx="1532335" cy="142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020752">
            <a:off x="10989946" y="21464"/>
            <a:ext cx="1532335" cy="142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619011">
            <a:off x="10829629" y="5741205"/>
            <a:ext cx="1182169" cy="185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64617">
            <a:off x="294852" y="-239809"/>
            <a:ext cx="1180518" cy="185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0" y="1925352"/>
            <a:ext cx="12344400" cy="263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 algn="ctr"/>
            <a:r>
              <a:rPr lang="en-US" sz="7300" b="1" dirty="0" err="1" smtClean="0">
                <a:solidFill>
                  <a:srgbClr val="FF0000"/>
                </a:solidFill>
              </a:rPr>
              <a:t>Một</a:t>
            </a:r>
            <a:r>
              <a:rPr lang="en-US" sz="7300" b="1" dirty="0" smtClean="0">
                <a:solidFill>
                  <a:srgbClr val="FF0000"/>
                </a:solidFill>
              </a:rPr>
              <a:t> </a:t>
            </a:r>
            <a:r>
              <a:rPr lang="en-US" sz="7300" b="1" dirty="0" err="1" smtClean="0">
                <a:solidFill>
                  <a:srgbClr val="FF0000"/>
                </a:solidFill>
              </a:rPr>
              <a:t>số</a:t>
            </a:r>
            <a:r>
              <a:rPr lang="en-US" sz="7300" b="1" dirty="0" smtClean="0">
                <a:solidFill>
                  <a:srgbClr val="FF0000"/>
                </a:solidFill>
              </a:rPr>
              <a:t> </a:t>
            </a:r>
            <a:r>
              <a:rPr lang="en-US" sz="7300" b="1" dirty="0" err="1" smtClean="0">
                <a:solidFill>
                  <a:srgbClr val="FF0000"/>
                </a:solidFill>
              </a:rPr>
              <a:t>dân</a:t>
            </a:r>
            <a:r>
              <a:rPr lang="en-US" sz="7300" b="1" dirty="0" smtClean="0">
                <a:solidFill>
                  <a:srgbClr val="FF0000"/>
                </a:solidFill>
              </a:rPr>
              <a:t> </a:t>
            </a:r>
            <a:r>
              <a:rPr lang="en-US" sz="7300" b="1" dirty="0" err="1" smtClean="0">
                <a:solidFill>
                  <a:srgbClr val="FF0000"/>
                </a:solidFill>
              </a:rPr>
              <a:t>tộc</a:t>
            </a:r>
            <a:endParaRPr lang="en-US" sz="73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7300" b="1" dirty="0" smtClean="0">
                <a:solidFill>
                  <a:srgbClr val="FF0000"/>
                </a:solidFill>
              </a:rPr>
              <a:t>ở </a:t>
            </a:r>
            <a:r>
              <a:rPr lang="en-US" sz="7300" b="1" dirty="0" err="1" smtClean="0">
                <a:solidFill>
                  <a:srgbClr val="FF0000"/>
                </a:solidFill>
              </a:rPr>
              <a:t>Hoàng</a:t>
            </a:r>
            <a:r>
              <a:rPr lang="en-US" sz="7300" b="1" dirty="0" smtClean="0">
                <a:solidFill>
                  <a:srgbClr val="FF0000"/>
                </a:solidFill>
              </a:rPr>
              <a:t> </a:t>
            </a:r>
            <a:r>
              <a:rPr lang="en-US" sz="7300" b="1" dirty="0" err="1" smtClean="0">
                <a:solidFill>
                  <a:srgbClr val="FF0000"/>
                </a:solidFill>
              </a:rPr>
              <a:t>Liên</a:t>
            </a:r>
            <a:r>
              <a:rPr lang="en-US" sz="7300" b="1" dirty="0" smtClean="0">
                <a:solidFill>
                  <a:srgbClr val="FF0000"/>
                </a:solidFill>
              </a:rPr>
              <a:t> S</a:t>
            </a:r>
            <a:r>
              <a:rPr lang="vi-VN" sz="7300" b="1" dirty="0" smtClean="0">
                <a:solidFill>
                  <a:srgbClr val="FF0000"/>
                </a:solidFill>
              </a:rPr>
              <a:t>ơ</a:t>
            </a:r>
            <a:r>
              <a:rPr lang="en-US" sz="73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28700" y="132086"/>
            <a:ext cx="7098030" cy="63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II/ Bản làng với nhà sàn</a:t>
            </a:r>
            <a:r>
              <a:rPr lang="en-US" sz="3400" b="1">
                <a:latin typeface="Times New Roman" pitchFamily="18" charset="0"/>
              </a:rPr>
              <a:t> </a:t>
            </a:r>
          </a:p>
        </p:txBody>
      </p:sp>
      <p:pic>
        <p:nvPicPr>
          <p:cNvPr id="10243" name="Picture 6" descr="ANH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" y="871767"/>
            <a:ext cx="4732020" cy="48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ANH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6460" y="792515"/>
            <a:ext cx="5312808" cy="49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38615" y="5864614"/>
            <a:ext cx="5010626" cy="5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 b="1"/>
              <a:t>Bản người Mông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829300" y="5864614"/>
            <a:ext cx="5587128" cy="5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 b="1"/>
              <a:t>Nhà sàn ở Hoàng Liên Sơn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6" grpId="0"/>
      <p:bldP spid="7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62600" y="6233319"/>
            <a:ext cx="6069330" cy="6355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solidFill>
                  <a:srgbClr val="FF3300"/>
                </a:solidFill>
              </a:rPr>
              <a:t>Thảo</a:t>
            </a:r>
            <a:r>
              <a:rPr lang="en-US" sz="3400" b="1" dirty="0">
                <a:solidFill>
                  <a:srgbClr val="FF3300"/>
                </a:solidFill>
              </a:rPr>
              <a:t> </a:t>
            </a:r>
            <a:r>
              <a:rPr lang="en-US" sz="3400" b="1" dirty="0" err="1">
                <a:solidFill>
                  <a:srgbClr val="FF3300"/>
                </a:solidFill>
              </a:rPr>
              <a:t>luận</a:t>
            </a:r>
            <a:r>
              <a:rPr lang="en-US" sz="3400" b="1" dirty="0">
                <a:solidFill>
                  <a:srgbClr val="FF3300"/>
                </a:solidFill>
              </a:rPr>
              <a:t> </a:t>
            </a:r>
            <a:r>
              <a:rPr lang="en-US" sz="3400" b="1" dirty="0" err="1">
                <a:solidFill>
                  <a:srgbClr val="FF3300"/>
                </a:solidFill>
              </a:rPr>
              <a:t>nhóm</a:t>
            </a:r>
            <a:r>
              <a:rPr lang="en-US" sz="3400" b="1" dirty="0">
                <a:solidFill>
                  <a:srgbClr val="FF3300"/>
                </a:solidFill>
              </a:rPr>
              <a:t> </a:t>
            </a:r>
            <a:r>
              <a:rPr lang="en-US" sz="3400" b="1" dirty="0" err="1">
                <a:solidFill>
                  <a:srgbClr val="FF3300"/>
                </a:solidFill>
              </a:rPr>
              <a:t>đôi</a:t>
            </a:r>
            <a:r>
              <a:rPr lang="en-US" sz="2900" b="1" dirty="0">
                <a:solidFill>
                  <a:srgbClr val="FF3300"/>
                </a:solidFill>
              </a:rPr>
              <a:t> 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17220" y="683317"/>
            <a:ext cx="11727180" cy="586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1. </a:t>
            </a:r>
            <a:r>
              <a:rPr lang="en-US" sz="4400" b="1" dirty="0" err="1"/>
              <a:t>Bản</a:t>
            </a:r>
            <a:r>
              <a:rPr lang="en-US" sz="4400" b="1" dirty="0"/>
              <a:t> </a:t>
            </a:r>
            <a:r>
              <a:rPr lang="en-US" sz="4400" b="1" dirty="0" err="1"/>
              <a:t>làng</a:t>
            </a:r>
            <a:r>
              <a:rPr lang="en-US" sz="4400" b="1" dirty="0"/>
              <a:t> </a:t>
            </a:r>
            <a:r>
              <a:rPr lang="en-US" sz="4400" b="1" dirty="0" err="1"/>
              <a:t>thường</a:t>
            </a:r>
            <a:r>
              <a:rPr lang="en-US" sz="4400" b="1" dirty="0"/>
              <a:t> </a:t>
            </a:r>
            <a:r>
              <a:rPr lang="en-US" sz="4400" b="1" dirty="0" err="1"/>
              <a:t>nằm</a:t>
            </a:r>
            <a:r>
              <a:rPr lang="en-US" sz="4400" b="1" dirty="0"/>
              <a:t> ở </a:t>
            </a:r>
            <a:r>
              <a:rPr lang="en-US" sz="4400" b="1" dirty="0" err="1"/>
              <a:t>đâu</a:t>
            </a:r>
            <a:r>
              <a:rPr lang="en-US" sz="4400" b="1" dirty="0"/>
              <a:t> ?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nhiều</a:t>
            </a:r>
            <a:r>
              <a:rPr lang="en-US" sz="4400" b="1" dirty="0"/>
              <a:t> </a:t>
            </a:r>
            <a:r>
              <a:rPr lang="en-US" sz="4400" b="1" dirty="0" err="1"/>
              <a:t>nhà</a:t>
            </a:r>
            <a:r>
              <a:rPr lang="en-US" sz="4400" b="1" dirty="0"/>
              <a:t> hay </a:t>
            </a:r>
            <a:r>
              <a:rPr lang="en-US" sz="4400" b="1" dirty="0" err="1"/>
              <a:t>ít</a:t>
            </a:r>
            <a:r>
              <a:rPr lang="en-US" sz="4400" b="1" dirty="0"/>
              <a:t> </a:t>
            </a:r>
            <a:r>
              <a:rPr lang="en-US" sz="4400" b="1" dirty="0" err="1"/>
              <a:t>nhà</a:t>
            </a:r>
            <a:r>
              <a:rPr lang="en-US" sz="4400" b="1" dirty="0"/>
              <a:t> ?</a:t>
            </a:r>
          </a:p>
          <a:p>
            <a:pPr>
              <a:spcBef>
                <a:spcPct val="50000"/>
              </a:spcBef>
            </a:pPr>
            <a:r>
              <a:rPr lang="en-US" sz="4400" b="1" dirty="0"/>
              <a:t>2.  </a:t>
            </a:r>
            <a:r>
              <a:rPr lang="en-US" sz="4400" b="1" dirty="0" err="1"/>
              <a:t>Vì</a:t>
            </a:r>
            <a:r>
              <a:rPr lang="en-US" sz="4400" b="1" dirty="0"/>
              <a:t> </a:t>
            </a:r>
            <a:r>
              <a:rPr lang="en-US" sz="4400" b="1" dirty="0" err="1"/>
              <a:t>sao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dân</a:t>
            </a:r>
            <a:r>
              <a:rPr lang="en-US" sz="4400" b="1" dirty="0"/>
              <a:t> </a:t>
            </a:r>
            <a:r>
              <a:rPr lang="en-US" sz="4400" b="1" dirty="0" err="1"/>
              <a:t>tộc</a:t>
            </a:r>
            <a:r>
              <a:rPr lang="en-US" sz="4400" b="1" dirty="0"/>
              <a:t> ở </a:t>
            </a:r>
            <a:r>
              <a:rPr lang="en-US" sz="4400" b="1" dirty="0" err="1"/>
              <a:t>Hoàng</a:t>
            </a:r>
            <a:r>
              <a:rPr lang="en-US" sz="4400" b="1" dirty="0"/>
              <a:t> </a:t>
            </a:r>
            <a:r>
              <a:rPr lang="en-US" sz="4400" b="1" dirty="0" err="1"/>
              <a:t>Liên</a:t>
            </a:r>
            <a:r>
              <a:rPr lang="en-US" sz="4400" b="1" dirty="0"/>
              <a:t> </a:t>
            </a:r>
            <a:r>
              <a:rPr lang="en-US" sz="4400" b="1" dirty="0" err="1"/>
              <a:t>Sơn</a:t>
            </a:r>
            <a:r>
              <a:rPr lang="en-US" sz="4400" b="1" dirty="0"/>
              <a:t> </a:t>
            </a:r>
            <a:r>
              <a:rPr lang="en-US" sz="4400" b="1" dirty="0" err="1"/>
              <a:t>sống</a:t>
            </a:r>
            <a:r>
              <a:rPr lang="en-US" sz="4400" b="1" dirty="0"/>
              <a:t> ở </a:t>
            </a:r>
            <a:r>
              <a:rPr lang="en-US" sz="4400" b="1" dirty="0" err="1"/>
              <a:t>nhà</a:t>
            </a:r>
            <a:r>
              <a:rPr lang="en-US" sz="4400" b="1" dirty="0"/>
              <a:t> </a:t>
            </a:r>
            <a:r>
              <a:rPr lang="en-US" sz="4400" b="1" dirty="0" err="1"/>
              <a:t>sàn</a:t>
            </a:r>
            <a:r>
              <a:rPr lang="en-US" sz="4400" b="1" dirty="0"/>
              <a:t> ?</a:t>
            </a:r>
          </a:p>
          <a:p>
            <a:pPr>
              <a:spcBef>
                <a:spcPct val="50000"/>
              </a:spcBef>
            </a:pPr>
            <a:r>
              <a:rPr lang="en-US" sz="4400" b="1" dirty="0"/>
              <a:t>3.  </a:t>
            </a:r>
            <a:r>
              <a:rPr lang="en-US" sz="4400" b="1" dirty="0" err="1"/>
              <a:t>Nhà</a:t>
            </a:r>
            <a:r>
              <a:rPr lang="en-US" sz="4400" b="1" dirty="0"/>
              <a:t> </a:t>
            </a:r>
            <a:r>
              <a:rPr lang="en-US" sz="4400" b="1" dirty="0" err="1"/>
              <a:t>sàn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làm</a:t>
            </a:r>
            <a:r>
              <a:rPr lang="en-US" sz="4400" b="1" dirty="0"/>
              <a:t> </a:t>
            </a:r>
            <a:r>
              <a:rPr lang="en-US" sz="4400" b="1" dirty="0" err="1"/>
              <a:t>bằng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 </a:t>
            </a:r>
            <a:r>
              <a:rPr lang="en-US" sz="4400" b="1" dirty="0" err="1"/>
              <a:t>liệu</a:t>
            </a:r>
            <a:r>
              <a:rPr lang="en-US" sz="4400" b="1" dirty="0"/>
              <a:t> </a:t>
            </a:r>
            <a:r>
              <a:rPr lang="en-US" sz="4400" b="1" dirty="0" err="1"/>
              <a:t>gì</a:t>
            </a:r>
            <a:r>
              <a:rPr lang="en-US" sz="4400" b="1" dirty="0"/>
              <a:t>?</a:t>
            </a:r>
          </a:p>
          <a:p>
            <a:pPr>
              <a:spcBef>
                <a:spcPct val="50000"/>
              </a:spcBef>
            </a:pPr>
            <a:r>
              <a:rPr lang="en-US" sz="4400" b="1" dirty="0"/>
              <a:t>4.  </a:t>
            </a:r>
            <a:r>
              <a:rPr lang="en-US" sz="4400" b="1" dirty="0" err="1"/>
              <a:t>Hiện</a:t>
            </a:r>
            <a:r>
              <a:rPr lang="en-US" sz="4400" b="1" dirty="0"/>
              <a:t> nay </a:t>
            </a:r>
            <a:r>
              <a:rPr lang="en-US" sz="4400" b="1" dirty="0" err="1"/>
              <a:t>nhà</a:t>
            </a:r>
            <a:r>
              <a:rPr lang="en-US" sz="4400" b="1" dirty="0"/>
              <a:t> </a:t>
            </a:r>
            <a:r>
              <a:rPr lang="en-US" sz="4400" b="1" dirty="0" err="1"/>
              <a:t>sàn</a:t>
            </a:r>
            <a:r>
              <a:rPr lang="en-US" sz="4400" b="1" dirty="0"/>
              <a:t> ở </a:t>
            </a:r>
            <a:r>
              <a:rPr lang="en-US" sz="4400" b="1" dirty="0" err="1"/>
              <a:t>đây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gì</a:t>
            </a:r>
            <a:r>
              <a:rPr lang="en-US" sz="4400" b="1" dirty="0"/>
              <a:t> </a:t>
            </a:r>
            <a:r>
              <a:rPr lang="en-US" sz="4400" b="1" dirty="0" err="1"/>
              <a:t>thay</a:t>
            </a:r>
            <a:r>
              <a:rPr lang="en-US" sz="4400" b="1" dirty="0"/>
              <a:t> </a:t>
            </a:r>
            <a:r>
              <a:rPr lang="en-US" sz="4400" b="1" dirty="0" err="1"/>
              <a:t>đổi</a:t>
            </a:r>
            <a:r>
              <a:rPr lang="en-US" sz="4400" b="1" dirty="0"/>
              <a:t> so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trước</a:t>
            </a:r>
            <a:r>
              <a:rPr lang="en-US" sz="4400" b="1" dirty="0"/>
              <a:t> </a:t>
            </a:r>
            <a:r>
              <a:rPr lang="en-US" sz="4400" b="1" dirty="0" err="1"/>
              <a:t>đây</a:t>
            </a:r>
            <a:r>
              <a:rPr lang="en-US" sz="4400" b="1" dirty="0"/>
              <a:t> ?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17220" y="1188773"/>
            <a:ext cx="11418570" cy="47055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800" b="1"/>
              <a:t>Dân cư ở Hoàng Liên Sơn sống tập trung thành bản, bản nằm cách xa nhau, thường ở sườn núi và thung lũng, có ít nhà. Một số dân tộc sống ở nhà sàn.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028701" y="1482665"/>
            <a:ext cx="8162828" cy="86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Chợ phiên, lễ hội, trang phục</a:t>
            </a:r>
            <a:r>
              <a:rPr lang="en-US" sz="3400" b="1"/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43200" y="2651919"/>
            <a:ext cx="7086600" cy="8510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Thảo luận nhóm 4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8600" y="137319"/>
            <a:ext cx="12212241" cy="711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ts val="600"/>
              </a:spcBef>
            </a:pPr>
            <a:r>
              <a:rPr lang="en-US" sz="4400" b="1"/>
              <a:t>1. Nêu những hoạt động trong chợ phiên ?</a:t>
            </a:r>
          </a:p>
          <a:p>
            <a:pPr>
              <a:spcBef>
                <a:spcPts val="600"/>
              </a:spcBef>
            </a:pPr>
            <a:r>
              <a:rPr lang="en-US" sz="4400" b="1"/>
              <a:t>2. Theo em, chợ phiên bán những hàng hóa nào ? Tại sao ?</a:t>
            </a:r>
          </a:p>
          <a:p>
            <a:pPr>
              <a:spcBef>
                <a:spcPts val="600"/>
              </a:spcBef>
            </a:pPr>
            <a:r>
              <a:rPr lang="en-US" sz="4400" b="1"/>
              <a:t>3.  Kể tên một số lễ hội của các dân tộc ở Hoàng Liên Sơn ? Các lễ hội đó được tổ chức vào mùa nào ? Trong lễ hội có những hoạt động gì ?</a:t>
            </a:r>
          </a:p>
          <a:p>
            <a:pPr>
              <a:spcBef>
                <a:spcPts val="600"/>
              </a:spcBef>
            </a:pPr>
            <a:r>
              <a:rPr lang="en-US" sz="4400" b="1"/>
              <a:t>4. Hãy mô tả những nét đặc trưng trong trang phục của các dân tộc ở Hoàng Liên Sơn ?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668655" y="359934"/>
            <a:ext cx="11007090" cy="17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</a:rPr>
              <a:t>1. Nêu những hoạt động trong chợ phiên 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23650" y="2060540"/>
            <a:ext cx="11007090" cy="47055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800" b="1"/>
              <a:t>Chợ phiên họp vào những ngày nhất định, là nơi mua bán, trao đổi hàng hóa, giao lưu văn hóa và gặp gỡ, kết bạn của nam nữ thanh niên.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263605" y="158503"/>
            <a:ext cx="12035790" cy="17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</a:rPr>
              <a:t>2.Theo em, chợ phiên bán những hàng hóa nào? Tại sao ?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9353" y="1981289"/>
            <a:ext cx="11727180" cy="34363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/>
              <a:t>Chợ phiên bán hàng thổ cẩm, măng, mộc nhĩ, hoa quả……Vì đó là các sản phẩm do người dân ở đây tự làm và khai thác </a:t>
            </a:r>
            <a:r>
              <a:rPr lang="en-US" sz="5400" b="1" smtClean="0"/>
              <a:t>từ rừng</a:t>
            </a:r>
            <a:r>
              <a:rPr lang="en-US" sz="5400" b="1"/>
              <a:t>. 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ANH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" y="158503"/>
            <a:ext cx="11932920" cy="697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457200" y="899319"/>
            <a:ext cx="11624310" cy="31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900" b="1">
                <a:solidFill>
                  <a:srgbClr val="FF0000"/>
                </a:solidFill>
              </a:rPr>
              <a:t>3.  Kể tên một số lễ hội của các dân tộc ở Hoàng Liên sơn? Các lễ hội đó được tổ chức vào mùa nào? Trong lễ hội có những hoạt động gì?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09600" y="213519"/>
            <a:ext cx="1135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5400" b="1" smtClean="0">
                <a:solidFill>
                  <a:srgbClr val="000000"/>
                </a:solidFill>
              </a:rPr>
              <a:t>Ở Hoàng Liên Sơn có những lễ hội như: hội chơi núi mùa xuân, hội xuống đồng…Các lễ hội được tổ chức vào mùa xuân với các hoạt động: thi hát, múa sạp, ném còn, ném pao, …</a:t>
            </a:r>
            <a:endParaRPr lang="en-US" sz="5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295400" y="1432719"/>
            <a:ext cx="9875520" cy="237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900" b="1" smtClean="0">
                <a:solidFill>
                  <a:srgbClr val="FF0000"/>
                </a:solidFill>
              </a:rPr>
              <a:t>Dãy núi Hoàng  </a:t>
            </a:r>
            <a:r>
              <a:rPr lang="en-US" sz="4900" b="1">
                <a:solidFill>
                  <a:srgbClr val="FF0000"/>
                </a:solidFill>
              </a:rPr>
              <a:t>Liên sơn nằm giữa hai sông nào</a:t>
            </a:r>
            <a:r>
              <a:rPr lang="en-US" sz="4900" b="1" smtClean="0">
                <a:solidFill>
                  <a:srgbClr val="FF0000"/>
                </a:solidFill>
              </a:rPr>
              <a:t>? Có </a:t>
            </a:r>
            <a:r>
              <a:rPr lang="vi-VN" sz="4900" b="1" smtClean="0">
                <a:solidFill>
                  <a:srgbClr val="FF0000"/>
                </a:solidFill>
              </a:rPr>
              <a:t>đặc</a:t>
            </a:r>
            <a:r>
              <a:rPr lang="en-US" sz="4900" b="1" smtClean="0">
                <a:solidFill>
                  <a:srgbClr val="FF0000"/>
                </a:solidFill>
              </a:rPr>
              <a:t> </a:t>
            </a:r>
            <a:r>
              <a:rPr lang="vi-VN" sz="4900" b="1" smtClean="0">
                <a:solidFill>
                  <a:srgbClr val="FF0000"/>
                </a:solidFill>
              </a:rPr>
              <a:t>đ</a:t>
            </a:r>
            <a:r>
              <a:rPr lang="en-US" sz="4900" b="1" smtClean="0">
                <a:solidFill>
                  <a:srgbClr val="FF0000"/>
                </a:solidFill>
              </a:rPr>
              <a:t>iểm gì?</a:t>
            </a:r>
            <a:endParaRPr lang="en-US" sz="4900" b="1">
              <a:solidFill>
                <a:srgbClr val="FF0000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600200" y="289719"/>
            <a:ext cx="9155430" cy="789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11292" tIns="55646" rIns="111292" bIns="5564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DÃY HOÀNG LIÊN SƠN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411480" y="237755"/>
            <a:ext cx="11315700" cy="306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4. Hãy mô tả những nét đặc trưng trong trang phục của các dân tộc ở Hoàng Liên </a:t>
            </a:r>
            <a:r>
              <a:rPr lang="en-US" sz="4800" b="1" smtClean="0">
                <a:solidFill>
                  <a:srgbClr val="FF0000"/>
                </a:solidFill>
              </a:rPr>
              <a:t>Sơn? </a:t>
            </a:r>
            <a:r>
              <a:rPr lang="en-US" sz="4800" b="1">
                <a:solidFill>
                  <a:srgbClr val="FF0000"/>
                </a:solidFill>
              </a:rPr>
              <a:t>Tại sao trang phục của họ lại có màu sắc sặc </a:t>
            </a:r>
            <a:r>
              <a:rPr lang="en-US" sz="4800" b="1" smtClean="0">
                <a:solidFill>
                  <a:srgbClr val="FF0000"/>
                </a:solidFill>
              </a:rPr>
              <a:t>sỡ?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645920" y="3645571"/>
            <a:ext cx="9052560" cy="38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81000" y="3261519"/>
            <a:ext cx="11624310" cy="312858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900" b="1"/>
              <a:t>Trang trí kiểu áo của 3 dân tộc khác nhau, trang phục của các dân tộc có màu sắc sặc sỡ vì để dễ nổi bật khi đi rừng và tạo cảm giác ấm áp.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NH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317006"/>
            <a:ext cx="11212830" cy="562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028700" y="5943865"/>
            <a:ext cx="10904220" cy="115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/>
              <a:t>Người Thái : áo trắng, có hàng cúc phía trước, váy màu đen, đội khăn có màu sặc sỡ.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ANH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0180" y="0"/>
            <a:ext cx="6995160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610600" y="554761"/>
            <a:ext cx="3600450" cy="602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Người Mông : đội khăn, đeo vòng bạc, chân quấn xà cạp, váy nhiều hoa văn sặc sỡ.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ANH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7310" y="237755"/>
            <a:ext cx="9772650" cy="546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83658" y="5623719"/>
            <a:ext cx="11660742" cy="146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Người Dao : đội khăn có nhiều loại, chân quấn xà cạp, váy màu sặc sỡ.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720090" y="951019"/>
            <a:ext cx="11212830" cy="41750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</a:rPr>
              <a:t>Chợ phiên, lễ hội, trang phục sặc sỡ là nét đặc sắc của các dân tộc ít người ở Hoàng Liên Sơn.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58630" y="452395"/>
            <a:ext cx="11352370" cy="158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Hoàng Liên Sơn là nơi dân cư như thế nào?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285" y="365919"/>
            <a:ext cx="12159115" cy="8510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1292" tIns="55646" rIns="111292" bIns="55646">
            <a:spAutoFit/>
          </a:bodyPr>
          <a:lstStyle/>
          <a:p>
            <a:r>
              <a:rPr lang="en-US" sz="4800" b="1"/>
              <a:t>Hoàng Liên Sơn là nơi dân cư thưa thớt.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350" y="1347277"/>
            <a:ext cx="10785341" cy="85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292" tIns="55646" rIns="111292" bIns="55646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Ở đây có các dân tộc ít người nào?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204119"/>
            <a:ext cx="11506200" cy="23283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r>
              <a:rPr lang="en-US" sz="4800" b="1" smtClean="0">
                <a:solidFill>
                  <a:srgbClr val="003399"/>
                </a:solidFill>
              </a:rPr>
              <a:t>Ở </a:t>
            </a:r>
            <a:r>
              <a:rPr lang="en-US" sz="4800" b="1">
                <a:solidFill>
                  <a:srgbClr val="003399"/>
                </a:solidFill>
              </a:rPr>
              <a:t>đây có các dân tộc ít </a:t>
            </a:r>
            <a:r>
              <a:rPr lang="en-US" sz="4800" b="1" smtClean="0">
                <a:solidFill>
                  <a:srgbClr val="003399"/>
                </a:solidFill>
              </a:rPr>
              <a:t>người </a:t>
            </a:r>
            <a:r>
              <a:rPr lang="en-US" sz="4800" b="1">
                <a:solidFill>
                  <a:srgbClr val="003399"/>
                </a:solidFill>
              </a:rPr>
              <a:t>như: dân tộc Thái, dân tộc Dao, dân tộc Mông,…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0799" y="3328565"/>
            <a:ext cx="10666719" cy="85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292" tIns="55646" rIns="111292" bIns="55646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Dân cư thường sống như thế nào?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" y="3413919"/>
            <a:ext cx="11058762" cy="15897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r>
              <a:rPr lang="en-US" sz="4800" b="1"/>
              <a:t>Dân cư thường sống tập trung thành bản và có nhiều lễ hội truyền thống.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8659" y="5072098"/>
            <a:ext cx="9951779" cy="85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292" tIns="55646" rIns="111292" bIns="55646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Nét văn hóa đặc sắc ở đây là gì?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5090319"/>
            <a:ext cx="11120676" cy="15897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3399"/>
                </a:solidFill>
              </a:rPr>
              <a:t>Một nét văn hóa đặc sắc ở đây là những phiên chợ vùng cao.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 animBg="1"/>
      <p:bldP spid="4" grpId="0"/>
      <p:bldP spid="4" grpId="1"/>
      <p:bldP spid="5" grpId="0" animBg="1"/>
      <p:bldP spid="9" grpId="0"/>
      <p:bldP spid="9" grpId="1"/>
      <p:bldP spid="10" grpId="0" animBg="1"/>
      <p:bldP spid="11" grpId="0"/>
      <p:bldP spid="11" grpId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08610" y="61119"/>
            <a:ext cx="11730990" cy="629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</a:rPr>
              <a:t>GHI NHỚ:</a:t>
            </a:r>
          </a:p>
          <a:p>
            <a:pPr>
              <a:spcBef>
                <a:spcPct val="50000"/>
              </a:spcBef>
            </a:pPr>
            <a:r>
              <a:rPr lang="en-US" sz="4900" b="1"/>
              <a:t>Hoàng Liên Sơn là nơi dân cư </a:t>
            </a:r>
            <a:r>
              <a:rPr lang="en-US" sz="4900" b="1" smtClean="0"/>
              <a:t>th</a:t>
            </a:r>
            <a:r>
              <a:rPr lang="vi-VN" sz="4900" b="1"/>
              <a:t>ư</a:t>
            </a:r>
            <a:r>
              <a:rPr lang="en-US" sz="4900" b="1" smtClean="0"/>
              <a:t>a </a:t>
            </a:r>
            <a:r>
              <a:rPr lang="en-US" sz="4900" b="1"/>
              <a:t>thớt. Ở đây có các dân tộc ít </a:t>
            </a:r>
            <a:r>
              <a:rPr lang="en-US" sz="4900" b="1" smtClean="0"/>
              <a:t>người </a:t>
            </a:r>
            <a:r>
              <a:rPr lang="en-US" sz="4900" b="1"/>
              <a:t>như: dân tộc Thái, dân tộc Dao, dân tộc Mông,… dân cư thường sống tập trung thành bản và có nhiều lễ hội truyền thống</a:t>
            </a:r>
            <a:r>
              <a:rPr lang="en-US" sz="4900" b="1" smtClean="0"/>
              <a:t>. Một </a:t>
            </a:r>
            <a:r>
              <a:rPr lang="en-US" sz="4900" b="1"/>
              <a:t>nét văn hóa đặc sắc ở đây là những phiên chợ vùng cao.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/>
          </p:cNvSpPr>
          <p:nvPr/>
        </p:nvSpPr>
        <p:spPr bwMode="auto">
          <a:xfrm>
            <a:off x="1028700" y="396258"/>
            <a:ext cx="10492740" cy="1822785"/>
          </a:xfrm>
          <a:prstGeom prst="rect">
            <a:avLst/>
          </a:prstGeom>
        </p:spPr>
        <p:txBody>
          <a:bodyPr wrap="none" lIns="111292" tIns="55646" rIns="111292" bIns="55646" fromWordArt="1">
            <a:prstTxWarp prst="textDeflate">
              <a:avLst>
                <a:gd name="adj" fmla="val 3125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vi-VN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TRÒ CHƠI</a:t>
            </a:r>
            <a:endParaRPr lang="en-US" sz="44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0" y="2575719"/>
            <a:ext cx="11353800" cy="1035709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</a:rPr>
              <a:t>Dân cư ở Hoàng Liên Sơn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28600" y="518319"/>
            <a:ext cx="2743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1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228600" y="2880519"/>
            <a:ext cx="2743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5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3048000" y="518319"/>
            <a:ext cx="2743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2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3048000" y="2880519"/>
            <a:ext cx="2743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6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5867400" y="518319"/>
            <a:ext cx="2743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3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8686800" y="518319"/>
            <a:ext cx="2743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4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8686800" y="2880519"/>
            <a:ext cx="2743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8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5867400" y="2880519"/>
            <a:ext cx="2743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7</a:t>
            </a:r>
            <a:endParaRPr lang="en-US" sz="7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95600" y="746919"/>
            <a:ext cx="9083040" cy="7279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Dân cư thưa thớt.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95600" y="1301680"/>
            <a:ext cx="928878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Một số dân tộc ít người là : Dao, Mông, Thái…….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19400" y="2411201"/>
            <a:ext cx="9525000" cy="7279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Giao thông : đường mòn, đi bộ, đi ngựa.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19400" y="3362220"/>
            <a:ext cx="936498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Tập trung thành bản, một số dân tộc sống ở nhà sàn.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895600" y="4392490"/>
            <a:ext cx="928878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Chợ phiên là nơi giao lưu, gặp gỡ, buôn bán…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91790" y="5264256"/>
            <a:ext cx="8778240" cy="1959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Lễ hội thường tổ chức vào mùa xuân, có những hoạt động như múa sạp, ném còn…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097530" y="6690784"/>
            <a:ext cx="877824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Trang phục : thường có màu sắc sặc sỡ….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1524000" y="1109521"/>
            <a:ext cx="1280160" cy="24567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1524000" y="1981288"/>
            <a:ext cx="1280160" cy="1585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1524000" y="3090810"/>
            <a:ext cx="1280160" cy="4755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1524000" y="3566319"/>
            <a:ext cx="1280160" cy="554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524000" y="3566319"/>
            <a:ext cx="1280160" cy="16642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524000" y="3566319"/>
            <a:ext cx="1280160" cy="26153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1524000" y="3566319"/>
            <a:ext cx="1280160" cy="3804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27665" name="Text Box 22"/>
          <p:cNvSpPr txBox="1">
            <a:spLocks noChangeArrowheads="1"/>
          </p:cNvSpPr>
          <p:nvPr/>
        </p:nvSpPr>
        <p:spPr bwMode="auto">
          <a:xfrm>
            <a:off x="228600" y="0"/>
            <a:ext cx="8328660" cy="7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Sắp xếp theo thứ tự hợp lí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4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823119"/>
            <a:ext cx="11624310" cy="50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ts val="730"/>
              </a:spcBef>
              <a:spcAft>
                <a:spcPts val="730"/>
              </a:spcAft>
            </a:pPr>
            <a:r>
              <a:rPr lang="en-US" sz="5400"/>
              <a:t>	</a:t>
            </a:r>
            <a:r>
              <a:rPr lang="en-US" sz="5400" b="1"/>
              <a:t>Dãy </a:t>
            </a:r>
            <a:r>
              <a:rPr lang="en-US" sz="5400" b="1" smtClean="0"/>
              <a:t>núi Hoàng </a:t>
            </a:r>
            <a:r>
              <a:rPr lang="en-US" sz="5400" b="1"/>
              <a:t>Liên Sơn nằm </a:t>
            </a:r>
            <a:r>
              <a:rPr lang="en-US" sz="5400" b="1" smtClean="0"/>
              <a:t>giữa </a:t>
            </a:r>
            <a:r>
              <a:rPr lang="en-US" sz="5400" b="1"/>
              <a:t>sông </a:t>
            </a:r>
            <a:r>
              <a:rPr lang="en-US" sz="5400" b="1" smtClean="0"/>
              <a:t>Hồng và </a:t>
            </a:r>
            <a:r>
              <a:rPr lang="en-US" sz="5400" b="1"/>
              <a:t>sông </a:t>
            </a:r>
            <a:r>
              <a:rPr lang="en-US" sz="5400" b="1" smtClean="0"/>
              <a:t>Đà. Đây </a:t>
            </a:r>
            <a:r>
              <a:rPr lang="en-US" sz="5400" b="1"/>
              <a:t>là dãy núi </a:t>
            </a:r>
            <a:r>
              <a:rPr lang="en-US" sz="5400" b="1" smtClean="0"/>
              <a:t>cao, </a:t>
            </a:r>
            <a:r>
              <a:rPr lang="vi-VN" sz="5400" b="1" smtClean="0"/>
              <a:t>đồ</a:t>
            </a:r>
            <a:r>
              <a:rPr lang="en-US" sz="5400" b="1" smtClean="0"/>
              <a:t> sộ nhất nước </a:t>
            </a:r>
            <a:r>
              <a:rPr lang="en-US" sz="5400" b="1"/>
              <a:t>ta, có nhiều </a:t>
            </a:r>
            <a:r>
              <a:rPr lang="en-US" sz="5400" b="1" smtClean="0"/>
              <a:t>đỉnh nhọn, sườn dốc, </a:t>
            </a:r>
            <a:r>
              <a:rPr lang="en-US" sz="5400" b="1"/>
              <a:t>thung lũng </a:t>
            </a:r>
            <a:r>
              <a:rPr lang="en-US" sz="5400" b="1" smtClean="0"/>
              <a:t> hẹp và sâu.  </a:t>
            </a:r>
            <a:r>
              <a:rPr lang="en-US" sz="5400" b="1"/>
              <a:t>Khí hậu ở những </a:t>
            </a:r>
            <a:r>
              <a:rPr lang="en-US" sz="5400" b="1" smtClean="0"/>
              <a:t>nơi </a:t>
            </a:r>
            <a:r>
              <a:rPr lang="en-US" sz="5400" b="1"/>
              <a:t>cao </a:t>
            </a:r>
            <a:r>
              <a:rPr lang="en-US" sz="5400" b="1" smtClean="0"/>
              <a:t>lạnh </a:t>
            </a:r>
            <a:r>
              <a:rPr lang="en-US" sz="5400" b="1"/>
              <a:t>quanh năm.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499519"/>
            <a:ext cx="1600200" cy="2574591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C00FF"/>
                </a:solidFill>
              </a:rPr>
              <a:t>Dân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cư</a:t>
            </a:r>
            <a:r>
              <a:rPr lang="en-US" sz="3200" b="1" dirty="0">
                <a:solidFill>
                  <a:srgbClr val="CC00FF"/>
                </a:solidFill>
              </a:rPr>
              <a:t> ở </a:t>
            </a:r>
            <a:r>
              <a:rPr lang="en-US" sz="3200" b="1" dirty="0" err="1">
                <a:solidFill>
                  <a:srgbClr val="CC00FF"/>
                </a:solidFill>
              </a:rPr>
              <a:t>Hoàng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Liên</a:t>
            </a:r>
            <a:r>
              <a:rPr lang="en-US" sz="3200" b="1" dirty="0">
                <a:solidFill>
                  <a:srgbClr val="CC00FF"/>
                </a:solidFill>
              </a:rPr>
              <a:t> </a:t>
            </a:r>
            <a:r>
              <a:rPr lang="en-US" sz="3200" b="1" dirty="0" err="1">
                <a:solidFill>
                  <a:srgbClr val="CC00FF"/>
                </a:solidFill>
              </a:rPr>
              <a:t>Sơn</a:t>
            </a:r>
            <a:endParaRPr lang="en-US" sz="3200" b="1" dirty="0">
              <a:solidFill>
                <a:srgbClr val="CC00FF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95600" y="746919"/>
            <a:ext cx="9083040" cy="7279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Dân cư thưa thớt.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95600" y="1301680"/>
            <a:ext cx="928878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Một số dân tộc ít người là : Dao, Mông, Thái…….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19400" y="2411201"/>
            <a:ext cx="9525000" cy="7279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Giao thông : đường mòn, đi bộ, đi ngựa.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19400" y="3362220"/>
            <a:ext cx="936498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Tập trung thành bản, một số dân tộc sống ở nhà sàn.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895600" y="4392490"/>
            <a:ext cx="928878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Chợ phiên là nơi giao lưu, gặp gỡ, buôn bán…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91790" y="5264256"/>
            <a:ext cx="8778240" cy="1959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Lễ hội thường tổ chức vào mùa xuân, có những hoạt động như múa sạp, ném còn…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097530" y="6690784"/>
            <a:ext cx="877824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Trang phục : thường có màu sắc sặc sỡ….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1524000" y="1109521"/>
            <a:ext cx="1280160" cy="24567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1524000" y="1981288"/>
            <a:ext cx="1280160" cy="1585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1524000" y="3090810"/>
            <a:ext cx="1280160" cy="4755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1524000" y="3566319"/>
            <a:ext cx="1280160" cy="554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524000" y="3566319"/>
            <a:ext cx="1280160" cy="16642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524000" y="3566319"/>
            <a:ext cx="1280160" cy="26153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1621971" y="3558452"/>
            <a:ext cx="1280160" cy="3804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27665" name="Text Box 22"/>
          <p:cNvSpPr txBox="1">
            <a:spLocks noChangeArrowheads="1"/>
          </p:cNvSpPr>
          <p:nvPr/>
        </p:nvSpPr>
        <p:spPr bwMode="auto">
          <a:xfrm>
            <a:off x="228600" y="0"/>
            <a:ext cx="8328660" cy="7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Sắp xếp theo thứ tự hợp lí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89" grpId="0" animBg="1"/>
      <p:bldP spid="16394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499519"/>
            <a:ext cx="1600200" cy="380569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CC00FF"/>
                </a:solidFill>
              </a:rPr>
              <a:t>Dân cư ở Hoàng Liên Sơn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95600" y="746919"/>
            <a:ext cx="9083040" cy="7279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Dân cư thưa thớt.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95600" y="1301680"/>
            <a:ext cx="928878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Một số dân tộc ít người là : Dao, Mông, Thái…….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19400" y="2411201"/>
            <a:ext cx="9525000" cy="7279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Giao thông : đường mòn, đi bộ, đi ngựa.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19400" y="3362220"/>
            <a:ext cx="936498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Tập trung thành bản, một số dân tộc sống ở nhà sàn.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895600" y="4392490"/>
            <a:ext cx="928878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Chợ phiên là nơi giao lưu, gặp gỡ, buôn bán…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91790" y="5264256"/>
            <a:ext cx="8778240" cy="1959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Lễ hội thường tổ chức vào mùa xuân, có những hoạt động như múa sạp, ném còn…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097530" y="6690784"/>
            <a:ext cx="8778240" cy="13434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Trang phục : thường có màu sắc sặc sỡ….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1524000" y="1109521"/>
            <a:ext cx="1280160" cy="24567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1524000" y="1981288"/>
            <a:ext cx="1280160" cy="1585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1524000" y="3090810"/>
            <a:ext cx="1280160" cy="4755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1524000" y="3566319"/>
            <a:ext cx="1280160" cy="554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524000" y="3566319"/>
            <a:ext cx="1280160" cy="16642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524000" y="3566319"/>
            <a:ext cx="1280160" cy="26153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1524000" y="3566319"/>
            <a:ext cx="1280160" cy="3804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1292" tIns="55646" rIns="111292" bIns="55646"/>
          <a:lstStyle/>
          <a:p>
            <a:endParaRPr lang="en-US" sz="4000"/>
          </a:p>
        </p:txBody>
      </p:sp>
      <p:sp>
        <p:nvSpPr>
          <p:cNvPr id="27665" name="Text Box 22"/>
          <p:cNvSpPr txBox="1">
            <a:spLocks noChangeArrowheads="1"/>
          </p:cNvSpPr>
          <p:nvPr/>
        </p:nvSpPr>
        <p:spPr bwMode="auto">
          <a:xfrm>
            <a:off x="228600" y="0"/>
            <a:ext cx="8328660" cy="7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Sắp xếp theo thứ tự hợp lí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89" grpId="0" animBg="1"/>
      <p:bldP spid="16394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17220" y="2456798"/>
            <a:ext cx="2263140" cy="1682039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>
                <a:solidFill>
                  <a:srgbClr val="CC00FF"/>
                </a:solidFill>
              </a:rPr>
              <a:t>Dân cư ở Hoàng Liên Sơn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880360" y="3090810"/>
            <a:ext cx="8846820" cy="3701779"/>
            <a:chOff x="1344" y="1824"/>
            <a:chExt cx="4176" cy="2304"/>
          </a:xfrm>
        </p:grpSpPr>
        <p:sp>
          <p:nvSpPr>
            <p:cNvPr id="28695" name="Text Box 5"/>
            <p:cNvSpPr txBox="1">
              <a:spLocks noChangeArrowheads="1"/>
            </p:cNvSpPr>
            <p:nvPr/>
          </p:nvSpPr>
          <p:spPr bwMode="auto">
            <a:xfrm>
              <a:off x="2592" y="3744"/>
              <a:ext cx="2928" cy="28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Giao thông : đường mòn, đi bộ, đi ngựa.</a:t>
              </a:r>
            </a:p>
          </p:txBody>
        </p:sp>
        <p:sp>
          <p:nvSpPr>
            <p:cNvPr id="28696" name="Line 16"/>
            <p:cNvSpPr>
              <a:spLocks noChangeShapeType="1"/>
            </p:cNvSpPr>
            <p:nvPr/>
          </p:nvSpPr>
          <p:spPr bwMode="auto">
            <a:xfrm>
              <a:off x="1344" y="1824"/>
              <a:ext cx="1248" cy="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880360" y="317006"/>
            <a:ext cx="8846820" cy="2773804"/>
            <a:chOff x="1344" y="144"/>
            <a:chExt cx="4128" cy="1680"/>
          </a:xfrm>
        </p:grpSpPr>
        <p:sp>
          <p:nvSpPr>
            <p:cNvPr id="28693" name="Text Box 18"/>
            <p:cNvSpPr txBox="1">
              <a:spLocks noChangeArrowheads="1"/>
            </p:cNvSpPr>
            <p:nvPr/>
          </p:nvSpPr>
          <p:spPr bwMode="auto">
            <a:xfrm>
              <a:off x="2640" y="144"/>
              <a:ext cx="2832" cy="2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Dân cư thưa thớt.</a:t>
              </a:r>
            </a:p>
          </p:txBody>
        </p:sp>
        <p:sp>
          <p:nvSpPr>
            <p:cNvPr id="28694" name="Line 19"/>
            <p:cNvSpPr>
              <a:spLocks noChangeShapeType="1"/>
            </p:cNvSpPr>
            <p:nvPr/>
          </p:nvSpPr>
          <p:spPr bwMode="auto">
            <a:xfrm flipV="1">
              <a:off x="1344" y="336"/>
              <a:ext cx="129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880360" y="951019"/>
            <a:ext cx="8846820" cy="2139791"/>
            <a:chOff x="1344" y="528"/>
            <a:chExt cx="4128" cy="1296"/>
          </a:xfrm>
        </p:grpSpPr>
        <p:sp>
          <p:nvSpPr>
            <p:cNvPr id="28691" name="Text Box 23"/>
            <p:cNvSpPr txBox="1">
              <a:spLocks noChangeArrowheads="1"/>
            </p:cNvSpPr>
            <p:nvPr/>
          </p:nvSpPr>
          <p:spPr bwMode="auto">
            <a:xfrm>
              <a:off x="2736" y="528"/>
              <a:ext cx="2736" cy="50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Một số dân tộc ít người là : Dao, Mông, Thái…….</a:t>
              </a:r>
            </a:p>
          </p:txBody>
        </p:sp>
        <p:sp>
          <p:nvSpPr>
            <p:cNvPr id="28692" name="Line 24"/>
            <p:cNvSpPr>
              <a:spLocks noChangeShapeType="1"/>
            </p:cNvSpPr>
            <p:nvPr/>
          </p:nvSpPr>
          <p:spPr bwMode="auto">
            <a:xfrm flipV="1">
              <a:off x="1344" y="768"/>
              <a:ext cx="139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880360" y="1902037"/>
            <a:ext cx="8846820" cy="1188773"/>
            <a:chOff x="1344" y="1104"/>
            <a:chExt cx="4128" cy="720"/>
          </a:xfrm>
        </p:grpSpPr>
        <p:sp>
          <p:nvSpPr>
            <p:cNvPr id="28689" name="Text Box 28"/>
            <p:cNvSpPr txBox="1">
              <a:spLocks noChangeArrowheads="1"/>
            </p:cNvSpPr>
            <p:nvPr/>
          </p:nvSpPr>
          <p:spPr bwMode="auto">
            <a:xfrm>
              <a:off x="2592" y="1104"/>
              <a:ext cx="2880" cy="50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Tập trung thành bản, một số dân tộc sống ở nhà sàn.</a:t>
              </a:r>
            </a:p>
          </p:txBody>
        </p:sp>
        <p:sp>
          <p:nvSpPr>
            <p:cNvPr id="28690" name="Line 29"/>
            <p:cNvSpPr>
              <a:spLocks noChangeShapeType="1"/>
            </p:cNvSpPr>
            <p:nvPr/>
          </p:nvSpPr>
          <p:spPr bwMode="auto">
            <a:xfrm flipV="1">
              <a:off x="1344" y="1392"/>
              <a:ext cx="12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880360" y="2773803"/>
            <a:ext cx="8846820" cy="1200330"/>
            <a:chOff x="1344" y="1632"/>
            <a:chExt cx="4128" cy="727"/>
          </a:xfrm>
        </p:grpSpPr>
        <p:sp>
          <p:nvSpPr>
            <p:cNvPr id="28687" name="Text Box 31"/>
            <p:cNvSpPr txBox="1">
              <a:spLocks noChangeArrowheads="1"/>
            </p:cNvSpPr>
            <p:nvPr/>
          </p:nvSpPr>
          <p:spPr bwMode="auto">
            <a:xfrm>
              <a:off x="2688" y="1632"/>
              <a:ext cx="2784" cy="72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Lễ hội thường tổ chức vào mùa xuân, có những hoạt động như múa sạp, ném còn…</a:t>
              </a:r>
            </a:p>
          </p:txBody>
        </p:sp>
        <p:sp>
          <p:nvSpPr>
            <p:cNvPr id="28688" name="Line 32"/>
            <p:cNvSpPr>
              <a:spLocks noChangeShapeType="1"/>
            </p:cNvSpPr>
            <p:nvPr/>
          </p:nvSpPr>
          <p:spPr bwMode="auto">
            <a:xfrm>
              <a:off x="1344" y="1824"/>
              <a:ext cx="13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2880360" y="3090810"/>
            <a:ext cx="8846820" cy="1781508"/>
            <a:chOff x="1344" y="1824"/>
            <a:chExt cx="4128" cy="1079"/>
          </a:xfrm>
        </p:grpSpPr>
        <p:sp>
          <p:nvSpPr>
            <p:cNvPr id="28685" name="Text Box 34"/>
            <p:cNvSpPr txBox="1">
              <a:spLocks noChangeArrowheads="1"/>
            </p:cNvSpPr>
            <p:nvPr/>
          </p:nvSpPr>
          <p:spPr bwMode="auto">
            <a:xfrm>
              <a:off x="2736" y="2400"/>
              <a:ext cx="2736" cy="50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Chợ phiên là nơi giao lưu, gặp gỡ, buôn bán…</a:t>
              </a:r>
            </a:p>
          </p:txBody>
        </p:sp>
        <p:sp>
          <p:nvSpPr>
            <p:cNvPr id="28686" name="Line 35"/>
            <p:cNvSpPr>
              <a:spLocks noChangeShapeType="1"/>
            </p:cNvSpPr>
            <p:nvPr/>
          </p:nvSpPr>
          <p:spPr bwMode="auto">
            <a:xfrm>
              <a:off x="1344" y="1824"/>
              <a:ext cx="139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880360" y="3090810"/>
            <a:ext cx="8846820" cy="2615300"/>
            <a:chOff x="1392" y="1824"/>
            <a:chExt cx="4080" cy="1584"/>
          </a:xfrm>
        </p:grpSpPr>
        <p:sp>
          <p:nvSpPr>
            <p:cNvPr id="28683" name="Text Box 37"/>
            <p:cNvSpPr txBox="1">
              <a:spLocks noChangeArrowheads="1"/>
            </p:cNvSpPr>
            <p:nvPr/>
          </p:nvSpPr>
          <p:spPr bwMode="auto">
            <a:xfrm>
              <a:off x="2544" y="3024"/>
              <a:ext cx="2928" cy="2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Trang phục : thường có màu sắc sặc sỡ….</a:t>
              </a:r>
            </a:p>
          </p:txBody>
        </p:sp>
        <p:sp>
          <p:nvSpPr>
            <p:cNvPr id="28684" name="Line 38"/>
            <p:cNvSpPr>
              <a:spLocks noChangeShapeType="1"/>
            </p:cNvSpPr>
            <p:nvPr/>
          </p:nvSpPr>
          <p:spPr bwMode="auto">
            <a:xfrm>
              <a:off x="1392" y="1824"/>
              <a:ext cx="1152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2777490" y="634013"/>
            <a:ext cx="7303770" cy="86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900">
                <a:solidFill>
                  <a:srgbClr val="FF0000"/>
                </a:solidFill>
              </a:rPr>
              <a:t>Thứ tự đúng như sau: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2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ộp_Văn_Bản 1"/>
          <p:cNvSpPr txBox="1">
            <a:spLocks noChangeArrowheads="1"/>
          </p:cNvSpPr>
          <p:nvPr/>
        </p:nvSpPr>
        <p:spPr bwMode="auto">
          <a:xfrm>
            <a:off x="-529747" y="511841"/>
            <a:ext cx="12344400" cy="71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 algn="ctr"/>
            <a:r>
              <a:rPr lang="en-US" sz="3900" b="1" dirty="0" smtClean="0"/>
              <a:t> </a:t>
            </a:r>
            <a:r>
              <a:rPr lang="en-US" sz="3900" b="1" u="sng" dirty="0" err="1" smtClean="0"/>
              <a:t>Địa</a:t>
            </a:r>
            <a:r>
              <a:rPr lang="en-US" sz="3900" b="1" u="sng" dirty="0" smtClean="0"/>
              <a:t> </a:t>
            </a:r>
            <a:r>
              <a:rPr lang="en-US" sz="3900" b="1" u="sng" dirty="0" err="1"/>
              <a:t>lí</a:t>
            </a:r>
            <a:endParaRPr lang="en-US" sz="3900" b="1" u="sng" dirty="0"/>
          </a:p>
        </p:txBody>
      </p:sp>
      <p:sp>
        <p:nvSpPr>
          <p:cNvPr id="4099" name="Hộp_Văn_Bản 2"/>
          <p:cNvSpPr txBox="1">
            <a:spLocks noChangeArrowheads="1"/>
          </p:cNvSpPr>
          <p:nvPr/>
        </p:nvSpPr>
        <p:spPr bwMode="auto">
          <a:xfrm>
            <a:off x="152400" y="1356519"/>
            <a:ext cx="12344400" cy="214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Một số dân tộc</a:t>
            </a:r>
          </a:p>
          <a:p>
            <a:pPr algn="ctr"/>
            <a:r>
              <a:rPr lang="en-US" sz="6600" b="1">
                <a:solidFill>
                  <a:srgbClr val="FF0000"/>
                </a:solidFill>
              </a:rPr>
              <a:t>ở Hoàng Liên S</a:t>
            </a:r>
            <a:r>
              <a:rPr lang="vi-VN" sz="6600" b="1">
                <a:solidFill>
                  <a:srgbClr val="FF0000"/>
                </a:solidFill>
              </a:rPr>
              <a:t>ơ</a:t>
            </a:r>
            <a:r>
              <a:rPr lang="en-US" sz="66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100" name="Rectangle 42"/>
          <p:cNvSpPr>
            <a:spLocks noChangeArrowheads="1"/>
          </p:cNvSpPr>
          <p:nvPr/>
        </p:nvSpPr>
        <p:spPr bwMode="auto">
          <a:xfrm>
            <a:off x="720090" y="4023519"/>
            <a:ext cx="11624310" cy="16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900" b="1">
                <a:cs typeface="Arial" charset="0"/>
              </a:rPr>
              <a:t>1. Hoàng Liên Sơn – nơi cư trú của một số dân tộc ít người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85800" y="5623719"/>
            <a:ext cx="9913307" cy="86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900" b="1">
                <a:cs typeface="Arial" charset="0"/>
              </a:rPr>
              <a:t>2. Chợ phiên, lễ hội, trang phục.</a:t>
            </a:r>
            <a:r>
              <a:rPr lang="en-US" sz="3400" b="1"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 descr="Kết quả hình ảnh cho dan toc hoang lien son"/>
          <p:cNvSpPr>
            <a:spLocks noChangeAspect="1" noChangeArrowheads="1"/>
          </p:cNvSpPr>
          <p:nvPr/>
        </p:nvSpPr>
        <p:spPr bwMode="auto">
          <a:xfrm>
            <a:off x="210026" y="-150248"/>
            <a:ext cx="411480" cy="3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/>
          <a:lstStyle/>
          <a:p>
            <a:endParaRPr lang="en-US"/>
          </a:p>
        </p:txBody>
      </p:sp>
      <p:pic>
        <p:nvPicPr>
          <p:cNvPr id="5123" name="Picture 9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736" y="155201"/>
            <a:ext cx="11928634" cy="675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2"/>
          <p:cNvSpPr>
            <a:spLocks noChangeArrowheads="1"/>
          </p:cNvSpPr>
          <p:nvPr/>
        </p:nvSpPr>
        <p:spPr bwMode="auto">
          <a:xfrm>
            <a:off x="514350" y="1188773"/>
            <a:ext cx="11624310" cy="380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Times New Roman" pitchFamily="18" charset="0"/>
              </a:rPr>
              <a:t>Hoàng Liên Sơn – nơi cư trú của một số dân tộc ít người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765096" y="871767"/>
            <a:ext cx="11270694" cy="41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800" b="1"/>
              <a:t>1.Em có nhận xét gì về dân cư ở Hoàng Liên Sơn ?</a:t>
            </a:r>
          </a:p>
          <a:p>
            <a:pPr>
              <a:spcBef>
                <a:spcPct val="50000"/>
              </a:spcBef>
            </a:pPr>
            <a:r>
              <a:rPr lang="en-US" sz="5800" b="1"/>
              <a:t>2.Kể tên một số dân tộc chính sống ở Hoàng Liên Sơn ?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08610" y="79252"/>
            <a:ext cx="11418570" cy="131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900" b="1">
                <a:solidFill>
                  <a:srgbClr val="FF0000"/>
                </a:solidFill>
                <a:latin typeface="Times New Roman" pitchFamily="18" charset="0"/>
              </a:rPr>
              <a:t>Bảng số liệu về địa bàn cư trú chủ yếu của một số dân tộc ở Hoàng Liên Sơn.</a:t>
            </a:r>
          </a:p>
        </p:txBody>
      </p:sp>
      <p:graphicFrame>
        <p:nvGraphicFramePr>
          <p:cNvPr id="51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04116"/>
              </p:ext>
            </p:extLst>
          </p:nvPr>
        </p:nvGraphicFramePr>
        <p:xfrm>
          <a:off x="365760" y="1538071"/>
          <a:ext cx="11697789" cy="2028248"/>
        </p:xfrm>
        <a:graphic>
          <a:graphicData uri="http://schemas.openxmlformats.org/drawingml/2006/table">
            <a:tbl>
              <a:tblPr/>
              <a:tblGrid>
                <a:gridCol w="3056709"/>
                <a:gridCol w="8641080"/>
              </a:tblGrid>
              <a:tr h="521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dân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tộc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Địa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bàn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cư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trú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nơi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sinh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)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độ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cao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Dân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tộc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Dao</a:t>
                      </a:r>
                    </a:p>
                  </a:txBody>
                  <a:tcPr marL="123444" marR="123444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700m-1000m</a:t>
                      </a:r>
                    </a:p>
                  </a:txBody>
                  <a:tcPr marL="123444" marR="123444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Dân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tộc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Mông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Trên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1000m</a:t>
                      </a:r>
                    </a:p>
                  </a:txBody>
                  <a:tcPr marL="123444" marR="123444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Dân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tộc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Thái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3444" marR="123444" marT="47551" marB="475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Dưới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700m</a:t>
                      </a:r>
                    </a:p>
                  </a:txBody>
                  <a:tcPr marL="123444" marR="123444" marT="47551" marB="475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14350" y="3566319"/>
            <a:ext cx="11521440" cy="341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900" b="1">
                <a:solidFill>
                  <a:srgbClr val="FF3300"/>
                </a:solidFill>
              </a:rPr>
              <a:t>1. Xếp thứ tự các dân tộc theo địa bàn cư trú từ nơi thấp đến nơi cao ?</a:t>
            </a:r>
          </a:p>
          <a:p>
            <a:pPr>
              <a:spcBef>
                <a:spcPct val="50000"/>
              </a:spcBef>
            </a:pPr>
            <a:r>
              <a:rPr lang="en-US" sz="3900" b="1">
                <a:solidFill>
                  <a:srgbClr val="FF3300"/>
                </a:solidFill>
              </a:rPr>
              <a:t>2. Phương tiện giao thông chính của người dân ở những nơi núi cao của Hoàng Liên Sơn là gì ? Giải thích nguyên nhân ?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338614" y="475509"/>
            <a:ext cx="11521440" cy="18974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 marL="834687" indent="-834687">
              <a:spcBef>
                <a:spcPct val="50000"/>
              </a:spcBef>
              <a:buFontTx/>
              <a:buChar char="-"/>
            </a:pPr>
            <a:r>
              <a:rPr lang="en-US" sz="5800" b="1">
                <a:solidFill>
                  <a:srgbClr val="003399"/>
                </a:solidFill>
              </a:rPr>
              <a:t>Hoàng Liên Sơn là nơi dân cư thưa thớt. 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632223" y="2456798"/>
            <a:ext cx="11448574" cy="17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r>
              <a:rPr lang="en-US" sz="5400" b="1">
                <a:solidFill>
                  <a:srgbClr val="003399"/>
                </a:solidFill>
              </a:rPr>
              <a:t>- Ở đây có các dân tộc ít người như Dao, Mông, Thái. </a:t>
            </a:r>
            <a:endParaRPr lang="en-US" sz="540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617220" y="4517338"/>
            <a:ext cx="10081260" cy="260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292" tIns="55646" rIns="111292" bIns="5564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003399"/>
                </a:solidFill>
              </a:rPr>
              <a:t>- Giao thông chủ yếu là đường mòn, chỉ có thể đi bộ và đi ngựa.</a:t>
            </a: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876c5812ecad7d219efa3813d05f2b314c973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8&quot;/&gt;&lt;/object&gt;&lt;object type=&quot;3&quot; unique_id=&quot;10005&quot;&gt;&lt;property id=&quot;20148&quot; value=&quot;5&quot;/&gt;&lt;property id=&quot;20300&quot; value=&quot;Slide 2&quot;/&gt;&lt;property id=&quot;20307&quot; value=&quot;288&quot;/&gt;&lt;/object&gt;&lt;object type=&quot;3&quot; unique_id=&quot;10006&quot;&gt;&lt;property id=&quot;20148&quot; value=&quot;5&quot;/&gt;&lt;property id=&quot;20300&quot; value=&quot;Slide 3&quot;/&gt;&lt;property id=&quot;20307&quot; value=&quot;300&quot;/&gt;&lt;/object&gt;&lt;object type=&quot;3&quot; unique_id=&quot;10007&quot;&gt;&lt;property id=&quot;20148&quot; value=&quot;5&quot;/&gt;&lt;property id=&quot;20300&quot; value=&quot;Slide 4&quot;/&gt;&lt;property id=&quot;20307&quot; value=&quot;296&quot;/&gt;&lt;/object&gt;&lt;object type=&quot;3&quot; unique_id=&quot;10008&quot;&gt;&lt;property id=&quot;20148&quot; value=&quot;5&quot;/&gt;&lt;property id=&quot;20300&quot; value=&quot;Slide 5&quot;/&gt;&lt;property id=&quot;20307&quot; value=&quot;286&quot;/&gt;&lt;/object&gt;&lt;object type=&quot;3&quot; unique_id=&quot;10009&quot;&gt;&lt;property id=&quot;20148&quot; value=&quot;5&quot;/&gt;&lt;property id=&quot;20300&quot; value=&quot;Slide 6&quot;/&gt;&lt;property id=&quot;20307&quot; value=&quot;293&quot;/&gt;&lt;/object&gt;&lt;object type=&quot;3&quot; unique_id=&quot;10010&quot;&gt;&lt;property id=&quot;20148&quot; value=&quot;5&quot;/&gt;&lt;property id=&quot;20300&quot; value=&quot;Slide 7&quot;/&gt;&lt;property id=&quot;20307&quot; value=&quot;257&quot;/&gt;&lt;/object&gt;&lt;object type=&quot;3&quot; unique_id=&quot;10011&quot;&gt;&lt;property id=&quot;20148&quot; value=&quot;5&quot;/&gt;&lt;property id=&quot;20300&quot; value=&quot;Slide 8&quot;/&gt;&lt;property id=&quot;20307&quot; value=&quot;258&quot;/&gt;&lt;/object&gt;&lt;object type=&quot;3&quot; unique_id=&quot;10012&quot;&gt;&lt;property id=&quot;20148&quot; value=&quot;5&quot;/&gt;&lt;property id=&quot;20300&quot; value=&quot;Slide 9&quot;/&gt;&lt;property id=&quot;20307&quot; value=&quot;259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61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94&quot;/&gt;&lt;/object&gt;&lt;object type=&quot;3&quot; unique_id=&quot;10017&quot;&gt;&lt;property id=&quot;20148&quot; value=&quot;5&quot;/&gt;&lt;property id=&quot;20300&quot; value=&quot;Slide 14&quot;/&gt;&lt;property id=&quot;20307&quot; value=&quot;262&quot;/&gt;&lt;/object&gt;&lt;object type=&quot;3&quot; unique_id=&quot;10018&quot;&gt;&lt;property id=&quot;20148&quot; value=&quot;5&quot;/&gt;&lt;property id=&quot;20300&quot; value=&quot;Slide 15&quot;/&gt;&lt;property id=&quot;20307&quot; value=&quot;264&quot;/&gt;&lt;/object&gt;&lt;object type=&quot;3&quot; unique_id=&quot;10019&quot;&gt;&lt;property id=&quot;20148&quot; value=&quot;5&quot;/&gt;&lt;property id=&quot;20300&quot; value=&quot;Slide 16&quot;/&gt;&lt;property id=&quot;20307&quot; value=&quot;265&quot;/&gt;&lt;/object&gt;&lt;object type=&quot;3&quot; unique_id=&quot;10020&quot;&gt;&lt;property id=&quot;20148&quot; value=&quot;5&quot;/&gt;&lt;property id=&quot;20300&quot; value=&quot;Slide 17&quot;/&gt;&lt;property id=&quot;20307&quot; value=&quot;276&quot;/&gt;&lt;/object&gt;&lt;object type=&quot;3&quot; unique_id=&quot;10021&quot;&gt;&lt;property id=&quot;20148&quot; value=&quot;5&quot;/&gt;&lt;property id=&quot;20300&quot; value=&quot;Slide 18&quot;/&gt;&lt;property id=&quot;20307&quot; value=&quot;266&quot;/&gt;&lt;/object&gt;&lt;object type=&quot;3&quot; unique_id=&quot;10022&quot;&gt;&lt;property id=&quot;20148&quot; value=&quot;5&quot;/&gt;&lt;property id=&quot;20300&quot; value=&quot;Slide 19&quot;/&gt;&lt;property id=&quot;20307&quot; value=&quot;299&quot;/&gt;&lt;/object&gt;&lt;object type=&quot;3&quot; unique_id=&quot;10023&quot;&gt;&lt;property id=&quot;20148&quot; value=&quot;5&quot;/&gt;&lt;property id=&quot;20300&quot; value=&quot;Slide 20&quot;/&gt;&lt;property id=&quot;20307&quot; value=&quot;267&quot;/&gt;&lt;/object&gt;&lt;object type=&quot;3&quot; unique_id=&quot;10024&quot;&gt;&lt;property id=&quot;20148&quot; value=&quot;5&quot;/&gt;&lt;property id=&quot;20300&quot; value=&quot;Slide 21&quot;/&gt;&lt;property id=&quot;20307&quot; value=&quot;272&quot;/&gt;&lt;/object&gt;&lt;object type=&quot;3&quot; unique_id=&quot;10025&quot;&gt;&lt;property id=&quot;20148&quot; value=&quot;5&quot;/&gt;&lt;property id=&quot;20300&quot; value=&quot;Slide 22&quot;/&gt;&lt;property id=&quot;20307&quot; value=&quot;273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0&quot;/&gt;&lt;/object&gt;&lt;object type=&quot;3&quot; unique_id=&quot;10028&quot;&gt;&lt;property id=&quot;20148&quot; value=&quot;5&quot;/&gt;&lt;property id=&quot;20300&quot; value=&quot;Slide 25&quot;/&gt;&lt;property id=&quot;20307&quot; value=&quot;281&quot;/&gt;&lt;/object&gt;&lt;object type=&quot;3&quot; unique_id=&quot;10029&quot;&gt;&lt;property id=&quot;20148&quot; value=&quot;5&quot;/&gt;&lt;property id=&quot;20300&quot; value=&quot;Slide 26&quot;/&gt;&lt;property id=&quot;20307&quot; value=&quot;295&quot;/&gt;&lt;/object&gt;&lt;object type=&quot;3&quot; unique_id=&quot;10030&quot;&gt;&lt;property id=&quot;20148&quot; value=&quot;5&quot;/&gt;&lt;property id=&quot;20300&quot; value=&quot;Slide 27&quot;/&gt;&lt;property id=&quot;20307&quot; value=&quot;289&quot;/&gt;&lt;/object&gt;&lt;object type=&quot;3&quot; unique_id=&quot;10031&quot;&gt;&lt;property id=&quot;20148&quot; value=&quot;5&quot;/&gt;&lt;property id=&quot;20300&quot; value=&quot;Slide 28&quot;/&gt;&lt;property id=&quot;20307&quot; value=&quot;301&quot;/&gt;&lt;/object&gt;&lt;object type=&quot;3&quot; unique_id=&quot;10032&quot;&gt;&lt;property id=&quot;20148&quot; value=&quot;5&quot;/&gt;&lt;property id=&quot;20300&quot; value=&quot;Slide 29&quot;/&gt;&lt;property id=&quot;20307&quot; value=&quot;269&quot;/&gt;&lt;/object&gt;&lt;object type=&quot;3&quot; unique_id=&quot;10033&quot;&gt;&lt;property id=&quot;20148&quot; value=&quot;5&quot;/&gt;&lt;property id=&quot;20300&quot; value=&quot;Slide 30&quot;/&gt;&lt;property id=&quot;20307&quot; value=&quot;302&quot;/&gt;&lt;/object&gt;&lt;object type=&quot;3&quot; unique_id=&quot;10034&quot;&gt;&lt;property id=&quot;20148&quot; value=&quot;5&quot;/&gt;&lt;property id=&quot;20300&quot; value=&quot;Slide 31&quot;/&gt;&lt;property id=&quot;20307&quot; value=&quot;303&quot;/&gt;&lt;/object&gt;&lt;object type=&quot;3&quot; unique_id=&quot;10035&quot;&gt;&lt;property id=&quot;20148&quot; value=&quot;5&quot;/&gt;&lt;property id=&quot;20300&quot; value=&quot;Slide 32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1386</Words>
  <Application>Microsoft Office PowerPoint</Application>
  <PresentationFormat>Custom</PresentationFormat>
  <Paragraphs>110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Admin</cp:lastModifiedBy>
  <cp:revision>98</cp:revision>
  <dcterms:created xsi:type="dcterms:W3CDTF">2008-09-07T16:22:58Z</dcterms:created>
  <dcterms:modified xsi:type="dcterms:W3CDTF">2020-09-23T07:53:31Z</dcterms:modified>
</cp:coreProperties>
</file>