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73" r:id="rId2"/>
    <p:sldId id="278" r:id="rId3"/>
    <p:sldId id="257" r:id="rId4"/>
    <p:sldId id="284" r:id="rId5"/>
    <p:sldId id="290" r:id="rId6"/>
    <p:sldId id="285" r:id="rId7"/>
    <p:sldId id="266" r:id="rId8"/>
    <p:sldId id="287" r:id="rId9"/>
    <p:sldId id="288" r:id="rId10"/>
    <p:sldId id="261" r:id="rId11"/>
    <p:sldId id="286" r:id="rId12"/>
    <p:sldId id="282" r:id="rId13"/>
    <p:sldId id="258" r:id="rId14"/>
    <p:sldId id="280" r:id="rId15"/>
    <p:sldId id="272" r:id="rId16"/>
    <p:sldId id="262" r:id="rId17"/>
  </p:sldIdLst>
  <p:sldSz cx="12192000" cy="6858000"/>
  <p:notesSz cx="6858000" cy="9144000"/>
  <p:embeddedFontLst>
    <p:embeddedFont>
      <p:font typeface="UTM Flamenco" panose="02040603050506020204" pitchFamily="18" charset="0"/>
      <p:regular r:id="rId19"/>
    </p:embeddedFont>
    <p:embeddedFont>
      <p:font typeface="UTM Kabel KT" panose="02040603050506020204" pitchFamily="18" charset="0"/>
      <p:regular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HP001 5 hàng" panose="020B0603050302020204" pitchFamily="34" charset="0"/>
      <p:regular r:id="rId25"/>
      <p:bold r:id="rId26"/>
    </p:embeddedFont>
    <p:embeddedFont>
      <p:font typeface="等线 Light" panose="020B0604020202020204" charset="-122"/>
      <p:regular r:id="rId27"/>
    </p:embeddedFont>
    <p:embeddedFont>
      <p:font typeface="等线" panose="020B0604020202020204" charset="-122"/>
      <p:regular r:id="rId28"/>
      <p:bold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DBF"/>
    <a:srgbClr val="1DAAB3"/>
    <a:srgbClr val="0082FF"/>
    <a:srgbClr val="A9D115"/>
    <a:srgbClr val="FF9200"/>
    <a:srgbClr val="FFAFAF"/>
    <a:srgbClr val="FF7575"/>
    <a:srgbClr val="B7F2F8"/>
    <a:srgbClr val="D6F173"/>
    <a:srgbClr val="D5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0055" autoAdjust="0"/>
  </p:normalViewPr>
  <p:slideViewPr>
    <p:cSldViewPr snapToGrid="0" showGuides="1">
      <p:cViewPr>
        <p:scale>
          <a:sx n="50" d="100"/>
          <a:sy n="50" d="100"/>
        </p:scale>
        <p:origin x="-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5914-90E7-49DC-AE46-A9BECEB9B48B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F503-512A-46BE-A2D3-5A4E32571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373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B1: </a:t>
            </a:r>
            <a:r>
              <a:rPr lang="en-US" altLang="zh-CN" dirty="0" err="1"/>
              <a:t>Nhấp</a:t>
            </a:r>
            <a:r>
              <a:rPr lang="en-US" altLang="zh-CN" dirty="0"/>
              <a:t> </a:t>
            </a:r>
            <a:r>
              <a:rPr lang="en-US" altLang="zh-CN" dirty="0" err="1"/>
              <a:t>chuột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HS </a:t>
            </a:r>
            <a:r>
              <a:rPr lang="en-US" altLang="zh-CN" dirty="0" err="1"/>
              <a:t>xem</a:t>
            </a:r>
            <a:r>
              <a:rPr lang="en-US" altLang="zh-CN" dirty="0"/>
              <a:t> 9 ô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tính</a:t>
            </a:r>
            <a:r>
              <a:rPr lang="en-US" altLang="zh-CN" dirty="0"/>
              <a:t> </a:t>
            </a:r>
            <a:r>
              <a:rPr lang="en-US" altLang="zh-CN" dirty="0" err="1"/>
              <a:t>nhẩm</a:t>
            </a:r>
            <a:r>
              <a:rPr lang="en-US" altLang="zh-CN" dirty="0"/>
              <a:t>, </a:t>
            </a:r>
            <a:r>
              <a:rPr lang="en-US" altLang="zh-CN" dirty="0" err="1"/>
              <a:t>ghi</a:t>
            </a:r>
            <a:r>
              <a:rPr lang="en-US" altLang="zh-CN" dirty="0"/>
              <a:t> </a:t>
            </a:r>
            <a:r>
              <a:rPr lang="en-US" altLang="zh-CN" dirty="0" err="1"/>
              <a:t>nhớ</a:t>
            </a:r>
            <a:r>
              <a:rPr lang="en-US" altLang="zh-CN" dirty="0"/>
              <a:t> </a:t>
            </a:r>
            <a:r>
              <a:rPr lang="en-US" altLang="zh-CN" dirty="0" err="1"/>
              <a:t>vị</a:t>
            </a:r>
            <a:r>
              <a:rPr lang="en-US" altLang="zh-CN" dirty="0"/>
              <a:t> </a:t>
            </a:r>
            <a:r>
              <a:rPr lang="en-US" altLang="zh-CN" dirty="0" err="1"/>
              <a:t>trí</a:t>
            </a:r>
            <a:r>
              <a:rPr lang="en-US" altLang="zh-CN" dirty="0"/>
              <a:t> </a:t>
            </a:r>
            <a:r>
              <a:rPr lang="en-US" altLang="zh-CN" dirty="0" err="1"/>
              <a:t>trong</a:t>
            </a:r>
            <a:r>
              <a:rPr lang="en-US" altLang="zh-CN" dirty="0"/>
              <a:t> </a:t>
            </a:r>
            <a:r>
              <a:rPr lang="en-US" altLang="zh-CN" dirty="0" err="1"/>
              <a:t>vòng</a:t>
            </a:r>
            <a:r>
              <a:rPr lang="en-US" altLang="zh-CN" dirty="0"/>
              <a:t> 60s (</a:t>
            </a:r>
            <a:r>
              <a:rPr lang="en-US" altLang="zh-CN" dirty="0" err="1"/>
              <a:t>các</a:t>
            </a:r>
            <a:r>
              <a:rPr lang="en-US" altLang="zh-CN" dirty="0"/>
              <a:t> ô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tự</a:t>
            </a:r>
            <a:r>
              <a:rPr lang="en-US" altLang="zh-CN" dirty="0"/>
              <a:t> </a:t>
            </a:r>
            <a:r>
              <a:rPr lang="en-US" altLang="zh-CN" dirty="0" err="1"/>
              <a:t>động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che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r>
              <a:rPr lang="en-US" altLang="zh-CN" dirty="0"/>
              <a:t> </a:t>
            </a:r>
            <a:r>
              <a:rPr lang="en-US" altLang="zh-CN" dirty="0" err="1"/>
              <a:t>sau</a:t>
            </a:r>
            <a:r>
              <a:rPr lang="en-US" altLang="zh-CN" dirty="0"/>
              <a:t> 60s)</a:t>
            </a:r>
            <a:br>
              <a:rPr lang="en-US" altLang="zh-CN" dirty="0"/>
            </a:br>
            <a:r>
              <a:rPr lang="en-US" altLang="zh-CN" dirty="0"/>
              <a:t>B2: </a:t>
            </a:r>
            <a:r>
              <a:rPr lang="en-US" altLang="zh-CN" dirty="0" err="1"/>
              <a:t>Gọi</a:t>
            </a:r>
            <a:r>
              <a:rPr lang="en-US" altLang="zh-CN" dirty="0"/>
              <a:t> HS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</a:t>
            </a:r>
            <a:r>
              <a:rPr lang="en-US" altLang="zh-CN" dirty="0" err="1"/>
              <a:t>tính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ô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r>
              <a:rPr lang="en-US" altLang="zh-CN" dirty="0"/>
              <a:t> </a:t>
            </a:r>
            <a:r>
              <a:rPr lang="en-US" altLang="zh-CN" dirty="0" err="1"/>
              <a:t>tương</a:t>
            </a:r>
            <a:r>
              <a:rPr lang="en-US" altLang="zh-CN" dirty="0"/>
              <a:t> </a:t>
            </a:r>
            <a:r>
              <a:rPr lang="en-US" altLang="zh-CN" dirty="0" err="1"/>
              <a:t>ứng</a:t>
            </a:r>
            <a:r>
              <a:rPr lang="en-US" altLang="zh-CN" dirty="0"/>
              <a:t>. </a:t>
            </a:r>
            <a:r>
              <a:rPr lang="en-US" altLang="zh-CN" dirty="0" err="1"/>
              <a:t>Nếu</a:t>
            </a:r>
            <a:r>
              <a:rPr lang="en-US" altLang="zh-CN" dirty="0"/>
              <a:t> HS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đúng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biểu</a:t>
            </a:r>
            <a:r>
              <a:rPr lang="en-US" altLang="zh-CN" dirty="0"/>
              <a:t> </a:t>
            </a:r>
            <a:r>
              <a:rPr lang="en-US" altLang="zh-CN" dirty="0" err="1"/>
              <a:t>thức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dấu</a:t>
            </a:r>
            <a:r>
              <a:rPr lang="en-US" altLang="zh-CN" dirty="0"/>
              <a:t> tick </a:t>
            </a:r>
            <a:r>
              <a:rPr lang="en-US" altLang="zh-CN" dirty="0" err="1"/>
              <a:t>đúng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*** GV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ô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ô </a:t>
            </a:r>
            <a:r>
              <a:rPr lang="en-US" altLang="zh-CN" dirty="0" err="1"/>
              <a:t>biến</a:t>
            </a:r>
            <a:r>
              <a:rPr lang="en-US" altLang="zh-CN" dirty="0"/>
              <a:t> </a:t>
            </a:r>
            <a:r>
              <a:rPr lang="en-US" altLang="zh-CN" dirty="0" err="1"/>
              <a:t>mất</a:t>
            </a:r>
            <a:r>
              <a:rPr lang="en-US" altLang="zh-CN" dirty="0"/>
              <a:t>, </a:t>
            </a:r>
            <a:r>
              <a:rPr lang="en-US" altLang="zh-CN" dirty="0" err="1"/>
              <a:t>nếu</a:t>
            </a:r>
            <a:r>
              <a:rPr lang="en-US" altLang="zh-CN" dirty="0"/>
              <a:t> HS TL </a:t>
            </a:r>
            <a:r>
              <a:rPr lang="en-US" altLang="zh-CN" dirty="0" err="1"/>
              <a:t>sai</a:t>
            </a:r>
            <a:r>
              <a:rPr lang="en-US" altLang="zh-CN" dirty="0"/>
              <a:t>, </a:t>
            </a:r>
            <a:r>
              <a:rPr lang="en-US" altLang="zh-CN" dirty="0" err="1"/>
              <a:t>muốn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r>
              <a:rPr lang="en-US" altLang="zh-CN" dirty="0"/>
              <a:t> ô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lần</a:t>
            </a:r>
            <a:r>
              <a:rPr lang="en-US" altLang="zh-CN" dirty="0"/>
              <a:t> </a:t>
            </a:r>
            <a:r>
              <a:rPr lang="en-US" altLang="zh-CN" dirty="0" err="1"/>
              <a:t>nữa</a:t>
            </a:r>
            <a:endParaRPr lang="en-US" altLang="zh-CN" dirty="0"/>
          </a:p>
          <a:p>
            <a:r>
              <a:rPr lang="en-US" altLang="zh-CN" dirty="0"/>
              <a:t>B3: HS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thúc</a:t>
            </a:r>
            <a:r>
              <a:rPr lang="en-US" altLang="zh-CN" dirty="0"/>
              <a:t> </a:t>
            </a:r>
            <a:r>
              <a:rPr lang="en-US" altLang="zh-CN" dirty="0" err="1"/>
              <a:t>trò</a:t>
            </a:r>
            <a:r>
              <a:rPr lang="en-US" altLang="zh-CN" dirty="0"/>
              <a:t> </a:t>
            </a:r>
            <a:r>
              <a:rPr lang="en-US" altLang="zh-CN" dirty="0" err="1"/>
              <a:t>chơi</a:t>
            </a:r>
            <a:r>
              <a:rPr lang="en-US" altLang="zh-CN" dirty="0"/>
              <a:t> </a:t>
            </a:r>
            <a:r>
              <a:rPr lang="en-US" altLang="zh-CN" dirty="0" err="1"/>
              <a:t>khi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đúng</a:t>
            </a:r>
            <a:r>
              <a:rPr lang="en-US" altLang="zh-CN" dirty="0"/>
              <a:t> 3 ô </a:t>
            </a:r>
            <a:r>
              <a:rPr lang="en-US" altLang="zh-CN" dirty="0" err="1"/>
              <a:t>theo</a:t>
            </a:r>
            <a:r>
              <a:rPr lang="en-US" altLang="zh-CN" dirty="0"/>
              <a:t> </a:t>
            </a:r>
            <a:r>
              <a:rPr lang="en-US" altLang="zh-CN" dirty="0" err="1"/>
              <a:t>hàng</a:t>
            </a:r>
            <a:r>
              <a:rPr lang="en-US" altLang="zh-CN" dirty="0"/>
              <a:t> </a:t>
            </a:r>
            <a:r>
              <a:rPr lang="en-US" altLang="zh-CN" dirty="0" err="1"/>
              <a:t>dọc</a:t>
            </a:r>
            <a:r>
              <a:rPr lang="en-US" altLang="zh-CN" dirty="0"/>
              <a:t>, </a:t>
            </a:r>
            <a:r>
              <a:rPr lang="en-US" altLang="zh-CN" dirty="0" err="1"/>
              <a:t>ngang</a:t>
            </a:r>
            <a:r>
              <a:rPr lang="en-US" altLang="zh-CN" dirty="0"/>
              <a:t> </a:t>
            </a:r>
            <a:r>
              <a:rPr lang="en-US" altLang="zh-CN" dirty="0" err="1"/>
              <a:t>hoặc</a:t>
            </a:r>
            <a:r>
              <a:rPr lang="en-US" altLang="zh-CN" dirty="0"/>
              <a:t> </a:t>
            </a:r>
            <a:r>
              <a:rPr lang="en-US" altLang="zh-CN" dirty="0" err="1"/>
              <a:t>chéo</a:t>
            </a:r>
            <a:r>
              <a:rPr lang="en-US" altLang="zh-CN" dirty="0"/>
              <a:t>. </a:t>
            </a:r>
            <a:r>
              <a:rPr lang="en-US" altLang="zh-CN" dirty="0" err="1"/>
              <a:t>Nếu</a:t>
            </a:r>
            <a:r>
              <a:rPr lang="en-US" altLang="zh-CN" dirty="0"/>
              <a:t> HS </a:t>
            </a:r>
            <a:r>
              <a:rPr lang="en-US" altLang="zh-CN" dirty="0" err="1"/>
              <a:t>sai</a:t>
            </a:r>
            <a:r>
              <a:rPr lang="en-US" altLang="zh-CN" dirty="0"/>
              <a:t> </a:t>
            </a:r>
            <a:r>
              <a:rPr lang="en-US" altLang="zh-CN" dirty="0" err="1"/>
              <a:t>giữa</a:t>
            </a:r>
            <a:r>
              <a:rPr lang="en-US" altLang="zh-CN" dirty="0"/>
              <a:t> </a:t>
            </a:r>
            <a:r>
              <a:rPr lang="en-US" altLang="zh-CN" dirty="0" err="1"/>
              <a:t>chừng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GV </a:t>
            </a:r>
            <a:r>
              <a:rPr lang="en-US" altLang="zh-CN" dirty="0" err="1"/>
              <a:t>đóng</a:t>
            </a:r>
            <a:r>
              <a:rPr lang="en-US" altLang="zh-CN" dirty="0"/>
              <a:t> ô </a:t>
            </a:r>
            <a:r>
              <a:rPr lang="en-US" altLang="zh-CN" dirty="0" err="1"/>
              <a:t>sai</a:t>
            </a:r>
            <a:r>
              <a:rPr lang="en-US" altLang="zh-CN" dirty="0"/>
              <a:t>, </a:t>
            </a:r>
            <a:r>
              <a:rPr lang="en-US" altLang="zh-CN" dirty="0" err="1"/>
              <a:t>gọi</a:t>
            </a:r>
            <a:r>
              <a:rPr lang="en-US" altLang="zh-CN" dirty="0"/>
              <a:t> HS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chơi</a:t>
            </a:r>
            <a:r>
              <a:rPr lang="en-US" altLang="zh-CN" dirty="0"/>
              <a:t> </a:t>
            </a:r>
            <a:r>
              <a:rPr lang="en-US" altLang="zh-CN" dirty="0" err="1"/>
              <a:t>tiếp</a:t>
            </a:r>
            <a:r>
              <a:rPr lang="en-US" altLang="zh-CN" dirty="0"/>
              <a:t> </a:t>
            </a:r>
            <a:r>
              <a:rPr lang="en-US" altLang="zh-CN" dirty="0" err="1"/>
              <a:t>tục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</a:t>
            </a:r>
            <a:r>
              <a:rPr lang="en-US" altLang="zh-CN" dirty="0" err="1"/>
              <a:t>khi</a:t>
            </a:r>
            <a:r>
              <a:rPr lang="en-US" altLang="zh-CN" dirty="0"/>
              <a:t> </a:t>
            </a:r>
            <a:r>
              <a:rPr lang="en-US" altLang="zh-CN" dirty="0" err="1"/>
              <a:t>đủ</a:t>
            </a:r>
            <a:r>
              <a:rPr lang="en-US" altLang="zh-CN" dirty="0"/>
              <a:t> 3 ô </a:t>
            </a:r>
            <a:r>
              <a:rPr lang="en-US" altLang="zh-CN" dirty="0" err="1"/>
              <a:t>theo</a:t>
            </a:r>
            <a:r>
              <a:rPr lang="en-US" altLang="zh-CN" dirty="0"/>
              <a:t> </a:t>
            </a:r>
            <a:r>
              <a:rPr lang="en-US" altLang="zh-CN" dirty="0" err="1"/>
              <a:t>hàng</a:t>
            </a:r>
            <a:r>
              <a:rPr lang="en-US" altLang="zh-CN" dirty="0"/>
              <a:t> </a:t>
            </a:r>
            <a:r>
              <a:rPr lang="en-US" altLang="zh-CN" dirty="0" err="1"/>
              <a:t>dọc</a:t>
            </a:r>
            <a:r>
              <a:rPr lang="en-US" altLang="zh-CN" dirty="0"/>
              <a:t>, </a:t>
            </a:r>
            <a:r>
              <a:rPr lang="en-US" altLang="zh-CN" dirty="0" err="1"/>
              <a:t>ngang</a:t>
            </a:r>
            <a:r>
              <a:rPr lang="en-US" altLang="zh-CN" dirty="0"/>
              <a:t> </a:t>
            </a:r>
            <a:r>
              <a:rPr lang="en-US" altLang="zh-CN" dirty="0" err="1"/>
              <a:t>hoặc</a:t>
            </a:r>
            <a:r>
              <a:rPr lang="en-US" altLang="zh-CN" dirty="0"/>
              <a:t> </a:t>
            </a:r>
            <a:r>
              <a:rPr lang="en-US" altLang="zh-CN" dirty="0" err="1"/>
              <a:t>chéo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85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22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99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7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0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Add </a:t>
            </a:r>
            <a:r>
              <a:rPr lang="en-US" altLang="zh-CN" dirty="0" err="1"/>
              <a:t>tên</a:t>
            </a:r>
            <a:r>
              <a:rPr lang="en-US" altLang="zh-CN" dirty="0"/>
              <a:t> HS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tl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84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Mời</a:t>
            </a:r>
            <a:r>
              <a:rPr lang="en-US" altLang="zh-CN" dirty="0"/>
              <a:t> </a:t>
            </a:r>
            <a:r>
              <a:rPr lang="en-US" altLang="zh-CN" dirty="0" err="1"/>
              <a:t>hai</a:t>
            </a:r>
            <a:r>
              <a:rPr lang="en-US" altLang="zh-CN" dirty="0"/>
              <a:t> </a:t>
            </a:r>
            <a:r>
              <a:rPr lang="en-US" altLang="zh-CN" dirty="0" err="1"/>
              <a:t>bạn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đặt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cả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lớp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gian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ai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hơn</a:t>
            </a:r>
            <a:r>
              <a:rPr lang="en-US" altLang="zh-CN" baseline="0" dirty="0"/>
              <a:t>?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8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Mời</a:t>
            </a:r>
            <a:r>
              <a:rPr lang="en-US" altLang="zh-CN" dirty="0"/>
              <a:t> </a:t>
            </a:r>
            <a:r>
              <a:rPr lang="en-US" altLang="zh-CN" dirty="0" err="1"/>
              <a:t>hai</a:t>
            </a:r>
            <a:r>
              <a:rPr lang="en-US" altLang="zh-CN" dirty="0"/>
              <a:t> </a:t>
            </a:r>
            <a:r>
              <a:rPr lang="en-US" altLang="zh-CN" dirty="0" err="1"/>
              <a:t>bạn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đặt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cả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lớp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đếm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gian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ai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hơn</a:t>
            </a:r>
            <a:r>
              <a:rPr lang="en-US" altLang="zh-CN" baseline="0" dirty="0"/>
              <a:t>?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66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57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88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34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54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31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6F42BF-665D-4BC3-968C-89FC8EA7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CB9F947-3235-44BB-A3B0-4D2099F2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4CEEBD-144C-4064-A056-70F6DCA4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8D484FA-0669-45E6-8F8B-04B5081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81EEF71-9494-446F-B288-620FD521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994CA9-4B53-4433-A2A2-5440C756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F7414B4-750B-47F0-98FD-4ABB0FA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71FE992-11D7-442A-A57E-EB9075B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E30C3FC-329F-4BDD-A223-FF315FF3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F7018CA-30E0-4AD5-8667-1FCF441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AE649D1-19C9-4A15-A66A-60281AFA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166B18A-7AFE-4109-81D8-CBD92CE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5857EDB-1DEE-4EC7-A00E-E7C3BAF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D88E0F1-387D-44D4-A873-22DA444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5813B0-76D4-43A1-9175-BBE2904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96EAAA7-B4BA-40C1-80E0-C163CD76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BF656EB-36D5-49AF-B54F-6693273B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099F4A3-A3E8-4BE7-9B3C-5C76AB5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B2C357B-5712-4CD9-9272-E91DCAD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5D3F2E1-A7D7-4C8C-9280-AC0F55BA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1174A9F-133A-493D-AEDF-5755EA8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E28D06C-7725-479F-AF4D-66F2E58F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D3BBE-F0E5-4E16-9226-D49E1DA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44494F9-7D87-46A7-A608-CEB0B94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B9A80BA-4C69-4606-AF93-E945B474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6FC8C7-0A75-4CA7-AEA9-DB06CDBB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CADC617-4757-4080-BF04-CBCE4C6C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64BF923-F3DB-4EF8-B90E-5088F85E9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DB582DC-8E0E-4330-8B46-E81363FE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342C3F6-8259-4815-9E53-A3209F8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D6CDD98-1D7C-49B8-BCD1-48E8BC5A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5F9C47-CA16-4A18-8803-7A141FD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261F2F-61EE-4393-A004-8F917706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00D70ED-EF14-4AEA-B162-649BA471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EDCABD0-B648-4FC7-B11A-3FDA7EE7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5004492-7D38-4777-B58A-6A3C990CF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006CDF7-14F0-4DCD-A628-BE8E758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6F2559BC-1FA8-49D3-B7F5-D49976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738825-48BD-452E-86CD-EC7645F4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EF73F9-4A9E-4EA0-85C9-2F7E2371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DEC9D2F-E83F-4822-85D7-8D644663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2CCB70A-FB72-4026-B4E4-EE02214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928BBE75-085C-4E60-9953-3DF0E1F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0CCB8F7-B244-470C-9BE1-8D8358A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C5E357B-9CBC-4411-85EC-0C296945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90A01CE-8D76-447B-BD1C-13E9F9B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B9A8BE6-0321-416D-9049-E2D3DF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28DAEED-AA7E-47D9-9E5D-FA68CFF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381E27F-5FF5-41F8-BB13-C7A899B0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AE6E782-9748-43E3-9A78-46554647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6E450B2-A25F-4E35-A89E-83FD211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0B0BF88-7AA4-4D5D-8624-59A3D2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D820ED-6000-4919-B8AE-7BF96A0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F9D58E2-DA24-404E-97F1-BFA8EBC98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A28DCC4-C1AA-4BDD-8090-47FE18EA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B723CEB-7244-4D92-9F6A-1B28818A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0637A-3B7B-456C-B836-EFA5265C7397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C33D931-921C-43DE-8A5D-A1A4F620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DDD9BB0-5F01-4C5F-992B-50C9C80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DB38AE-3A60-4444-B035-2A773C3CC63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1556" y="-266700"/>
            <a:ext cx="1581356" cy="1265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F6F1C8-E01E-4FC8-BBB6-DE082161322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044" y="6225488"/>
            <a:ext cx="1581356" cy="1265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A33540-B4CB-42AE-99A8-2AB2D759C20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78" y="-228601"/>
            <a:ext cx="12524378" cy="71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214320" y="55474"/>
            <a:ext cx="11709694" cy="6507372"/>
            <a:chOff x="-5144759" y="55474"/>
            <a:chExt cx="11709694" cy="6507372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8384D7E6-30FE-4484-9BD7-AD162E01B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-5144759" y="106915"/>
              <a:ext cx="1125745" cy="115814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FFDA0AEA-167D-493A-8760-A33CD3D3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5439190" y="55474"/>
              <a:ext cx="1125745" cy="115814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-34660" y="719192"/>
            <a:ext cx="12179941" cy="2731942"/>
            <a:chOff x="909546" y="2421131"/>
            <a:chExt cx="10608519" cy="2731942"/>
          </a:xfrm>
        </p:grpSpPr>
        <p:sp>
          <p:nvSpPr>
            <p:cNvPr id="23" name="文本框 40"/>
            <p:cNvSpPr txBox="1"/>
            <p:nvPr/>
          </p:nvSpPr>
          <p:spPr>
            <a:xfrm>
              <a:off x="909546" y="2506195"/>
              <a:ext cx="1052530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Kabel KT" panose="02040603050506020204" pitchFamily="18" charset="0"/>
                  <a:ea typeface="字魂92号-新潮海报体" panose="00000500000000000000" pitchFamily="2" charset="-122"/>
                </a:rPr>
                <a:t>KHỞI ĐỘNG</a:t>
              </a:r>
              <a:endParaRPr lang="zh-CN" altLang="en-US" sz="1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Kabel KT" panose="02040603050506020204" pitchFamily="18" charset="0"/>
                <a:ea typeface="字魂92号-新潮海报体" panose="00000500000000000000" pitchFamily="2" charset="-122"/>
              </a:endParaRPr>
            </a:p>
          </p:txBody>
        </p:sp>
        <p:sp>
          <p:nvSpPr>
            <p:cNvPr id="24" name="文本框 40"/>
            <p:cNvSpPr txBox="1"/>
            <p:nvPr/>
          </p:nvSpPr>
          <p:spPr>
            <a:xfrm>
              <a:off x="992760" y="2421131"/>
              <a:ext cx="1052530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dirty="0">
                  <a:solidFill>
                    <a:srgbClr val="FFAFAF"/>
                  </a:solidFill>
                  <a:latin typeface="UTM Kabel KT" panose="02040603050506020204" pitchFamily="18" charset="0"/>
                  <a:ea typeface="字魂92号-新潮海报体" panose="00000500000000000000" pitchFamily="2" charset="-122"/>
                </a:rPr>
                <a:t>KHỞI ĐỘNG</a:t>
              </a:r>
              <a:endParaRPr lang="zh-CN" altLang="en-US" sz="16600" dirty="0">
                <a:solidFill>
                  <a:srgbClr val="FFAFAF"/>
                </a:solidFill>
                <a:latin typeface="UTM Kabel KT" panose="02040603050506020204" pitchFamily="18" charset="0"/>
                <a:ea typeface="字魂92号-新潮海报体" panose="00000500000000000000" pitchFamily="2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9" b="97038" l="6275" r="99477">
                        <a14:foregroundMark x1="9542" y1="23868" x2="26405" y2="78223"/>
                        <a14:foregroundMark x1="21961" y1="80488" x2="45752" y2="67422"/>
                        <a14:foregroundMark x1="44183" y1="76307" x2="51242" y2="79965"/>
                        <a14:foregroundMark x1="38562" y1="36411" x2="35294" y2="41463"/>
                        <a14:foregroundMark x1="68627" y1="12544" x2="65098" y2="22822"/>
                        <a14:foregroundMark x1="73464" y1="13066" x2="67320" y2="24913"/>
                        <a14:foregroundMark x1="38301" y1="59582" x2="28235" y2="79094"/>
                        <a14:foregroundMark x1="86928" y1="16376" x2="95948" y2="25261"/>
                        <a14:foregroundMark x1="20000" y1="75436" x2="24837" y2="88502"/>
                        <a14:foregroundMark x1="38170" y1="73519" x2="43137" y2="77178"/>
                        <a14:foregroundMark x1="38039" y1="75958" x2="32157" y2="82578"/>
                        <a14:foregroundMark x1="30588" y1="82578" x2="19608" y2="85192"/>
                        <a14:foregroundMark x1="12157" y1="81010" x2="15817" y2="90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2" y="4151224"/>
            <a:ext cx="3214095" cy="24116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9" b="97038" l="6275" r="99477">
                        <a14:foregroundMark x1="9542" y1="23868" x2="26405" y2="78223"/>
                        <a14:foregroundMark x1="21961" y1="80488" x2="45752" y2="67422"/>
                        <a14:foregroundMark x1="44183" y1="76307" x2="51242" y2="79965"/>
                        <a14:foregroundMark x1="38562" y1="36411" x2="35294" y2="41463"/>
                        <a14:foregroundMark x1="68627" y1="12544" x2="65098" y2="22822"/>
                        <a14:foregroundMark x1="73464" y1="13066" x2="67320" y2="24913"/>
                        <a14:foregroundMark x1="38301" y1="59582" x2="28235" y2="79094"/>
                        <a14:foregroundMark x1="86928" y1="16376" x2="95948" y2="25261"/>
                        <a14:foregroundMark x1="20000" y1="75436" x2="24837" y2="88502"/>
                        <a14:foregroundMark x1="38170" y1="73519" x2="43137" y2="77178"/>
                        <a14:foregroundMark x1="38039" y1="75958" x2="32157" y2="82578"/>
                        <a14:foregroundMark x1="30588" y1="82578" x2="19608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4901" y="4093532"/>
            <a:ext cx="3214095" cy="24116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96A2D8-27A4-4DFD-804B-380F48924D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72119" r="50877" b="47"/>
          <a:stretch/>
        </p:blipFill>
        <p:spPr>
          <a:xfrm>
            <a:off x="2785730" y="2823195"/>
            <a:ext cx="6687879" cy="529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F7BBEAF-550B-4E38-99D8-BE852BE64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60" y="645806"/>
            <a:ext cx="6689128" cy="5616098"/>
          </a:xfrm>
          <a:prstGeom prst="rect">
            <a:avLst/>
          </a:prstGeom>
        </p:spPr>
      </p:pic>
      <p:grpSp>
        <p:nvGrpSpPr>
          <p:cNvPr id="30" name="组合 2"/>
          <p:cNvGrpSpPr/>
          <p:nvPr/>
        </p:nvGrpSpPr>
        <p:grpSpPr>
          <a:xfrm>
            <a:off x="0" y="1052950"/>
            <a:ext cx="5955018" cy="5805050"/>
            <a:chOff x="4361619" y="2372103"/>
            <a:chExt cx="3371147" cy="3286250"/>
          </a:xfrm>
        </p:grpSpPr>
        <p:sp>
          <p:nvSpPr>
            <p:cNvPr id="31" name="椭圆 1"/>
            <p:cNvSpPr/>
            <p:nvPr/>
          </p:nvSpPr>
          <p:spPr>
            <a:xfrm>
              <a:off x="4521200" y="2372103"/>
              <a:ext cx="2885440" cy="2885440"/>
            </a:xfrm>
            <a:prstGeom prst="ellipse">
              <a:avLst/>
            </a:prstGeom>
            <a:solidFill>
              <a:srgbClr val="D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4631" r="54726" b="68505"/>
            <a:stretch/>
          </p:blipFill>
          <p:spPr>
            <a:xfrm>
              <a:off x="4361619" y="2570796"/>
              <a:ext cx="3371147" cy="3087557"/>
            </a:xfrm>
            <a:prstGeom prst="rect">
              <a:avLst/>
            </a:prstGeom>
          </p:spPr>
        </p:pic>
      </p:grpSp>
      <p:pic>
        <p:nvPicPr>
          <p:cNvPr id="33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730">
            <a:off x="98659" y="1945117"/>
            <a:ext cx="676981" cy="696462"/>
          </a:xfrm>
          <a:prstGeom prst="rect">
            <a:avLst/>
          </a:prstGeom>
        </p:spPr>
      </p:pic>
      <p:pic>
        <p:nvPicPr>
          <p:cNvPr id="35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730">
            <a:off x="466304" y="827819"/>
            <a:ext cx="1119999" cy="1152228"/>
          </a:xfrm>
          <a:prstGeom prst="rect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730">
            <a:off x="1496641" y="41810"/>
            <a:ext cx="1355770" cy="1394784"/>
          </a:xfrm>
          <a:prstGeom prst="rect">
            <a:avLst/>
          </a:prstGeom>
        </p:spPr>
      </p:pic>
      <p:pic>
        <p:nvPicPr>
          <p:cNvPr id="37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730">
            <a:off x="435922" y="2768155"/>
            <a:ext cx="471721" cy="485295"/>
          </a:xfrm>
          <a:prstGeom prst="rect">
            <a:avLst/>
          </a:prstGeom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730">
            <a:off x="4400384" y="1623146"/>
            <a:ext cx="471721" cy="485295"/>
          </a:xfrm>
          <a:prstGeom prst="rect">
            <a:avLst/>
          </a:prstGeom>
        </p:spPr>
      </p:pic>
      <p:pic>
        <p:nvPicPr>
          <p:cNvPr id="39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730">
            <a:off x="4744603" y="2136231"/>
            <a:ext cx="676981" cy="696462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730">
            <a:off x="4713825" y="2907032"/>
            <a:ext cx="1119999" cy="1152228"/>
          </a:xfrm>
          <a:prstGeom prst="rect">
            <a:avLst/>
          </a:prstGeom>
        </p:spPr>
      </p:pic>
      <p:sp>
        <p:nvSpPr>
          <p:cNvPr id="41" name="文本框 39"/>
          <p:cNvSpPr txBox="1"/>
          <p:nvPr/>
        </p:nvSpPr>
        <p:spPr>
          <a:xfrm>
            <a:off x="7080731" y="564242"/>
            <a:ext cx="3582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82FF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UTM Flamenco" panose="02040603050506020204" pitchFamily="18" charset="0"/>
                <a:ea typeface="字魂92号-新潮海报体" panose="00000500000000000000" pitchFamily="2" charset="-122"/>
              </a:rPr>
              <a:t>BINGO</a:t>
            </a:r>
            <a:endParaRPr lang="zh-CN" altLang="en-US" sz="8000" b="1" dirty="0">
              <a:solidFill>
                <a:srgbClr val="0082FF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UTM Flamenco" panose="02040603050506020204" pitchFamily="18" charset="0"/>
              <a:ea typeface="字魂92号-新潮海报体" panose="00000500000000000000" pitchFamily="2" charset="-122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646205" y="1711768"/>
            <a:ext cx="6251628" cy="409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Sau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lật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58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2D80F16-4894-426A-A70B-A4FD74D30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1" y="220250"/>
            <a:ext cx="11717079" cy="6570739"/>
          </a:xfrm>
          <a:prstGeom prst="rect">
            <a:avLst/>
          </a:prstGeom>
        </p:spPr>
      </p:pic>
      <p:sp>
        <p:nvSpPr>
          <p:cNvPr id="26" name="文本框 39"/>
          <p:cNvSpPr txBox="1"/>
          <p:nvPr/>
        </p:nvSpPr>
        <p:spPr>
          <a:xfrm>
            <a:off x="-510836" y="85962"/>
            <a:ext cx="7217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82FF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UTM Flamenco" panose="02040603050506020204" pitchFamily="18" charset="0"/>
                <a:ea typeface="字魂92号-新潮海报体" panose="00000500000000000000" pitchFamily="2" charset="-122"/>
              </a:rPr>
              <a:t>BINGO</a:t>
            </a:r>
            <a:endParaRPr lang="zh-CN" altLang="en-US" sz="8000" b="1" dirty="0">
              <a:solidFill>
                <a:srgbClr val="0082FF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UTM Flamenco" panose="02040603050506020204" pitchFamily="18" charset="0"/>
              <a:ea typeface="字魂92号-新潮海报体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9170" y="665743"/>
            <a:ext cx="1740699" cy="1740699"/>
          </a:xfrm>
          <a:prstGeom prst="rect">
            <a:avLst/>
          </a:prstGeom>
          <a:solidFill>
            <a:srgbClr val="FF9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374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9170" y="2548326"/>
            <a:ext cx="1740699" cy="1740699"/>
          </a:xfrm>
          <a:prstGeom prst="rect">
            <a:avLst/>
          </a:prstGeom>
          <a:solidFill>
            <a:srgbClr val="FF9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154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89170" y="4430909"/>
            <a:ext cx="1740699" cy="1740699"/>
          </a:xfrm>
          <a:prstGeom prst="rect">
            <a:avLst/>
          </a:prstGeom>
          <a:solidFill>
            <a:srgbClr val="FF9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649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71821" y="665743"/>
            <a:ext cx="1740699" cy="1740699"/>
          </a:xfrm>
          <a:prstGeom prst="rect">
            <a:avLst/>
          </a:prstGeom>
          <a:solidFill>
            <a:srgbClr val="FF9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1045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871821" y="2548326"/>
            <a:ext cx="1740699" cy="1740699"/>
          </a:xfrm>
          <a:prstGeom prst="rect">
            <a:avLst/>
          </a:prstGeom>
          <a:solidFill>
            <a:srgbClr val="FF9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275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71821" y="4430909"/>
            <a:ext cx="1740699" cy="1740699"/>
          </a:xfrm>
          <a:prstGeom prst="rect">
            <a:avLst/>
          </a:prstGeom>
          <a:solidFill>
            <a:srgbClr val="FF9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286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754472" y="665742"/>
            <a:ext cx="1740699" cy="1740699"/>
          </a:xfrm>
          <a:prstGeom prst="rect">
            <a:avLst/>
          </a:prstGeom>
          <a:solidFill>
            <a:srgbClr val="FF9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902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754472" y="2548326"/>
            <a:ext cx="1740699" cy="1740699"/>
          </a:xfrm>
          <a:prstGeom prst="rect">
            <a:avLst/>
          </a:prstGeom>
          <a:solidFill>
            <a:srgbClr val="FF9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858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754471" y="4430909"/>
            <a:ext cx="1740699" cy="1740699"/>
          </a:xfrm>
          <a:prstGeom prst="rect">
            <a:avLst/>
          </a:prstGeom>
          <a:solidFill>
            <a:srgbClr val="FF9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979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50840" y="1431637"/>
            <a:ext cx="1900264" cy="862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34 x 11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50840" y="2436274"/>
            <a:ext cx="1900264" cy="862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11 x 95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50840" y="3440911"/>
            <a:ext cx="1900264" cy="862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82 x 11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50840" y="4445548"/>
            <a:ext cx="1900264" cy="862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25 x 11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202106" y="1438777"/>
            <a:ext cx="1900264" cy="862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14 x 11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02106" y="2451011"/>
            <a:ext cx="1900264" cy="862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11 x 78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202105" y="3448051"/>
            <a:ext cx="1900264" cy="862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59 x 11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02105" y="4447635"/>
            <a:ext cx="1900264" cy="862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11 x 26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13749" y="5442588"/>
            <a:ext cx="1900264" cy="862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89 x 11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989170" y="665743"/>
            <a:ext cx="1740699" cy="1740699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989170" y="2548326"/>
            <a:ext cx="1740699" cy="1740699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989170" y="4430909"/>
            <a:ext cx="1740699" cy="1740699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7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871821" y="665743"/>
            <a:ext cx="1740699" cy="1740699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871821" y="2548326"/>
            <a:ext cx="1740699" cy="1740699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871821" y="4430909"/>
            <a:ext cx="1740699" cy="1740699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754472" y="665742"/>
            <a:ext cx="1740699" cy="1740699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754472" y="2548326"/>
            <a:ext cx="1740699" cy="1740699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6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754471" y="4430909"/>
            <a:ext cx="1740699" cy="1740699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9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0" y="1728725"/>
            <a:ext cx="740480" cy="5526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0" y="2705174"/>
            <a:ext cx="740480" cy="5526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1" y="3741428"/>
            <a:ext cx="740480" cy="55266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1" y="4717877"/>
            <a:ext cx="740480" cy="5526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00" y="1728725"/>
            <a:ext cx="740480" cy="55266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00" y="2705174"/>
            <a:ext cx="740480" cy="55266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51" y="3741428"/>
            <a:ext cx="740480" cy="55266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51" y="4717877"/>
            <a:ext cx="740480" cy="55266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81" y="5752680"/>
            <a:ext cx="740480" cy="5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5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5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5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5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5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5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5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5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5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0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0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0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0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0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0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0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0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0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2" animBg="1"/>
      <p:bldP spid="57" grpId="3" animBg="1"/>
      <p:bldP spid="57" grpId="4" animBg="1"/>
      <p:bldP spid="57" grpId="5" animBg="1"/>
      <p:bldP spid="58" grpId="2" animBg="1"/>
      <p:bldP spid="58" grpId="3" animBg="1"/>
      <p:bldP spid="58" grpId="4" animBg="1"/>
      <p:bldP spid="58" grpId="5" animBg="1"/>
      <p:bldP spid="59" grpId="2" animBg="1"/>
      <p:bldP spid="59" grpId="3" animBg="1"/>
      <p:bldP spid="59" grpId="4" animBg="1"/>
      <p:bldP spid="59" grpId="5" animBg="1"/>
      <p:bldP spid="60" grpId="2" animBg="1"/>
      <p:bldP spid="60" grpId="3" animBg="1"/>
      <p:bldP spid="60" grpId="4" animBg="1"/>
      <p:bldP spid="60" grpId="5" animBg="1"/>
      <p:bldP spid="61" grpId="2" animBg="1"/>
      <p:bldP spid="61" grpId="3" animBg="1"/>
      <p:bldP spid="61" grpId="4" animBg="1"/>
      <p:bldP spid="61" grpId="5" animBg="1"/>
      <p:bldP spid="62" grpId="2" animBg="1"/>
      <p:bldP spid="62" grpId="3" animBg="1"/>
      <p:bldP spid="62" grpId="4" animBg="1"/>
      <p:bldP spid="62" grpId="5" animBg="1"/>
      <p:bldP spid="63" grpId="2" animBg="1"/>
      <p:bldP spid="63" grpId="3" animBg="1"/>
      <p:bldP spid="63" grpId="4" animBg="1"/>
      <p:bldP spid="63" grpId="5" animBg="1"/>
      <p:bldP spid="64" grpId="2" animBg="1"/>
      <p:bldP spid="64" grpId="3" animBg="1"/>
      <p:bldP spid="64" grpId="4" animBg="1"/>
      <p:bldP spid="64" grpId="5" animBg="1"/>
      <p:bldP spid="65" grpId="2" animBg="1"/>
      <p:bldP spid="65" grpId="3" animBg="1"/>
      <p:bldP spid="65" grpId="4" animBg="1"/>
      <p:bldP spid="65" grpId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2D80F16-4894-426A-A70B-A4FD74D30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2" y="445752"/>
            <a:ext cx="11473305" cy="6117094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6200D70B-F0F8-4ECD-BD7E-8BB3A3431742}"/>
              </a:ext>
            </a:extLst>
          </p:cNvPr>
          <p:cNvSpPr/>
          <p:nvPr/>
        </p:nvSpPr>
        <p:spPr>
          <a:xfrm>
            <a:off x="4496272" y="780861"/>
            <a:ext cx="7040054" cy="5247799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4675245" y="1111716"/>
            <a:ext cx="66821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17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11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15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11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0" b="42800" l="2450" r="96300">
                        <a14:foregroundMark x1="14250" y1="30650" x2="26900" y2="32200"/>
                        <a14:foregroundMark x1="22000" y1="29650" x2="23900" y2="30300"/>
                        <a14:foregroundMark x1="25750" y1="29800" x2="30100" y2="33550"/>
                        <a14:foregroundMark x1="12900" y1="30000" x2="11550" y2="33350"/>
                        <a14:foregroundMark x1="43800" y1="12100" x2="59850" y2="18850"/>
                        <a14:foregroundMark x1="45800" y1="30500" x2="54100" y2="37050"/>
                        <a14:foregroundMark x1="43300" y1="31150" x2="40400" y2="34350"/>
                        <a14:foregroundMark x1="47000" y1="28650" x2="48850" y2="30150"/>
                        <a14:foregroundMark x1="55600" y1="29150" x2="56600" y2="31500"/>
                        <a14:foregroundMark x1="77400" y1="13450" x2="82950" y2="35900"/>
                        <a14:foregroundMark x1="76050" y1="13800" x2="86000" y2="13300"/>
                        <a14:foregroundMark x1="70100" y1="29300" x2="73850" y2="29650"/>
                        <a14:foregroundMark x1="85800" y1="28950" x2="85800" y2="31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020"/>
          <a:stretch/>
        </p:blipFill>
        <p:spPr>
          <a:xfrm flipH="1">
            <a:off x="5841040" y="-81288"/>
            <a:ext cx="6700653" cy="28799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F7BBEAF-550B-4E38-99D8-BE852BE64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5" y="806884"/>
            <a:ext cx="6189252" cy="56160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50" b="92150" l="4000" r="96150">
                        <a14:foregroundMark x1="40950" y1="79650" x2="56150" y2="80850"/>
                        <a14:foregroundMark x1="51900" y1="80000" x2="59500" y2="79350"/>
                        <a14:foregroundMark x1="76550" y1="60100" x2="82800" y2="89600"/>
                        <a14:foregroundMark x1="13250" y1="59900" x2="23750" y2="89100"/>
                        <a14:foregroundMark x1="9400" y1="82550" x2="14300" y2="78800"/>
                        <a14:foregroundMark x1="14100" y1="78500" x2="14100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203" b="7342"/>
          <a:stretch/>
        </p:blipFill>
        <p:spPr>
          <a:xfrm>
            <a:off x="5788218" y="1671241"/>
            <a:ext cx="6806299" cy="24812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50" b="92150" l="4000" r="96150">
                        <a14:foregroundMark x1="40950" y1="79650" x2="56150" y2="80850"/>
                        <a14:foregroundMark x1="51900" y1="80000" x2="59500" y2="79350"/>
                        <a14:foregroundMark x1="76550" y1="60100" x2="82800" y2="89600"/>
                        <a14:foregroundMark x1="13250" y1="59900" x2="23750" y2="89100"/>
                        <a14:foregroundMark x1="9400" y1="82550" x2="14300" y2="78800"/>
                        <a14:foregroundMark x1="14100" y1="78500" x2="14100" y2="7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203" b="7342"/>
          <a:stretch/>
        </p:blipFill>
        <p:spPr>
          <a:xfrm>
            <a:off x="5843015" y="2983854"/>
            <a:ext cx="6806299" cy="24812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0" b="42800" l="2450" r="96300">
                        <a14:foregroundMark x1="14250" y1="30650" x2="26900" y2="32200"/>
                        <a14:foregroundMark x1="22000" y1="29650" x2="23900" y2="30300"/>
                        <a14:foregroundMark x1="25750" y1="29800" x2="30100" y2="33550"/>
                        <a14:foregroundMark x1="12900" y1="30000" x2="11550" y2="33350"/>
                        <a14:foregroundMark x1="43800" y1="12100" x2="59850" y2="18850"/>
                        <a14:foregroundMark x1="45800" y1="30500" x2="54100" y2="37050"/>
                        <a14:foregroundMark x1="43300" y1="31150" x2="40400" y2="34350"/>
                        <a14:foregroundMark x1="47000" y1="28650" x2="48850" y2="30150"/>
                        <a14:foregroundMark x1="55600" y1="29150" x2="56600" y2="31500"/>
                        <a14:foregroundMark x1="77400" y1="13450" x2="82950" y2="35900"/>
                        <a14:foregroundMark x1="76050" y1="13800" x2="86000" y2="13300"/>
                        <a14:foregroundMark x1="70100" y1="29300" x2="73850" y2="29650"/>
                        <a14:foregroundMark x1="85800" y1="28950" x2="85800" y2="31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020"/>
          <a:stretch/>
        </p:blipFill>
        <p:spPr>
          <a:xfrm>
            <a:off x="5948661" y="3855559"/>
            <a:ext cx="6700653" cy="287996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0146" y="1090520"/>
            <a:ext cx="610195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i="1" u="sng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1" u="sng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: 17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: 11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: 15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: 11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: …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05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2D80F16-4894-426A-A70B-A4FD74D30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2" y="318979"/>
            <a:ext cx="11473305" cy="6371460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850467" y="343453"/>
            <a:ext cx="8229600" cy="63225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4400" b="1" u="sng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u="sng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17 x 11 = 187 (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15 x 11 = 165 (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187 + 165 = 352 (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spcBef>
                <a:spcPts val="600"/>
              </a:spcBef>
              <a:buFontTx/>
              <a:buNone/>
              <a:defRPr/>
            </a:pPr>
            <a:r>
              <a:rPr lang="en-US" sz="4400" u="sng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u="sng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352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endParaRPr lang="en-US" sz="44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9" b="97038" l="6275" r="99477">
                        <a14:foregroundMark x1="9542" y1="23868" x2="26405" y2="78223"/>
                        <a14:foregroundMark x1="21961" y1="80488" x2="45752" y2="67422"/>
                        <a14:foregroundMark x1="44183" y1="76307" x2="51242" y2="79965"/>
                        <a14:foregroundMark x1="38562" y1="36411" x2="35294" y2="41463"/>
                        <a14:foregroundMark x1="68627" y1="12544" x2="65098" y2="22822"/>
                        <a14:foregroundMark x1="73464" y1="13066" x2="67320" y2="24913"/>
                        <a14:foregroundMark x1="38301" y1="59582" x2="28235" y2="79094"/>
                        <a14:foregroundMark x1="86928" y1="16376" x2="95948" y2="25261"/>
                        <a14:foregroundMark x1="20000" y1="75436" x2="24837" y2="88502"/>
                        <a14:foregroundMark x1="38170" y1="73519" x2="43137" y2="77178"/>
                        <a14:foregroundMark x1="38039" y1="75958" x2="32157" y2="82578"/>
                        <a14:foregroundMark x1="30588" y1="82578" x2="19608" y2="85192"/>
                        <a14:foregroundMark x1="9150" y1="79791" x2="17386" y2="89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67" y="5235707"/>
            <a:ext cx="1971415" cy="14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2D80F16-4894-426A-A70B-A4FD74D30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2" y="445752"/>
            <a:ext cx="11473305" cy="6117094"/>
          </a:xfrm>
          <a:prstGeom prst="rect">
            <a:avLst/>
          </a:prstGeom>
        </p:spPr>
      </p:pic>
      <p:pic>
        <p:nvPicPr>
          <p:cNvPr id="34" name="Google Shape;142;p8" descr="1-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0558" y="74428"/>
            <a:ext cx="6405762" cy="693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13;p26"/>
          <p:cNvSpPr txBox="1"/>
          <p:nvPr/>
        </p:nvSpPr>
        <p:spPr>
          <a:xfrm>
            <a:off x="-523352" y="605240"/>
            <a:ext cx="61512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7200" b="1" i="0" u="none" dirty="0">
                <a:solidFill>
                  <a:srgbClr val="FF505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sz="7200" b="1" dirty="0">
              <a:solidFill>
                <a:srgbClr val="FF5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0CD9EC91-3274-46DA-8CB6-F13B72F5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996" y="2484642"/>
            <a:ext cx="6151268" cy="253367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b="1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Làm bài tập vào VBT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b="1">
                <a:solidFill>
                  <a:srgbClr val="1DAAB3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Chuẩn bị bài tiếp theo</a:t>
            </a:r>
            <a:endParaRPr lang="en-US" sz="3600" b="1" dirty="0">
              <a:solidFill>
                <a:srgbClr val="1DAAB3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en-US" sz="3600" dirty="0">
              <a:solidFill>
                <a:srgbClr val="1DAAB3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414803" y="-902157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9017630" y="2751386"/>
            <a:ext cx="1090485" cy="1121866"/>
          </a:xfrm>
          <a:prstGeom prst="rect">
            <a:avLst/>
          </a:prstGeom>
        </p:spPr>
      </p:pic>
      <p:pic>
        <p:nvPicPr>
          <p:cNvPr id="33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3071207" y="4771086"/>
            <a:ext cx="1090485" cy="1121866"/>
          </a:xfrm>
          <a:prstGeom prst="rect">
            <a:avLst/>
          </a:prstGeom>
        </p:spPr>
      </p:pic>
      <p:pic>
        <p:nvPicPr>
          <p:cNvPr id="34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2194663" y="3073785"/>
            <a:ext cx="1090485" cy="1121866"/>
          </a:xfrm>
          <a:prstGeom prst="rect">
            <a:avLst/>
          </a:prstGeom>
        </p:spPr>
      </p:pic>
      <p:pic>
        <p:nvPicPr>
          <p:cNvPr id="35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340343" y="5109644"/>
            <a:ext cx="1090485" cy="1121866"/>
          </a:xfrm>
          <a:prstGeom prst="rect">
            <a:avLst/>
          </a:prstGeom>
        </p:spPr>
      </p:pic>
      <p:pic>
        <p:nvPicPr>
          <p:cNvPr id="36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5701554" y="5563991"/>
            <a:ext cx="1090485" cy="1121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73" y="2180252"/>
            <a:ext cx="5100451" cy="3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2D80F16-4894-426A-A70B-A4FD74D30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2" y="445752"/>
            <a:ext cx="11473305" cy="61170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384D7E6-30FE-4484-9BD7-AD162E01B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408">
            <a:off x="536222" y="552668"/>
            <a:ext cx="1125745" cy="11581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FDA0AEA-167D-493A-8760-A33CD3D3C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408">
            <a:off x="10607781" y="552668"/>
            <a:ext cx="1125745" cy="115814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326774" y="559450"/>
            <a:ext cx="7515199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altLang="zh-CN" sz="8000" dirty="0">
                <a:solidFill>
                  <a:srgbClr val="0082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字魂92号-新潮海报体" panose="00000500000000000000" pitchFamily="2" charset="-122"/>
              </a:rPr>
              <a:t>CÁI TÊN MAY MẮN</a:t>
            </a:r>
            <a:endParaRPr lang="zh-CN" altLang="en-US" sz="8000" dirty="0">
              <a:solidFill>
                <a:srgbClr val="0082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UTM Flamenco" panose="02040603050506020204" pitchFamily="18" charset="0"/>
              <a:ea typeface="字魂92号-新潮海报体" panose="00000500000000000000" pitchFamily="2" charset="-122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01618"/>
              </p:ext>
            </p:extLst>
          </p:nvPr>
        </p:nvGraphicFramePr>
        <p:xfrm>
          <a:off x="1973580" y="2033046"/>
          <a:ext cx="8769352" cy="18991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92338">
                  <a:extLst>
                    <a:ext uri="{9D8B030D-6E8A-4147-A177-3AD203B41FA5}">
                      <a16:colId xmlns="" xmlns:a16="http://schemas.microsoft.com/office/drawing/2014/main" val="1080673625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29459624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631971325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976581629"/>
                    </a:ext>
                  </a:extLst>
                </a:gridCol>
              </a:tblGrid>
              <a:tr h="1899125">
                <a:tc>
                  <a:txBody>
                    <a:bodyPr/>
                    <a:lstStyle/>
                    <a:p>
                      <a:pPr algn="ctr"/>
                      <a:r>
                        <a:rPr lang="en-US" sz="115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Kabel KT" panose="020406030505060202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Kabel KT" panose="020406030505060202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Kabel KT" panose="020406030505060202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Kabel KT" panose="020406030505060202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7570167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00" b="91100" l="36400" r="64300">
                        <a14:foregroundMark x1="41100" y1="64700" x2="42800" y2="66100"/>
                        <a14:foregroundMark x1="40850" y1="79300" x2="60150" y2="79450"/>
                        <a14:foregroundMark x1="41250" y1="79300" x2="42200" y2="78050"/>
                        <a14:foregroundMark x1="40550" y1="78450" x2="42650" y2="81400"/>
                        <a14:foregroundMark x1="44150" y1="79850" x2="51250" y2="81400"/>
                        <a14:foregroundMark x1="51950" y1="80850" x2="55000" y2="81100"/>
                        <a14:foregroundMark x1="45400" y1="81550" x2="49600" y2="80850"/>
                        <a14:foregroundMark x1="56550" y1="78350" x2="59850" y2="78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55818" r="34306" b="7917"/>
          <a:stretch/>
        </p:blipFill>
        <p:spPr>
          <a:xfrm>
            <a:off x="10201701" y="3856118"/>
            <a:ext cx="2105025" cy="24870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50" b="41800" l="6050" r="34800">
                        <a14:foregroundMark x1="12550" y1="32200" x2="20750" y2="30850"/>
                        <a14:foregroundMark x1="16700" y1="30400" x2="28100" y2="31400"/>
                        <a14:foregroundMark x1="22850" y1="29450" x2="29500" y2="31500"/>
                        <a14:foregroundMark x1="14500" y1="30150" x2="11150" y2="3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277" r="64444" b="57361"/>
          <a:stretch/>
        </p:blipFill>
        <p:spPr>
          <a:xfrm>
            <a:off x="-96254" y="1458093"/>
            <a:ext cx="2095500" cy="2630823"/>
          </a:xfrm>
          <a:prstGeom prst="rect">
            <a:avLst/>
          </a:prstGeom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1829"/>
              </p:ext>
            </p:extLst>
          </p:nvPr>
        </p:nvGraphicFramePr>
        <p:xfrm>
          <a:off x="1980196" y="2014143"/>
          <a:ext cx="8769352" cy="189912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92338">
                  <a:extLst>
                    <a:ext uri="{9D8B030D-6E8A-4147-A177-3AD203B41FA5}">
                      <a16:colId xmlns="" xmlns:a16="http://schemas.microsoft.com/office/drawing/2014/main" val="1080673625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29459624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631971325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976581629"/>
                    </a:ext>
                  </a:extLst>
                </a:gridCol>
              </a:tblGrid>
              <a:tr h="1899125">
                <a:tc>
                  <a:txBody>
                    <a:bodyPr/>
                    <a:lstStyle/>
                    <a:p>
                      <a:pPr algn="ctr"/>
                      <a:endParaRPr lang="en-US" sz="1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Kabel KT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Kabel KT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Kabel KT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Kabel KT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7570167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62013"/>
              </p:ext>
            </p:extLst>
          </p:nvPr>
        </p:nvGraphicFramePr>
        <p:xfrm>
          <a:off x="1416292" y="4245661"/>
          <a:ext cx="8769352" cy="18991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92338">
                  <a:extLst>
                    <a:ext uri="{9D8B030D-6E8A-4147-A177-3AD203B41FA5}">
                      <a16:colId xmlns="" xmlns:a16="http://schemas.microsoft.com/office/drawing/2014/main" val="1080673625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29459624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631971325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976581629"/>
                    </a:ext>
                  </a:extLst>
                </a:gridCol>
              </a:tblGrid>
              <a:tr h="1899125">
                <a:tc>
                  <a:txBody>
                    <a:bodyPr/>
                    <a:lstStyle/>
                    <a:p>
                      <a:pPr algn="ctr"/>
                      <a:r>
                        <a:rPr lang="en-US" sz="1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Kabel KT" panose="02040603050506020204" pitchFamily="18" charset="0"/>
                        </a:rPr>
                        <a:t>N</a:t>
                      </a:r>
                      <a:endParaRPr lang="en-US" sz="1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Kabel KT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Kabel KT" panose="02040603050506020204" pitchFamily="18" charset="0"/>
                        </a:rPr>
                        <a:t>G</a:t>
                      </a:r>
                      <a:endParaRPr lang="en-US" sz="1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Kabel KT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Kabel KT" panose="02040603050506020204" pitchFamily="18" charset="0"/>
                        </a:rPr>
                        <a:t>Ọ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Kabel KT" panose="020406030505060202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7570167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95143"/>
              </p:ext>
            </p:extLst>
          </p:nvPr>
        </p:nvGraphicFramePr>
        <p:xfrm>
          <a:off x="1432349" y="4207250"/>
          <a:ext cx="8769352" cy="189912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192338">
                  <a:extLst>
                    <a:ext uri="{9D8B030D-6E8A-4147-A177-3AD203B41FA5}">
                      <a16:colId xmlns="" xmlns:a16="http://schemas.microsoft.com/office/drawing/2014/main" val="1080673625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29459624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631971325"/>
                    </a:ext>
                  </a:extLst>
                </a:gridCol>
                <a:gridCol w="2192338">
                  <a:extLst>
                    <a:ext uri="{9D8B030D-6E8A-4147-A177-3AD203B41FA5}">
                      <a16:colId xmlns="" xmlns:a16="http://schemas.microsoft.com/office/drawing/2014/main" val="976581629"/>
                    </a:ext>
                  </a:extLst>
                </a:gridCol>
              </a:tblGrid>
              <a:tr h="1899125">
                <a:tc>
                  <a:txBody>
                    <a:bodyPr/>
                    <a:lstStyle/>
                    <a:p>
                      <a:pPr algn="ctr"/>
                      <a:endParaRPr lang="en-US" sz="1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Kabel KT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Kabel KT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Kabel KT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TM Kabel KT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7570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7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44" y="733451"/>
            <a:ext cx="7711505" cy="61561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68920" flipH="1">
            <a:off x="5933771" y="3581660"/>
            <a:ext cx="2733124" cy="2242940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65B3123E-0412-485F-9565-AF5C5ED796EF}"/>
              </a:ext>
            </a:extLst>
          </p:cNvPr>
          <p:cNvSpPr/>
          <p:nvPr/>
        </p:nvSpPr>
        <p:spPr>
          <a:xfrm>
            <a:off x="2847554" y="1048184"/>
            <a:ext cx="6479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Đặt</a:t>
            </a:r>
            <a:r>
              <a:rPr lang="en-US" altLang="zh-CN" sz="4800" b="1" dirty="0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tính</a:t>
            </a:r>
            <a:r>
              <a:rPr lang="en-US" altLang="zh-CN" sz="4800" b="1" dirty="0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rồi</a:t>
            </a:r>
            <a:r>
              <a:rPr lang="en-US" altLang="zh-CN" sz="4800" b="1" dirty="0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tính</a:t>
            </a:r>
            <a:r>
              <a:rPr lang="en-US" altLang="zh-CN" sz="4800" b="1" dirty="0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endParaRPr lang="zh-CN" altLang="en-US" sz="900" b="1" dirty="0">
              <a:solidFill>
                <a:srgbClr val="FF9200"/>
              </a:solidFill>
              <a:latin typeface="UTM Avo" panose="02040603050506020204" pitchFamily="18" charset="0"/>
              <a:ea typeface="字魂92号-新潮海报体" panose="00000500000000000000" pitchFamily="2" charset="-122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E6B8E0E6-FCFD-4EA8-B739-F7925FA09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29" y="2013494"/>
            <a:ext cx="593462" cy="712154"/>
          </a:xfrm>
          <a:prstGeom prst="rect">
            <a:avLst/>
          </a:prstGeom>
        </p:spPr>
      </p:pic>
      <p:pic>
        <p:nvPicPr>
          <p:cNvPr id="27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29" y="2928315"/>
            <a:ext cx="593462" cy="712154"/>
          </a:xfrm>
          <a:prstGeom prst="rect">
            <a:avLst/>
          </a:prstGeom>
        </p:spPr>
      </p:pic>
      <p:sp>
        <p:nvSpPr>
          <p:cNvPr id="28" name="矩形 43"/>
          <p:cNvSpPr/>
          <p:nvPr/>
        </p:nvSpPr>
        <p:spPr>
          <a:xfrm>
            <a:off x="4346755" y="1866060"/>
            <a:ext cx="306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00206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54 x 11</a:t>
            </a:r>
            <a:endParaRPr lang="zh-CN" altLang="en-US" sz="900" b="1" dirty="0">
              <a:solidFill>
                <a:srgbClr val="002060"/>
              </a:solidFill>
              <a:latin typeface="UTM Avo" panose="02040603050506020204" pitchFamily="18" charset="0"/>
              <a:ea typeface="字魂92号-新潮海报体" panose="00000500000000000000" pitchFamily="2" charset="-122"/>
            </a:endParaRPr>
          </a:p>
        </p:txBody>
      </p:sp>
      <p:sp>
        <p:nvSpPr>
          <p:cNvPr id="29" name="矩形 43"/>
          <p:cNvSpPr/>
          <p:nvPr/>
        </p:nvSpPr>
        <p:spPr>
          <a:xfrm>
            <a:off x="4362801" y="2823244"/>
            <a:ext cx="306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00206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27 x 11</a:t>
            </a:r>
            <a:endParaRPr lang="zh-CN" altLang="en-US" sz="900" b="1" dirty="0">
              <a:solidFill>
                <a:srgbClr val="002060"/>
              </a:solidFill>
              <a:latin typeface="UTM Avo" panose="02040603050506020204" pitchFamily="18" charset="0"/>
              <a:ea typeface="字魂92号-新潮海报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5" y="733451"/>
            <a:ext cx="6218132" cy="4963970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65B3123E-0412-485F-9565-AF5C5ED796EF}"/>
              </a:ext>
            </a:extLst>
          </p:cNvPr>
          <p:cNvSpPr/>
          <p:nvPr/>
        </p:nvSpPr>
        <p:spPr>
          <a:xfrm>
            <a:off x="953670" y="847403"/>
            <a:ext cx="5224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err="1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Đặt</a:t>
            </a:r>
            <a:r>
              <a:rPr lang="en-US" altLang="zh-CN" sz="4800" b="1" dirty="0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tính</a:t>
            </a:r>
            <a:r>
              <a:rPr lang="en-US" altLang="zh-CN" sz="4800" b="1" dirty="0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rồi</a:t>
            </a:r>
            <a:r>
              <a:rPr lang="en-US" altLang="zh-CN" sz="4800" b="1" dirty="0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tính</a:t>
            </a:r>
            <a:r>
              <a:rPr lang="en-US" altLang="zh-CN" sz="4800" b="1" dirty="0">
                <a:solidFill>
                  <a:srgbClr val="FF9200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endParaRPr lang="zh-CN" altLang="en-US" sz="900" b="1" dirty="0">
              <a:solidFill>
                <a:srgbClr val="FF9200"/>
              </a:solidFill>
              <a:latin typeface="UTM Avo" panose="02040603050506020204" pitchFamily="18" charset="0"/>
              <a:ea typeface="字魂92号-新潮海报体" panose="00000500000000000000" pitchFamily="2" charset="-122"/>
            </a:endParaRPr>
          </a:p>
        </p:txBody>
      </p:sp>
      <p:sp>
        <p:nvSpPr>
          <p:cNvPr id="31" name="矩形 43"/>
          <p:cNvSpPr/>
          <p:nvPr/>
        </p:nvSpPr>
        <p:spPr>
          <a:xfrm>
            <a:off x="6676039" y="847403"/>
            <a:ext cx="56261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Có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cách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nào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tính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nhanh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phép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tính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trên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trong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vòng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5 </a:t>
            </a:r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giây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không</a:t>
            </a:r>
            <a:r>
              <a:rPr lang="en-US" altLang="zh-CN" sz="5400" b="1" dirty="0">
                <a:solidFill>
                  <a:srgbClr val="FF7575"/>
                </a:solidFill>
                <a:latin typeface="UTM Avo" panose="02040603050506020204" pitchFamily="18" charset="0"/>
                <a:ea typeface="字魂92号-新潮海报体" panose="00000500000000000000" pitchFamily="2" charset="-122"/>
              </a:rPr>
              <a:t>?</a:t>
            </a:r>
            <a:endParaRPr lang="zh-CN" altLang="en-US" sz="1000" b="1" dirty="0">
              <a:solidFill>
                <a:srgbClr val="FF7575"/>
              </a:solidFill>
              <a:latin typeface="UTM Avo" panose="02040603050506020204" pitchFamily="18" charset="0"/>
              <a:ea typeface="字魂92号-新潮海报体" panose="00000500000000000000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" b="100000" l="0" r="100000">
                        <a14:foregroundMark x1="35908" y1="86458" x2="63048" y2="93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59" y="4135257"/>
            <a:ext cx="1577318" cy="252897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55174"/>
              </p:ext>
            </p:extLst>
          </p:nvPr>
        </p:nvGraphicFramePr>
        <p:xfrm>
          <a:off x="804308" y="1620445"/>
          <a:ext cx="199414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535">
                  <a:extLst>
                    <a:ext uri="{9D8B030D-6E8A-4147-A177-3AD203B41FA5}">
                      <a16:colId xmlns="" xmlns:a16="http://schemas.microsoft.com/office/drawing/2014/main" val="647652285"/>
                    </a:ext>
                  </a:extLst>
                </a:gridCol>
                <a:gridCol w="498535">
                  <a:extLst>
                    <a:ext uri="{9D8B030D-6E8A-4147-A177-3AD203B41FA5}">
                      <a16:colId xmlns="" xmlns:a16="http://schemas.microsoft.com/office/drawing/2014/main" val="785800934"/>
                    </a:ext>
                  </a:extLst>
                </a:gridCol>
                <a:gridCol w="498535">
                  <a:extLst>
                    <a:ext uri="{9D8B030D-6E8A-4147-A177-3AD203B41FA5}">
                      <a16:colId xmlns="" xmlns:a16="http://schemas.microsoft.com/office/drawing/2014/main" val="2525428207"/>
                    </a:ext>
                  </a:extLst>
                </a:gridCol>
                <a:gridCol w="498535">
                  <a:extLst>
                    <a:ext uri="{9D8B030D-6E8A-4147-A177-3AD203B41FA5}">
                      <a16:colId xmlns="" xmlns:a16="http://schemas.microsoft.com/office/drawing/2014/main" val="2515227696"/>
                    </a:ext>
                  </a:extLst>
                </a:gridCol>
              </a:tblGrid>
              <a:tr h="562388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55633200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9623260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8574573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64060525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9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1581231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61280"/>
              </p:ext>
            </p:extLst>
          </p:nvPr>
        </p:nvGraphicFramePr>
        <p:xfrm>
          <a:off x="3464548" y="1620445"/>
          <a:ext cx="199414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535">
                  <a:extLst>
                    <a:ext uri="{9D8B030D-6E8A-4147-A177-3AD203B41FA5}">
                      <a16:colId xmlns="" xmlns:a16="http://schemas.microsoft.com/office/drawing/2014/main" val="647652285"/>
                    </a:ext>
                  </a:extLst>
                </a:gridCol>
                <a:gridCol w="498535">
                  <a:extLst>
                    <a:ext uri="{9D8B030D-6E8A-4147-A177-3AD203B41FA5}">
                      <a16:colId xmlns="" xmlns:a16="http://schemas.microsoft.com/office/drawing/2014/main" val="785800934"/>
                    </a:ext>
                  </a:extLst>
                </a:gridCol>
                <a:gridCol w="498535">
                  <a:extLst>
                    <a:ext uri="{9D8B030D-6E8A-4147-A177-3AD203B41FA5}">
                      <a16:colId xmlns="" xmlns:a16="http://schemas.microsoft.com/office/drawing/2014/main" val="2525428207"/>
                    </a:ext>
                  </a:extLst>
                </a:gridCol>
                <a:gridCol w="498535">
                  <a:extLst>
                    <a:ext uri="{9D8B030D-6E8A-4147-A177-3AD203B41FA5}">
                      <a16:colId xmlns="" xmlns:a16="http://schemas.microsoft.com/office/drawing/2014/main" val="2515227696"/>
                    </a:ext>
                  </a:extLst>
                </a:gridCol>
              </a:tblGrid>
              <a:tr h="562388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55633200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9623260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8574573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64060525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1581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6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AF82C774-4F6A-4027-884A-0E40B666C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endParaRPr lang="en-US" altLang="en-US">
              <a:latin typeface="HP001 5 hàng" panose="020B06030503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4995AE-983D-4C43-ACA9-D13EE8E55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HP001 5 hàng" panose="020B0603050302020204" pitchFamily="34" charset="0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xmlns="" id="{0D303E16-51EA-4077-AA4E-F3015FDA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5">
            <a:extLst>
              <a:ext uri="{FF2B5EF4-FFF2-40B4-BE49-F238E27FC236}">
                <a16:creationId xmlns:a16="http://schemas.microsoft.com/office/drawing/2014/main" xmlns="" id="{0A937784-ABCB-434C-8D9F-CFB8E07D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974" y="418881"/>
            <a:ext cx="8113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altLang="en-US" b="1" noProof="0" dirty="0" err="1" smtClean="0">
                <a:solidFill>
                  <a:prstClr val="white"/>
                </a:solidFill>
                <a:latin typeface="HP001 5 hàng" panose="020B0603050302020204" pitchFamily="34" charset="0"/>
              </a:rPr>
              <a:t>hai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lang="en-US" altLang="en-US" b="1" dirty="0">
                <a:solidFill>
                  <a:prstClr val="white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 smtClean="0">
                <a:solidFill>
                  <a:prstClr val="white"/>
                </a:solidFill>
                <a:latin typeface="HP001 5 hàng" panose="020B0603050302020204" pitchFamily="34" charset="0"/>
              </a:rPr>
              <a:t>28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 11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4425D651-F5E6-4931-9DA4-C0F91723D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0" y="2865437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C4570CD7-14FD-4F05-B946-7B93DF48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631" y="287219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781C93A8-9ADF-46CD-B09E-8B8132521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437" y="1206116"/>
            <a:ext cx="1274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</a:rPr>
              <a:t>Toán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xmlns="" id="{5D326B30-B0C2-4FE4-87A1-F0BEB4F5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111" y="1959159"/>
            <a:ext cx="9358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Giới</a:t>
            </a:r>
            <a:r>
              <a:rPr lang="en-US" altLang="en-US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thiệu</a:t>
            </a:r>
            <a:r>
              <a:rPr lang="en-US" altLang="en-US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nhân</a:t>
            </a:r>
            <a:r>
              <a:rPr lang="en-US" altLang="en-US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nhẩm</a:t>
            </a:r>
            <a:r>
              <a:rPr lang="en-US" altLang="en-US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số</a:t>
            </a:r>
            <a:r>
              <a:rPr lang="en-US" altLang="en-US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có</a:t>
            </a:r>
            <a:r>
              <a:rPr lang="en-US" altLang="en-US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hai</a:t>
            </a:r>
            <a:r>
              <a:rPr lang="en-US" altLang="en-US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chữ</a:t>
            </a:r>
            <a:r>
              <a:rPr lang="en-US" altLang="en-US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số</a:t>
            </a:r>
            <a:r>
              <a:rPr lang="en-US" altLang="en-US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với</a:t>
            </a:r>
            <a:r>
              <a:rPr lang="en-US" altLang="en-US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11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xmlns="" id="{A7FAF95A-937E-4370-A904-BF502B64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091" y="4469645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55474"/>
            <a:ext cx="11576292" cy="6507372"/>
            <a:chOff x="-5011357" y="55474"/>
            <a:chExt cx="11576292" cy="6507372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FFDA0AEA-167D-493A-8760-A33CD3D3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5439190" y="55474"/>
              <a:ext cx="1125745" cy="115814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7171" y="716072"/>
            <a:ext cx="12185229" cy="2735062"/>
            <a:chOff x="821726" y="2418011"/>
            <a:chExt cx="10613125" cy="2735062"/>
          </a:xfrm>
        </p:grpSpPr>
        <p:sp>
          <p:nvSpPr>
            <p:cNvPr id="23" name="文本框 40"/>
            <p:cNvSpPr txBox="1"/>
            <p:nvPr/>
          </p:nvSpPr>
          <p:spPr>
            <a:xfrm>
              <a:off x="909546" y="2506195"/>
              <a:ext cx="1052530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Kabel KT" panose="02040603050506020204" pitchFamily="18" charset="0"/>
                  <a:ea typeface="字魂92号-新潮海报体" panose="00000500000000000000" pitchFamily="2" charset="-122"/>
                </a:rPr>
                <a:t>KHÁM PHÁ</a:t>
              </a:r>
              <a:endParaRPr lang="zh-CN" altLang="en-US" sz="1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Kabel KT" panose="02040603050506020204" pitchFamily="18" charset="0"/>
                <a:ea typeface="字魂92号-新潮海报体" panose="00000500000000000000" pitchFamily="2" charset="-122"/>
              </a:endParaRPr>
            </a:p>
          </p:txBody>
        </p:sp>
        <p:sp>
          <p:nvSpPr>
            <p:cNvPr id="24" name="文本框 40"/>
            <p:cNvSpPr txBox="1"/>
            <p:nvPr/>
          </p:nvSpPr>
          <p:spPr>
            <a:xfrm>
              <a:off x="821726" y="2418011"/>
              <a:ext cx="1052530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dirty="0">
                  <a:solidFill>
                    <a:srgbClr val="FFC000"/>
                  </a:solidFill>
                  <a:latin typeface="UTM Kabel KT" panose="02040603050506020204" pitchFamily="18" charset="0"/>
                  <a:ea typeface="字魂92号-新潮海报体" panose="00000500000000000000" pitchFamily="2" charset="-122"/>
                </a:rPr>
                <a:t>KHÁM PHÁ</a:t>
              </a:r>
              <a:endParaRPr lang="zh-CN" altLang="en-US" sz="16600" dirty="0">
                <a:solidFill>
                  <a:srgbClr val="FFC000"/>
                </a:solidFill>
                <a:latin typeface="UTM Kabel KT" panose="02040603050506020204" pitchFamily="18" charset="0"/>
                <a:ea typeface="字魂92号-新潮海报体" panose="00000500000000000000" pitchFamily="2" charset="-122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28" y="2847191"/>
            <a:ext cx="3026482" cy="41583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4450" y="3708137"/>
            <a:ext cx="2376219" cy="326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05" y="2973983"/>
            <a:ext cx="2988442" cy="3999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9773" y="3906472"/>
            <a:ext cx="2217774" cy="2967785"/>
          </a:xfrm>
          <a:prstGeom prst="rect">
            <a:avLst/>
          </a:prstGeom>
        </p:spPr>
      </p:pic>
      <p:grpSp>
        <p:nvGrpSpPr>
          <p:cNvPr id="13" name="组合 14"/>
          <p:cNvGrpSpPr/>
          <p:nvPr/>
        </p:nvGrpSpPr>
        <p:grpSpPr>
          <a:xfrm>
            <a:off x="3601214" y="2348737"/>
            <a:ext cx="4683687" cy="4656840"/>
            <a:chOff x="3900976" y="1600724"/>
            <a:chExt cx="4450080" cy="4424572"/>
          </a:xfrm>
        </p:grpSpPr>
        <p:sp>
          <p:nvSpPr>
            <p:cNvPr id="15" name="椭圆 13"/>
            <p:cNvSpPr/>
            <p:nvPr/>
          </p:nvSpPr>
          <p:spPr>
            <a:xfrm>
              <a:off x="4561839" y="2417256"/>
              <a:ext cx="3270567" cy="3270567"/>
            </a:xfrm>
            <a:prstGeom prst="ellipse">
              <a:avLst/>
            </a:prstGeom>
            <a:solidFill>
              <a:srgbClr val="C3E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62815"/>
            <a:stretch/>
          </p:blipFill>
          <p:spPr>
            <a:xfrm>
              <a:off x="3900976" y="1600724"/>
              <a:ext cx="4450080" cy="442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8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2D80F16-4894-426A-A70B-A4FD74D30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7" y="389605"/>
            <a:ext cx="11828284" cy="6305287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724592" y="362752"/>
            <a:ext cx="4550920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27 x 11 = 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730">
            <a:off x="1198459" y="3111648"/>
            <a:ext cx="418733" cy="430783"/>
          </a:xfrm>
          <a:prstGeom prst="rect">
            <a:avLst/>
          </a:prstGeom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13205" y="1331549"/>
            <a:ext cx="6677270" cy="6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15508" y="1331549"/>
            <a:ext cx="6677270" cy="6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313205" y="2005731"/>
            <a:ext cx="6478302" cy="162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27.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3" r="34237" b="75614"/>
          <a:stretch/>
        </p:blipFill>
        <p:spPr>
          <a:xfrm flipH="1">
            <a:off x="4248395" y="3327039"/>
            <a:ext cx="1209901" cy="1110451"/>
          </a:xfrm>
          <a:prstGeom prst="rect">
            <a:avLst/>
          </a:prstGeom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313205" y="3608448"/>
            <a:ext cx="6361344" cy="113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(2 + 7 = 9)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27</a:t>
            </a:r>
            <a:r>
              <a:rPr lang="en-US" altLang="en-US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2802913" y="3413051"/>
            <a:ext cx="599963" cy="1722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22473" y="5354457"/>
            <a:ext cx="560841" cy="8080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67019"/>
              </p:ext>
            </p:extLst>
          </p:nvPr>
        </p:nvGraphicFramePr>
        <p:xfrm>
          <a:off x="1385333" y="1262790"/>
          <a:ext cx="2756996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49">
                  <a:extLst>
                    <a:ext uri="{9D8B030D-6E8A-4147-A177-3AD203B41FA5}">
                      <a16:colId xmlns="" xmlns:a16="http://schemas.microsoft.com/office/drawing/2014/main" val="647652285"/>
                    </a:ext>
                  </a:extLst>
                </a:gridCol>
                <a:gridCol w="689249">
                  <a:extLst>
                    <a:ext uri="{9D8B030D-6E8A-4147-A177-3AD203B41FA5}">
                      <a16:colId xmlns="" xmlns:a16="http://schemas.microsoft.com/office/drawing/2014/main" val="785800934"/>
                    </a:ext>
                  </a:extLst>
                </a:gridCol>
                <a:gridCol w="689249">
                  <a:extLst>
                    <a:ext uri="{9D8B030D-6E8A-4147-A177-3AD203B41FA5}">
                      <a16:colId xmlns="" xmlns:a16="http://schemas.microsoft.com/office/drawing/2014/main" val="2525428207"/>
                    </a:ext>
                  </a:extLst>
                </a:gridCol>
                <a:gridCol w="689249">
                  <a:extLst>
                    <a:ext uri="{9D8B030D-6E8A-4147-A177-3AD203B41FA5}">
                      <a16:colId xmlns="" xmlns:a16="http://schemas.microsoft.com/office/drawing/2014/main" val="2515227696"/>
                    </a:ext>
                  </a:extLst>
                </a:gridCol>
              </a:tblGrid>
              <a:tr h="562388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55633200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9623260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8574573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64060525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15812316"/>
                  </a:ext>
                </a:extLst>
              </a:tr>
            </a:tbl>
          </a:graphicData>
        </a:graphic>
      </p:graphicFrame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599938" y="1299466"/>
            <a:ext cx="6510553" cy="70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560354" y="2035365"/>
            <a:ext cx="2316673" cy="70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+ 7 = 9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473739" y="2853414"/>
            <a:ext cx="5400115" cy="18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27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297.</a:t>
            </a:r>
          </a:p>
        </p:txBody>
      </p:sp>
    </p:spTree>
    <p:extLst>
      <p:ext uri="{BB962C8B-B14F-4D97-AF65-F5344CB8AC3E}">
        <p14:creationId xmlns:p14="http://schemas.microsoft.com/office/powerpoint/2010/main" val="14319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3.125E-6 -0.3365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5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1" grpId="1"/>
      <p:bldP spid="32" grpId="0"/>
      <p:bldP spid="32" grpId="1"/>
      <p:bldP spid="34" grpId="0"/>
      <p:bldP spid="34" grpId="1"/>
      <p:bldP spid="37" grpId="0"/>
      <p:bldP spid="37" grpId="1"/>
      <p:bldP spid="39" grpId="0" animBg="1"/>
      <p:bldP spid="40" grpId="0" animBg="1"/>
      <p:bldP spid="40" grpId="2" animBg="1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2D80F16-4894-426A-A70B-A4FD74D30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7" y="389605"/>
            <a:ext cx="11828284" cy="6305287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724592" y="362752"/>
            <a:ext cx="4550920" cy="107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UTM Avo" panose="02040603050506020204" pitchFamily="18" charset="0"/>
                <a:cs typeface="Times New Roman" panose="02020603050405020304" pitchFamily="18" charset="0"/>
              </a:rPr>
              <a:t>48 x 11 = 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1730">
            <a:off x="1198459" y="3111648"/>
            <a:ext cx="418733" cy="4307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3" r="34237" b="75614"/>
          <a:stretch/>
        </p:blipFill>
        <p:spPr>
          <a:xfrm flipH="1">
            <a:off x="4608545" y="1168089"/>
            <a:ext cx="1209901" cy="1110451"/>
          </a:xfrm>
          <a:prstGeom prst="rect">
            <a:avLst/>
          </a:prstGeom>
        </p:spPr>
      </p:pic>
      <p:sp>
        <p:nvSpPr>
          <p:cNvPr id="39" name="Rectangle: Rounded Corners 38"/>
          <p:cNvSpPr/>
          <p:nvPr/>
        </p:nvSpPr>
        <p:spPr>
          <a:xfrm>
            <a:off x="2802913" y="3413051"/>
            <a:ext cx="599963" cy="1722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4707"/>
              </p:ext>
            </p:extLst>
          </p:nvPr>
        </p:nvGraphicFramePr>
        <p:xfrm>
          <a:off x="1394483" y="1262791"/>
          <a:ext cx="2756996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49">
                  <a:extLst>
                    <a:ext uri="{9D8B030D-6E8A-4147-A177-3AD203B41FA5}">
                      <a16:colId xmlns="" xmlns:a16="http://schemas.microsoft.com/office/drawing/2014/main" val="647652285"/>
                    </a:ext>
                  </a:extLst>
                </a:gridCol>
                <a:gridCol w="689249">
                  <a:extLst>
                    <a:ext uri="{9D8B030D-6E8A-4147-A177-3AD203B41FA5}">
                      <a16:colId xmlns="" xmlns:a16="http://schemas.microsoft.com/office/drawing/2014/main" val="785800934"/>
                    </a:ext>
                  </a:extLst>
                </a:gridCol>
                <a:gridCol w="689249">
                  <a:extLst>
                    <a:ext uri="{9D8B030D-6E8A-4147-A177-3AD203B41FA5}">
                      <a16:colId xmlns="" xmlns:a16="http://schemas.microsoft.com/office/drawing/2014/main" val="2525428207"/>
                    </a:ext>
                  </a:extLst>
                </a:gridCol>
                <a:gridCol w="689249">
                  <a:extLst>
                    <a:ext uri="{9D8B030D-6E8A-4147-A177-3AD203B41FA5}">
                      <a16:colId xmlns="" xmlns:a16="http://schemas.microsoft.com/office/drawing/2014/main" val="2515227696"/>
                    </a:ext>
                  </a:extLst>
                </a:gridCol>
              </a:tblGrid>
              <a:tr h="562388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55633200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9623260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8574573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64060525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15812316"/>
                  </a:ext>
                </a:extLst>
              </a:tr>
            </a:tbl>
          </a:graphicData>
        </a:graphic>
      </p:graphicFrame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785265" y="1437563"/>
            <a:ext cx="6510553" cy="6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400" b="1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en-US" altLang="en-US" sz="3400" b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856342" y="2278540"/>
            <a:ext cx="2671199" cy="70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 + 8 = 12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818446" y="3156807"/>
            <a:ext cx="5400115" cy="125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48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0680" y="5420809"/>
            <a:ext cx="478909" cy="805150"/>
          </a:xfrm>
          <a:prstGeom prst="rect">
            <a:avLst/>
          </a:prstGeom>
          <a:solidFill>
            <a:srgbClr val="B7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74159" y="5418669"/>
            <a:ext cx="478909" cy="805150"/>
          </a:xfrm>
          <a:prstGeom prst="rect">
            <a:avLst/>
          </a:prstGeom>
          <a:solidFill>
            <a:srgbClr val="B7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246677" y="3952327"/>
            <a:ext cx="556236" cy="6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863861" y="4532030"/>
            <a:ext cx="6006714" cy="125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016" tIns="75008" rIns="150016" bIns="75008">
            <a:spAutoFit/>
          </a:bodyPr>
          <a:lstStyle>
            <a:lvl1pPr>
              <a:defRPr sz="32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428,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528.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191575" y="5438503"/>
            <a:ext cx="478909" cy="662003"/>
          </a:xfrm>
          <a:prstGeom prst="rect">
            <a:avLst/>
          </a:prstGeom>
          <a:solidFill>
            <a:srgbClr val="B7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 flipH="1">
            <a:off x="2184003" y="5446955"/>
            <a:ext cx="559640" cy="662003"/>
          </a:xfrm>
          <a:prstGeom prst="rect">
            <a:avLst/>
          </a:prstGeom>
          <a:solidFill>
            <a:srgbClr val="B7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898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 animBg="1"/>
      <p:bldP spid="41" grpId="0"/>
      <p:bldP spid="42" grpId="0"/>
      <p:bldP spid="43" grpId="0"/>
      <p:bldP spid="2" grpId="0" animBg="1"/>
      <p:bldP spid="30" grpId="0" animBg="1"/>
      <p:bldP spid="46" grpId="0"/>
      <p:bldP spid="46" grpId="1"/>
      <p:bldP spid="48" grpId="0"/>
      <p:bldP spid="49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214320" y="55474"/>
            <a:ext cx="11709694" cy="6507372"/>
            <a:chOff x="-5144759" y="55474"/>
            <a:chExt cx="11709694" cy="6507372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8384D7E6-30FE-4484-9BD7-AD162E01B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-5144759" y="106915"/>
              <a:ext cx="1125745" cy="115814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FFDA0AEA-167D-493A-8760-A33CD3D3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5439190" y="55474"/>
              <a:ext cx="1125745" cy="115814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78000" y="725009"/>
            <a:ext cx="12158832" cy="2726125"/>
            <a:chOff x="909546" y="2426948"/>
            <a:chExt cx="10590134" cy="2726125"/>
          </a:xfrm>
        </p:grpSpPr>
        <p:sp>
          <p:nvSpPr>
            <p:cNvPr id="23" name="文本框 40"/>
            <p:cNvSpPr txBox="1"/>
            <p:nvPr/>
          </p:nvSpPr>
          <p:spPr>
            <a:xfrm>
              <a:off x="909546" y="2506195"/>
              <a:ext cx="1052530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UTM Kabel KT" panose="02040603050506020204" pitchFamily="18" charset="0"/>
                  <a:ea typeface="字魂92号-新潮海报体" panose="00000500000000000000" pitchFamily="2" charset="-122"/>
                </a:rPr>
                <a:t>LUYỆN TẬP</a:t>
              </a:r>
              <a:endParaRPr lang="zh-CN" altLang="en-US" sz="1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Kabel KT" panose="02040603050506020204" pitchFamily="18" charset="0"/>
                <a:ea typeface="字魂92号-新潮海报体" panose="00000500000000000000" pitchFamily="2" charset="-122"/>
              </a:endParaRPr>
            </a:p>
          </p:txBody>
        </p:sp>
        <p:sp>
          <p:nvSpPr>
            <p:cNvPr id="24" name="文本框 40"/>
            <p:cNvSpPr txBox="1"/>
            <p:nvPr/>
          </p:nvSpPr>
          <p:spPr>
            <a:xfrm>
              <a:off x="974375" y="2426948"/>
              <a:ext cx="1052530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dirty="0">
                  <a:solidFill>
                    <a:srgbClr val="D6F173"/>
                  </a:solidFill>
                  <a:latin typeface="UTM Kabel KT" panose="02040603050506020204" pitchFamily="18" charset="0"/>
                  <a:ea typeface="字魂92号-新潮海报体" panose="00000500000000000000" pitchFamily="2" charset="-122"/>
                </a:rPr>
                <a:t>LUYỆN TẬP </a:t>
              </a:r>
              <a:endParaRPr lang="zh-CN" altLang="en-US" sz="16600" dirty="0">
                <a:solidFill>
                  <a:srgbClr val="D6F173"/>
                </a:solidFill>
                <a:latin typeface="UTM Kabel KT" panose="02040603050506020204" pitchFamily="18" charset="0"/>
                <a:ea typeface="字魂92号-新潮海报体" panose="00000500000000000000" pitchFamily="2" charset="-122"/>
              </a:endParaRPr>
            </a:p>
          </p:txBody>
        </p:sp>
      </p:grpSp>
      <p:pic>
        <p:nvPicPr>
          <p:cNvPr id="18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8463517" y="2244096"/>
            <a:ext cx="4067548" cy="504376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664331" y="2578841"/>
            <a:ext cx="4018717" cy="4942376"/>
          </a:xfrm>
          <a:prstGeom prst="rect">
            <a:avLst/>
          </a:prstGeom>
        </p:spPr>
      </p:pic>
      <p:pic>
        <p:nvPicPr>
          <p:cNvPr id="21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84390" y="2013221"/>
            <a:ext cx="419196" cy="1232181"/>
          </a:xfrm>
          <a:prstGeom prst="rect">
            <a:avLst/>
          </a:prstGeom>
        </p:spPr>
      </p:pic>
      <p:pic>
        <p:nvPicPr>
          <p:cNvPr id="25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24" y="3220235"/>
            <a:ext cx="644623" cy="686893"/>
          </a:xfrm>
          <a:prstGeom prst="rect">
            <a:avLst/>
          </a:prstGeom>
        </p:spPr>
      </p:pic>
      <p:pic>
        <p:nvPicPr>
          <p:cNvPr id="26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11744838" y="2437714"/>
            <a:ext cx="391538" cy="645313"/>
          </a:xfrm>
          <a:prstGeom prst="rect">
            <a:avLst/>
          </a:prstGeom>
        </p:spPr>
      </p:pic>
      <p:pic>
        <p:nvPicPr>
          <p:cNvPr id="27" name="图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17" y="3278396"/>
            <a:ext cx="1054340" cy="11813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39" b="97038" l="6275" r="99477">
                        <a14:foregroundMark x1="9542" y1="23868" x2="26405" y2="78223"/>
                        <a14:foregroundMark x1="21961" y1="80488" x2="45752" y2="67422"/>
                        <a14:foregroundMark x1="44183" y1="76307" x2="51242" y2="79965"/>
                        <a14:foregroundMark x1="38562" y1="36411" x2="35294" y2="41463"/>
                        <a14:foregroundMark x1="68627" y1="12544" x2="65098" y2="22822"/>
                        <a14:foregroundMark x1="73464" y1="13066" x2="67320" y2="24913"/>
                        <a14:foregroundMark x1="38301" y1="59582" x2="28235" y2="79094"/>
                        <a14:foregroundMark x1="86928" y1="16376" x2="95948" y2="25261"/>
                        <a14:foregroundMark x1="20000" y1="75436" x2="24837" y2="88502"/>
                        <a14:foregroundMark x1="38170" y1="73519" x2="43137" y2="77178"/>
                        <a14:foregroundMark x1="38039" y1="75958" x2="32157" y2="82578"/>
                        <a14:foregroundMark x1="30588" y1="82578" x2="19608" y2="85192"/>
                        <a14:foregroundMark x1="9150" y1="79791" x2="17386" y2="89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18" y="4130248"/>
            <a:ext cx="3214095" cy="24116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39" b="97038" l="6275" r="99477">
                        <a14:foregroundMark x1="9542" y1="23868" x2="26405" y2="78223"/>
                        <a14:foregroundMark x1="21961" y1="80488" x2="45752" y2="67422"/>
                        <a14:foregroundMark x1="44183" y1="76307" x2="51242" y2="79965"/>
                        <a14:foregroundMark x1="38562" y1="36411" x2="35294" y2="41463"/>
                        <a14:foregroundMark x1="68627" y1="12544" x2="65098" y2="22822"/>
                        <a14:foregroundMark x1="73464" y1="13066" x2="67320" y2="24913"/>
                        <a14:foregroundMark x1="38301" y1="59582" x2="28235" y2="79094"/>
                        <a14:foregroundMark x1="86928" y1="16376" x2="95948" y2="25261"/>
                        <a14:foregroundMark x1="20000" y1="75436" x2="24837" y2="88502"/>
                        <a14:foregroundMark x1="38170" y1="73519" x2="43137" y2="77178"/>
                        <a14:foregroundMark x1="38039" y1="75958" x2="32157" y2="82578"/>
                        <a14:foregroundMark x1="30588" y1="82578" x2="19608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9513" y="4176144"/>
            <a:ext cx="3214095" cy="24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2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497</Words>
  <Application>Microsoft Office PowerPoint</Application>
  <PresentationFormat>Custom</PresentationFormat>
  <Paragraphs>157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UTM Flamenco</vt:lpstr>
      <vt:lpstr>Wingdings</vt:lpstr>
      <vt:lpstr>Times New Roman</vt:lpstr>
      <vt:lpstr>字魂92号-新潮海报体</vt:lpstr>
      <vt:lpstr>UTM Kabel KT</vt:lpstr>
      <vt:lpstr>UTM Avo</vt:lpstr>
      <vt:lpstr>HP001 5 hàng</vt:lpstr>
      <vt:lpstr>等线 Light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Nhan voi 11</dc:title>
  <dc:subject>Toan 4</dc:subject>
  <dc:creator>KTUTS</dc:creator>
  <cp:keywords>VIET BAO</cp:keywords>
  <cp:lastModifiedBy>Admin</cp:lastModifiedBy>
  <cp:revision>99</cp:revision>
  <dcterms:created xsi:type="dcterms:W3CDTF">2019-09-08T14:05:54Z</dcterms:created>
  <dcterms:modified xsi:type="dcterms:W3CDTF">2021-11-29T02:41:31Z</dcterms:modified>
  <cp:version>Q30</cp:version>
</cp:coreProperties>
</file>