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64" r:id="rId3"/>
    <p:sldId id="274" r:id="rId4"/>
    <p:sldId id="263" r:id="rId5"/>
    <p:sldId id="266" r:id="rId6"/>
    <p:sldId id="265" r:id="rId7"/>
    <p:sldId id="275" r:id="rId8"/>
    <p:sldId id="300" r:id="rId9"/>
    <p:sldId id="276" r:id="rId10"/>
    <p:sldId id="277" r:id="rId11"/>
    <p:sldId id="288" r:id="rId12"/>
    <p:sldId id="267" r:id="rId13"/>
    <p:sldId id="291" r:id="rId14"/>
    <p:sldId id="301" r:id="rId15"/>
    <p:sldId id="269" r:id="rId16"/>
    <p:sldId id="310" r:id="rId17"/>
    <p:sldId id="271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32308"/>
    <a:srgbClr val="25EF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06" autoAdjust="0"/>
    <p:restoredTop sz="94662" autoAdjust="0"/>
  </p:normalViewPr>
  <p:slideViewPr>
    <p:cSldViewPr>
      <p:cViewPr varScale="1">
        <p:scale>
          <a:sx n="84" d="100"/>
          <a:sy n="84" d="100"/>
        </p:scale>
        <p:origin x="624" y="4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ình Nguyễn" userId="42460c48ac02019c" providerId="LiveId" clId="{B3FBCAF9-45A6-4F08-87BD-C35F7FE33E63}"/>
    <pc:docChg chg="modSld">
      <pc:chgData name="Bình Nguyễn" userId="42460c48ac02019c" providerId="LiveId" clId="{B3FBCAF9-45A6-4F08-87BD-C35F7FE33E63}" dt="2021-08-26T05:14:13.040" v="13"/>
      <pc:docMkLst>
        <pc:docMk/>
      </pc:docMkLst>
      <pc:sldChg chg="addSp modSp mod modAnim">
        <pc:chgData name="Bình Nguyễn" userId="42460c48ac02019c" providerId="LiveId" clId="{B3FBCAF9-45A6-4F08-87BD-C35F7FE33E63}" dt="2021-08-26T05:14:13.040" v="13"/>
        <pc:sldMkLst>
          <pc:docMk/>
          <pc:sldMk cId="423352613" sldId="286"/>
        </pc:sldMkLst>
        <pc:picChg chg="add mod">
          <ac:chgData name="Bình Nguyễn" userId="42460c48ac02019c" providerId="LiveId" clId="{B3FBCAF9-45A6-4F08-87BD-C35F7FE33E63}" dt="2021-08-26T05:13:57.189" v="12" actId="14100"/>
          <ac:picMkLst>
            <pc:docMk/>
            <pc:sldMk cId="423352613" sldId="286"/>
            <ac:picMk id="3" creationId="{DB574671-7532-4ADC-9BB0-F3AB1D5DA27B}"/>
          </ac:picMkLst>
        </pc:picChg>
        <pc:picChg chg="mod">
          <ac:chgData name="Bình Nguyễn" userId="42460c48ac02019c" providerId="LiveId" clId="{B3FBCAF9-45A6-4F08-87BD-C35F7FE33E63}" dt="2021-08-26T05:12:33.959" v="7" actId="1076"/>
          <ac:picMkLst>
            <pc:docMk/>
            <pc:sldMk cId="423352613" sldId="286"/>
            <ac:picMk id="12" creationId="{4C704656-44A8-40F4-9C7B-66024728C63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61D46-5B6E-451C-B05C-5A369673EA42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15D177-4380-4308-877F-FDC047AFB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067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21B0A-BB4F-47A2-9A4B-06726BF13D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478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6DDE45-7B91-4B6D-818F-0A047675D5D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4668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3E9367-C5E0-440B-8486-D7D7442281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5549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5120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03" name="文本占位符 5120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11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340604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81923" name="文本占位符 8192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492645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5120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1203" name="文本占位符 5120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15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340604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5120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1203" name="文本占位符 5120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16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239307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52225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2227" name="文本占位符 5222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17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124013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4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21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679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399" y="205979"/>
            <a:ext cx="2057401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1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20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794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603FCE3-FDB9-45E4-A885-57ED98BD88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8" t="131" r="17556" b="2750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854D391-6AEA-4540-B544-67F2A8B342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86" y="14250"/>
            <a:ext cx="1097781" cy="105129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52DAFDB-B959-47C0-AD8E-ACD1D83FF2E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11" y="3182379"/>
            <a:ext cx="983531" cy="196112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A32D0DE-B445-4926-92F8-08B717FF63B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120" y="3182381"/>
            <a:ext cx="1189191" cy="119452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B0CA456-B950-4F81-90A4-38C7E2F0197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355" y="4162939"/>
            <a:ext cx="2818645" cy="98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43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29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6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6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815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200151"/>
            <a:ext cx="4038601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200151"/>
            <a:ext cx="4038601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23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4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4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167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619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87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04790"/>
            <a:ext cx="5111749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023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68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6501F-181C-46A1-BFC8-13DA3C06C793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4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104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2.wav"/><Relationship Id="rId7" Type="http://schemas.openxmlformats.org/officeDocument/2006/relationships/image" Target="../media/image6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10" Type="http://schemas.microsoft.com/office/2007/relationships/hdphoto" Target="../media/hdphoto1.wdp"/><Relationship Id="rId4" Type="http://schemas.openxmlformats.org/officeDocument/2006/relationships/audio" Target="../media/media2.wav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24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0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g"/><Relationship Id="rId5" Type="http://schemas.openxmlformats.org/officeDocument/2006/relationships/image" Target="../media/image45.jp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5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1.pn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8F7B39F2-2C43-480C-992A-8C7673043DD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6"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3" y="1626453"/>
            <a:ext cx="91439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6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6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6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4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</a:p>
        </p:txBody>
      </p:sp>
      <p:pic>
        <p:nvPicPr>
          <p:cNvPr id="5" name="Lop chung ta doan ket - Nhac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219200" y="4763152"/>
            <a:ext cx="487364" cy="3655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76403" y="905266"/>
            <a:ext cx="5799678" cy="467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134600" y="4257018"/>
            <a:ext cx="609600" cy="457200"/>
          </a:xfrm>
          <a:prstGeom prst="rect">
            <a:avLst/>
          </a:prstGeom>
        </p:spPr>
      </p:pic>
      <p:pic>
        <p:nvPicPr>
          <p:cNvPr id="20" name="Picture 19" descr="Graphical user interface&#10;&#10;Description automatically generated">
            <a:extLst>
              <a:ext uri="{FF2B5EF4-FFF2-40B4-BE49-F238E27FC236}">
                <a16:creationId xmlns:a16="http://schemas.microsoft.com/office/drawing/2014/main" id="{668CA6BF-EC6E-4E1F-BB68-D91C6F4F68C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1049" b="64621" l="5556" r="97585">
                        <a14:foregroundMark x1="26329" y1="41016" x2="14855" y2="43471"/>
                        <a14:foregroundMark x1="14855" y1="43471" x2="15580" y2="49554"/>
                        <a14:foregroundMark x1="15580" y1="49554" x2="25845" y2="52623"/>
                        <a14:foregroundMark x1="25845" y1="52623" x2="37198" y2="48605"/>
                        <a14:foregroundMark x1="37198" y1="48605" x2="30314" y2="43025"/>
                        <a14:foregroundMark x1="30314" y1="43025" x2="18357" y2="42243"/>
                        <a14:foregroundMark x1="18357" y1="42243" x2="7246" y2="46596"/>
                        <a14:foregroundMark x1="7246" y1="46596" x2="8937" y2="52232"/>
                        <a14:foregroundMark x1="8937" y1="52232" x2="19686" y2="56529"/>
                        <a14:foregroundMark x1="19686" y1="56529" x2="33213" y2="55301"/>
                        <a14:foregroundMark x1="33213" y1="55301" x2="37319" y2="49721"/>
                        <a14:foregroundMark x1="37319" y1="49721" x2="28744" y2="45982"/>
                        <a14:foregroundMark x1="28744" y1="45982" x2="18961" y2="50725"/>
                        <a14:foregroundMark x1="18961" y1="50725" x2="20894" y2="56641"/>
                        <a14:foregroundMark x1="20894" y1="56641" x2="32246" y2="58092"/>
                        <a14:foregroundMark x1="32246" y1="58092" x2="32729" y2="57589"/>
                        <a14:foregroundMark x1="24517" y1="58036" x2="20531" y2="63002"/>
                        <a14:foregroundMark x1="20531" y1="63002" x2="32609" y2="64621"/>
                        <a14:foregroundMark x1="32609" y1="64621" x2="33092" y2="61440"/>
                        <a14:foregroundMark x1="5435" y1="53795" x2="1208" y2="48661"/>
                        <a14:foregroundMark x1="1208" y1="48661" x2="6039" y2="43917"/>
                        <a14:foregroundMark x1="6039" y1="43917" x2="5676" y2="43806"/>
                        <a14:foregroundMark x1="89251" y1="54241" x2="97705" y2="57478"/>
                        <a14:foregroundMark x1="97705" y1="57478" x2="94686" y2="53962"/>
                        <a14:foregroundMark x1="18116" y1="14286" x2="29710" y2="15179"/>
                        <a14:foregroundMark x1="29710" y1="15179" x2="40700" y2="13393"/>
                        <a14:foregroundMark x1="40700" y1="13393" x2="53382" y2="13281"/>
                        <a14:foregroundMark x1="53382" y1="13281" x2="65821" y2="13393"/>
                        <a14:foregroundMark x1="65821" y1="13393" x2="76208" y2="15792"/>
                        <a14:foregroundMark x1="76208" y1="15792" x2="77899" y2="15792"/>
                        <a14:foregroundMark x1="36836" y1="11942" x2="48068" y2="11049"/>
                        <a14:foregroundMark x1="48068" y1="11049" x2="59783" y2="11049"/>
                        <a14:foregroundMark x1="59783" y1="11049" x2="59783" y2="110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74" b="32748"/>
          <a:stretch/>
        </p:blipFill>
        <p:spPr>
          <a:xfrm>
            <a:off x="7148946" y="2889327"/>
            <a:ext cx="1995054" cy="113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33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37"/>
    </mc:Choice>
    <mc:Fallback xmlns="">
      <p:transition spd="slow" advTm="10337"/>
    </mc:Fallback>
  </mc:AlternateContent>
  <p:timing>
    <p:tnLst>
      <p:par>
        <p:cTn id="1" dur="indefinite" restart="never" nodeType="tmRoot">
          <p:childTnLst>
            <p:audio>
              <p:cMediaNode vol="80000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 isNarration="1">
              <p:cMediaNode vol="80000" showWhenStopped="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5"/>
        <p14:pauseEvt time="4143" objId="5"/>
        <p14:seekEvt time="4143" objId="5" seek="3757"/>
        <p14:resumeEvt time="4143" objId="5"/>
        <p14:pauseEvt time="10337" objId="5"/>
        <p14:stopEvt time="10337" objId="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07"/>
            <a:ext cx="9144001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76196" y="209551"/>
            <a:ext cx="914399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LUYỆN TẬP – SÁNG TẠO</a:t>
            </a:r>
          </a:p>
          <a:p>
            <a:pPr algn="ctr"/>
            <a:endParaRPr lang="en-GB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197" y="908007"/>
            <a:ext cx="8763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Lựa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chọn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kiểu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thường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hoặc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in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hoa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viết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tên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mình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nét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chì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.</a:t>
            </a:r>
            <a:endParaRPr lang="en-US" sz="2400" dirty="0">
              <a:cs typeface="Arial" charset="0"/>
            </a:endParaRPr>
          </a:p>
          <a:p>
            <a:pPr>
              <a:defRPr/>
            </a:pP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Cách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điệu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viết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tên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mình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theo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ý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thích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.</a:t>
            </a:r>
            <a:endParaRPr lang="en-US" sz="2400" dirty="0">
              <a:cs typeface="Arial" charset="0"/>
            </a:endParaRPr>
          </a:p>
          <a:p>
            <a:pPr>
              <a:defRPr/>
            </a:pP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Lựa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chọn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loại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chấm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nét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màu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trang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trí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viết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tên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mình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.</a:t>
            </a:r>
            <a:endParaRPr lang="en-US" sz="2400" dirty="0">
              <a:cs typeface="Arial" charset="0"/>
            </a:endParaRPr>
          </a:p>
          <a:p>
            <a:pPr>
              <a:defRPr/>
            </a:pP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Khuyến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khích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HS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sử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màu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pha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(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cấp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)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thêm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nhiều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lựa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chọn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đậm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nhạt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.</a:t>
            </a:r>
            <a:endParaRPr lang="en-US" altLang="en-US" sz="2400" b="1" i="1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144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957"/>
            <a:ext cx="9144001" cy="5258457"/>
          </a:xfrm>
          <a:prstGeom prst="rect">
            <a:avLst/>
          </a:prstGeom>
        </p:spPr>
      </p:pic>
      <p:pic>
        <p:nvPicPr>
          <p:cNvPr id="9" name="图片 37896" descr="1-26"/>
          <p:cNvPicPr>
            <a:picLocks noChangeAspect="1"/>
          </p:cNvPicPr>
          <p:nvPr/>
        </p:nvPicPr>
        <p:blipFill rotWithShape="1">
          <a:blip r:embed="rId4"/>
          <a:srcRect b="47108"/>
          <a:stretch/>
        </p:blipFill>
        <p:spPr>
          <a:xfrm rot="20925695">
            <a:off x="129433" y="475099"/>
            <a:ext cx="3704978" cy="145010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37895" descr="1-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24652" y="112363"/>
            <a:ext cx="1752600" cy="155161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2406460" y="213467"/>
            <a:ext cx="579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vẽ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trang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trí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tên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32957" y="3570978"/>
            <a:ext cx="2514600" cy="912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9762" tIns="24881" rIns="49762" bIns="24881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marL="0" indent="0" algn="ctr" eaLnBrk="1" hangingPunct="1"/>
            <a:r>
              <a:rPr lang="en-US" sz="2800" dirty="0" err="1">
                <a:latin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kiểu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tên</a:t>
            </a:r>
            <a:endParaRPr lang="en-GB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239748" y="3532808"/>
            <a:ext cx="2514600" cy="912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9762" tIns="24881" rIns="49762" bIns="24881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marL="0" indent="0" algn="ctr" eaLnBrk="1" hangingPunct="1"/>
            <a:r>
              <a:rPr lang="en-US" sz="2800" dirty="0" err="1">
                <a:latin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họa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trí</a:t>
            </a:r>
            <a:endParaRPr lang="en-GB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362700" y="3616486"/>
            <a:ext cx="2514600" cy="481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9762" tIns="24881" rIns="49762" bIns="24881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marL="0" indent="0" algn="ctr" eaLnBrk="1" hangingPunct="1"/>
            <a:r>
              <a:rPr lang="en-US" sz="2800" dirty="0" err="1">
                <a:latin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màu</a:t>
            </a:r>
            <a:endParaRPr lang="en-GB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726647" y="3219013"/>
            <a:ext cx="0" cy="2292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497048" y="3303519"/>
            <a:ext cx="0" cy="2292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620000" y="3350592"/>
            <a:ext cx="0" cy="2203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urved Connector 6"/>
          <p:cNvCxnSpPr/>
          <p:nvPr/>
        </p:nvCxnSpPr>
        <p:spPr>
          <a:xfrm rot="16200000" flipH="1">
            <a:off x="3288719" y="907469"/>
            <a:ext cx="356761" cy="228600"/>
          </a:xfrm>
          <a:prstGeom prst="curvedConnector3">
            <a:avLst>
              <a:gd name="adj1" fmla="val 3674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71695" descr="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896" y="1569235"/>
            <a:ext cx="1386052" cy="10031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" name="图片 71695" descr="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9338" y="1320625"/>
            <a:ext cx="1386052" cy="10031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288" y="1592606"/>
            <a:ext cx="2313712" cy="15957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715" y="1618370"/>
            <a:ext cx="2389252" cy="16006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8"/>
          <a:stretch/>
        </p:blipFill>
        <p:spPr>
          <a:xfrm rot="5400000">
            <a:off x="926824" y="1221664"/>
            <a:ext cx="1599647" cy="22576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6136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5">
            <a:extLst>
              <a:ext uri="{FF2B5EF4-FFF2-40B4-BE49-F238E27FC236}">
                <a16:creationId xmlns:a16="http://schemas.microsoft.com/office/drawing/2014/main" id="{4C704656-44A8-40F4-9C7B-66024728C6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6" t="131" r="29402" b="27501"/>
          <a:stretch/>
        </p:blipFill>
        <p:spPr>
          <a:xfrm>
            <a:off x="0" y="19050"/>
            <a:ext cx="9144000" cy="5143500"/>
          </a:xfrm>
          <a:prstGeom prst="rect">
            <a:avLst/>
          </a:prstGeom>
        </p:spPr>
      </p:pic>
      <p:pic>
        <p:nvPicPr>
          <p:cNvPr id="73733" name="图片 73732" descr="PPT素材-12"/>
          <p:cNvPicPr>
            <a:picLocks noChangeAspect="1"/>
          </p:cNvPicPr>
          <p:nvPr/>
        </p:nvPicPr>
        <p:blipFill rotWithShape="1">
          <a:blip r:embed="rId4"/>
          <a:srcRect l="34669" t="4666" r="857" b="35700"/>
          <a:stretch/>
        </p:blipFill>
        <p:spPr>
          <a:xfrm>
            <a:off x="1" y="-2875"/>
            <a:ext cx="9296400" cy="516165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11268" descr="2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51129" t="-981" r="-1294" b="57839"/>
          <a:stretch/>
        </p:blipFill>
        <p:spPr>
          <a:xfrm flipH="1">
            <a:off x="5867399" y="1336177"/>
            <a:ext cx="3276600" cy="380732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1295400" y="1129304"/>
            <a:ext cx="2590800" cy="604246"/>
          </a:xfrm>
          <a:prstGeom prst="rect">
            <a:avLst/>
          </a:prstGeom>
          <a:noFill/>
        </p:spPr>
        <p:txBody>
          <a:bodyPr wrap="square" lIns="49762" tIns="24881" rIns="49762" bIns="24881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 NHỚ</a:t>
            </a:r>
          </a:p>
        </p:txBody>
      </p:sp>
      <p:pic>
        <p:nvPicPr>
          <p:cNvPr id="16" name="图片 16">
            <a:extLst>
              <a:ext uri="{FF2B5EF4-FFF2-40B4-BE49-F238E27FC236}">
                <a16:creationId xmlns:a16="http://schemas.microsoft.com/office/drawing/2014/main" id="{7E7FF9A8-5D87-4C9F-9DB2-A9BD04C73BE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234" y="229219"/>
            <a:ext cx="1365966" cy="10694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1962150"/>
            <a:ext cx="5562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trí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kiểu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họa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trí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trí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thêm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ngoài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nền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đẹp</a:t>
            </a:r>
            <a:r>
              <a:rPr lang="en-US" sz="2400" dirty="0">
                <a:latin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cấp</a:t>
            </a:r>
            <a:endParaRPr lang="en-US" sz="24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39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15">
            <a:extLst>
              <a:ext uri="{FF2B5EF4-FFF2-40B4-BE49-F238E27FC236}">
                <a16:creationId xmlns:a16="http://schemas.microsoft.com/office/drawing/2014/main" id="{4C704656-44A8-40F4-9C7B-66024728C6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6" t="131" r="24301" b="27501"/>
          <a:stretch/>
        </p:blipFill>
        <p:spPr>
          <a:xfrm>
            <a:off x="5" y="3412"/>
            <a:ext cx="9364716" cy="5143500"/>
          </a:xfrm>
          <a:prstGeom prst="rect">
            <a:avLst/>
          </a:prstGeom>
        </p:spPr>
      </p:pic>
      <p:pic>
        <p:nvPicPr>
          <p:cNvPr id="27" name="Content Placeholder 26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3" r="49566"/>
          <a:stretch/>
        </p:blipFill>
        <p:spPr>
          <a:xfrm>
            <a:off x="3046855" y="177075"/>
            <a:ext cx="1635508" cy="2177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图片 41995" descr="13"/>
          <p:cNvPicPr>
            <a:picLocks noChangeAspect="1"/>
          </p:cNvPicPr>
          <p:nvPr/>
        </p:nvPicPr>
        <p:blipFill rotWithShape="1">
          <a:blip r:embed="rId4"/>
          <a:srcRect l="538" t="1284" r="27013" b="-1284"/>
          <a:stretch/>
        </p:blipFill>
        <p:spPr>
          <a:xfrm>
            <a:off x="5561450" y="-366714"/>
            <a:ext cx="3681682" cy="268775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Rectangle 25"/>
          <p:cNvSpPr/>
          <p:nvPr/>
        </p:nvSpPr>
        <p:spPr>
          <a:xfrm>
            <a:off x="6317382" y="514350"/>
            <a:ext cx="2217018" cy="1527575"/>
          </a:xfrm>
          <a:prstGeom prst="rect">
            <a:avLst/>
          </a:prstGeom>
        </p:spPr>
        <p:txBody>
          <a:bodyPr wrap="square" lIns="49762" tIns="24881" rIns="49762" bIns="24881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GB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6997988" y="2477887"/>
            <a:ext cx="1993612" cy="2472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08"/>
          <a:stretch/>
        </p:blipFill>
        <p:spPr>
          <a:xfrm>
            <a:off x="145933" y="2593215"/>
            <a:ext cx="1911467" cy="2357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Content Placeholder 2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443"/>
          <a:stretch/>
        </p:blipFill>
        <p:spPr>
          <a:xfrm>
            <a:off x="2389517" y="2569853"/>
            <a:ext cx="1877683" cy="2380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92"/>
          <a:stretch/>
        </p:blipFill>
        <p:spPr>
          <a:xfrm>
            <a:off x="4731618" y="2593215"/>
            <a:ext cx="1897782" cy="2357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08"/>
          <a:stretch/>
        </p:blipFill>
        <p:spPr>
          <a:xfrm>
            <a:off x="644827" y="193315"/>
            <a:ext cx="1869773" cy="2169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9634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15">
            <a:extLst>
              <a:ext uri="{FF2B5EF4-FFF2-40B4-BE49-F238E27FC236}">
                <a16:creationId xmlns:a16="http://schemas.microsoft.com/office/drawing/2014/main" id="{4C704656-44A8-40F4-9C7B-66024728C6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6" t="131" r="24301" b="27501"/>
          <a:stretch/>
        </p:blipFill>
        <p:spPr>
          <a:xfrm>
            <a:off x="0" y="66215"/>
            <a:ext cx="9364716" cy="5143500"/>
          </a:xfrm>
          <a:prstGeom prst="rect">
            <a:avLst/>
          </a:prstGeom>
        </p:spPr>
      </p:pic>
      <p:pic>
        <p:nvPicPr>
          <p:cNvPr id="25" name="图片 41995" descr="13"/>
          <p:cNvPicPr>
            <a:picLocks noChangeAspect="1"/>
          </p:cNvPicPr>
          <p:nvPr/>
        </p:nvPicPr>
        <p:blipFill rotWithShape="1">
          <a:blip r:embed="rId3"/>
          <a:srcRect l="538" t="1284" r="27013" b="-1284"/>
          <a:stretch/>
        </p:blipFill>
        <p:spPr>
          <a:xfrm>
            <a:off x="5561450" y="-366714"/>
            <a:ext cx="3681682" cy="268775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Rectangle 25"/>
          <p:cNvSpPr/>
          <p:nvPr/>
        </p:nvSpPr>
        <p:spPr>
          <a:xfrm>
            <a:off x="6317382" y="514350"/>
            <a:ext cx="2217018" cy="1527575"/>
          </a:xfrm>
          <a:prstGeom prst="rect">
            <a:avLst/>
          </a:prstGeom>
        </p:spPr>
        <p:txBody>
          <a:bodyPr wrap="square" lIns="49762" tIns="24881" rIns="49762" bIns="24881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GB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0" descr="Mĩ Thuật 4| Em sáng Tạo Với Những Con Chữ| Những Chữ Cái Đáng Yêu| Trang Trí  Tên| Học Vẽ Thật Là Vui - YouTub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16408"/>
            <a:ext cx="3461266" cy="22152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Ảnh 9" descr="z3488105319238_52489e7bd986d97dd0a654b4cf8f7600.jpg"/>
          <p:cNvPicPr>
            <a:picLocks noChangeAspect="1"/>
          </p:cNvPicPr>
          <p:nvPr/>
        </p:nvPicPr>
        <p:blipFill>
          <a:blip r:embed="rId5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64" y="2790470"/>
            <a:ext cx="3461266" cy="1947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384" y="2321042"/>
            <a:ext cx="3571513" cy="24167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5388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5">
            <a:extLst>
              <a:ext uri="{FF2B5EF4-FFF2-40B4-BE49-F238E27FC236}">
                <a16:creationId xmlns:a16="http://schemas.microsoft.com/office/drawing/2014/main" id="{4C704656-44A8-40F4-9C7B-66024728C6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6" t="131" r="24301" b="27501"/>
          <a:stretch/>
        </p:blipFill>
        <p:spPr>
          <a:xfrm>
            <a:off x="5" y="3412"/>
            <a:ext cx="9364716" cy="51435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914400" y="1501397"/>
            <a:ext cx="8458200" cy="1527575"/>
          </a:xfrm>
          <a:prstGeom prst="rect">
            <a:avLst/>
          </a:prstGeom>
        </p:spPr>
        <p:txBody>
          <a:bodyPr wrap="square" lIns="49762" tIns="24881" rIns="49762" bIns="24881">
            <a:spAutoFit/>
          </a:bodyPr>
          <a:lstStyle/>
          <a:p>
            <a:r>
              <a:rPr lang="en-US" sz="2400" dirty="0"/>
              <a:t>+ Con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kiểu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trang</a:t>
            </a:r>
            <a:r>
              <a:rPr lang="en-US" sz="2400" dirty="0"/>
              <a:t> </a:t>
            </a:r>
            <a:r>
              <a:rPr lang="en-US" sz="2400" dirty="0" err="1"/>
              <a:t>trí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mình</a:t>
            </a:r>
            <a:r>
              <a:rPr lang="en-US" sz="2400" dirty="0"/>
              <a:t>?</a:t>
            </a:r>
          </a:p>
          <a:p>
            <a:r>
              <a:rPr lang="en-US" sz="2400" dirty="0"/>
              <a:t>+ </a:t>
            </a: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thứ</a:t>
            </a:r>
            <a:r>
              <a:rPr lang="en-US" sz="2400" dirty="0"/>
              <a:t> </a:t>
            </a:r>
            <a:r>
              <a:rPr lang="en-US" sz="2400" dirty="0" err="1"/>
              <a:t>cấp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vẽ</a:t>
            </a:r>
            <a:r>
              <a:rPr lang="en-US" sz="2400" dirty="0"/>
              <a:t>?</a:t>
            </a:r>
          </a:p>
          <a:p>
            <a:r>
              <a:rPr lang="en-US" sz="2400" dirty="0"/>
              <a:t>+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pha</a:t>
            </a:r>
            <a:r>
              <a:rPr lang="en-US" sz="2400" dirty="0"/>
              <a:t> </a:t>
            </a:r>
            <a:r>
              <a:rPr lang="en-US" sz="2400" dirty="0" err="1"/>
              <a:t>bởi</a:t>
            </a:r>
            <a:r>
              <a:rPr lang="en-US" sz="2400" dirty="0"/>
              <a:t> </a:t>
            </a:r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?</a:t>
            </a:r>
          </a:p>
          <a:p>
            <a:r>
              <a:rPr lang="en-US" sz="2400" dirty="0"/>
              <a:t>+ Con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ấn</a:t>
            </a:r>
            <a:r>
              <a:rPr lang="en-US" sz="2400" dirty="0"/>
              <a:t> </a:t>
            </a:r>
            <a:r>
              <a:rPr lang="en-US" sz="2400" dirty="0" err="1"/>
              <a:t>tượng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? </a:t>
            </a:r>
            <a:r>
              <a:rPr lang="en-US" sz="2400" dirty="0" err="1"/>
              <a:t>Vì</a:t>
            </a:r>
            <a:r>
              <a:rPr lang="en-US" sz="2400" dirty="0"/>
              <a:t> </a:t>
            </a:r>
            <a:r>
              <a:rPr lang="en-US" sz="2400" dirty="0" err="1"/>
              <a:t>sao</a:t>
            </a:r>
            <a:r>
              <a:rPr lang="en-US" sz="24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14400" y="472794"/>
            <a:ext cx="7239000" cy="727356"/>
          </a:xfrm>
          <a:prstGeom prst="rect">
            <a:avLst/>
          </a:prstGeom>
        </p:spPr>
        <p:txBody>
          <a:bodyPr wrap="square" lIns="49762" tIns="24881" rIns="49762" bIns="24881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PHÂN TÍCH- ĐÁNH GIÁ</a:t>
            </a:r>
          </a:p>
        </p:txBody>
      </p:sp>
      <p:pic>
        <p:nvPicPr>
          <p:cNvPr id="13" name="图片 4109" descr="封面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1714" y="3562350"/>
            <a:ext cx="1742414" cy="139490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18">
            <a:extLst>
              <a:ext uri="{FF2B5EF4-FFF2-40B4-BE49-F238E27FC236}">
                <a16:creationId xmlns:a16="http://schemas.microsoft.com/office/drawing/2014/main" id="{96D9E7D1-840D-432C-A5F4-B4C777C217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3400" y="3259887"/>
            <a:ext cx="1166256" cy="169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625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5">
            <a:extLst>
              <a:ext uri="{FF2B5EF4-FFF2-40B4-BE49-F238E27FC236}">
                <a16:creationId xmlns:a16="http://schemas.microsoft.com/office/drawing/2014/main" id="{4C704656-44A8-40F4-9C7B-66024728C6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6" t="131" r="24301" b="27501"/>
          <a:stretch/>
        </p:blipFill>
        <p:spPr>
          <a:xfrm>
            <a:off x="0" y="0"/>
            <a:ext cx="9364716" cy="51435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14400" y="472794"/>
            <a:ext cx="7239000" cy="604246"/>
          </a:xfrm>
          <a:prstGeom prst="rect">
            <a:avLst/>
          </a:prstGeom>
        </p:spPr>
        <p:txBody>
          <a:bodyPr wrap="square" lIns="49762" tIns="24881" rIns="49762" bIns="24881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VẬN DỤNG- PHÁT TRIỂN</a:t>
            </a:r>
          </a:p>
        </p:txBody>
      </p:sp>
      <p:pic>
        <p:nvPicPr>
          <p:cNvPr id="13" name="图片 4109" descr="封面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1714" y="3562350"/>
            <a:ext cx="1742414" cy="139490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18">
            <a:extLst>
              <a:ext uri="{FF2B5EF4-FFF2-40B4-BE49-F238E27FC236}">
                <a16:creationId xmlns:a16="http://schemas.microsoft.com/office/drawing/2014/main" id="{96D9E7D1-840D-432C-A5F4-B4C777C217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3400" y="3259887"/>
            <a:ext cx="1166256" cy="169844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95400" y="1650591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/>
              <a:t>quan</a:t>
            </a:r>
            <a:r>
              <a:rPr lang="en-US" sz="2400" dirty="0"/>
              <a:t>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r>
              <a:rPr lang="en-US" sz="2400" dirty="0"/>
              <a:t> </a:t>
            </a:r>
            <a:r>
              <a:rPr lang="en-US" sz="2400" dirty="0" err="1"/>
              <a:t>trang</a:t>
            </a:r>
            <a:r>
              <a:rPr lang="en-US" sz="2400" dirty="0"/>
              <a:t> </a:t>
            </a:r>
            <a:r>
              <a:rPr lang="en-US" sz="2400" dirty="0" err="1"/>
              <a:t>trí</a:t>
            </a:r>
            <a:r>
              <a:rPr lang="en-US" sz="2400" dirty="0"/>
              <a:t> </a:t>
            </a:r>
            <a:r>
              <a:rPr lang="en-US" sz="2400" dirty="0" err="1"/>
              <a:t>xung</a:t>
            </a:r>
            <a:r>
              <a:rPr lang="en-US" sz="2400" dirty="0"/>
              <a:t> </a:t>
            </a:r>
            <a:r>
              <a:rPr lang="en-US" sz="2400" dirty="0" err="1"/>
              <a:t>quanh</a:t>
            </a:r>
            <a:r>
              <a:rPr lang="en-US" sz="2400" dirty="0"/>
              <a:t> </a:t>
            </a:r>
            <a:r>
              <a:rPr lang="en-US" sz="2400" dirty="0" err="1"/>
              <a:t>mình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kiểu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r>
              <a:rPr lang="en-US" sz="2400" dirty="0"/>
              <a:t>, </a:t>
            </a:r>
            <a:r>
              <a:rPr lang="en-US" sz="2400" dirty="0" err="1"/>
              <a:t>nét</a:t>
            </a:r>
            <a:r>
              <a:rPr lang="en-US" sz="2400" dirty="0"/>
              <a:t>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sắc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3666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5">
            <a:extLst>
              <a:ext uri="{FF2B5EF4-FFF2-40B4-BE49-F238E27FC236}">
                <a16:creationId xmlns:a16="http://schemas.microsoft.com/office/drawing/2014/main" id="{4C704656-44A8-40F4-9C7B-66024728C6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6" t="131" r="24301" b="27501"/>
          <a:stretch/>
        </p:blipFill>
        <p:spPr>
          <a:xfrm>
            <a:off x="5" y="3412"/>
            <a:ext cx="9143995" cy="5143500"/>
          </a:xfrm>
          <a:prstGeom prst="rect">
            <a:avLst/>
          </a:prstGeom>
        </p:spPr>
      </p:pic>
      <p:pic>
        <p:nvPicPr>
          <p:cNvPr id="37895" name="图片 37894" descr="1-29"/>
          <p:cNvPicPr>
            <a:picLocks noChangeAspect="1"/>
          </p:cNvPicPr>
          <p:nvPr/>
        </p:nvPicPr>
        <p:blipFill rotWithShape="1">
          <a:blip r:embed="rId4"/>
          <a:srcRect l="1069" t="13122" r="-1069"/>
          <a:stretch/>
        </p:blipFill>
        <p:spPr>
          <a:xfrm>
            <a:off x="1524000" y="-124448"/>
            <a:ext cx="7097908" cy="53992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7174"/>
          <p:cNvSpPr txBox="1"/>
          <p:nvPr/>
        </p:nvSpPr>
        <p:spPr>
          <a:xfrm>
            <a:off x="1976428" y="1962150"/>
            <a:ext cx="4652972" cy="2081573"/>
          </a:xfrm>
          <a:prstGeom prst="rect">
            <a:avLst/>
          </a:prstGeom>
          <a:noFill/>
          <a:ln w="9525">
            <a:noFill/>
          </a:ln>
        </p:spPr>
        <p:txBody>
          <a:bodyPr wrap="square" lIns="49762" tIns="24881" rIns="49762" bIns="24881">
            <a:spAutoFit/>
          </a:bodyPr>
          <a:lstStyle/>
          <a:p>
            <a:pPr marL="342900" indent="-342900" defTabSz="816575"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defTabSz="816575"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zh-CN" alt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文本框 7174"/>
          <p:cNvSpPr txBox="1"/>
          <p:nvPr/>
        </p:nvSpPr>
        <p:spPr>
          <a:xfrm>
            <a:off x="3429000" y="1200150"/>
            <a:ext cx="2167118" cy="604246"/>
          </a:xfrm>
          <a:prstGeom prst="rect">
            <a:avLst/>
          </a:prstGeom>
          <a:noFill/>
          <a:ln w="9525">
            <a:noFill/>
          </a:ln>
        </p:spPr>
        <p:txBody>
          <a:bodyPr wrap="square" lIns="49762" tIns="24881" rIns="49762" bIns="24881">
            <a:spAutoFit/>
          </a:bodyPr>
          <a:lstStyle/>
          <a:p>
            <a:pPr algn="ctr" defTabSz="816575"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 DÒ</a:t>
            </a:r>
            <a:endParaRPr lang="zh-CN" alt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图片 18">
            <a:extLst>
              <a:ext uri="{FF2B5EF4-FFF2-40B4-BE49-F238E27FC236}">
                <a16:creationId xmlns:a16="http://schemas.microsoft.com/office/drawing/2014/main" id="{96D9E7D1-840D-432C-A5F4-B4C777C217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2" y="2190751"/>
            <a:ext cx="1706544" cy="2534528"/>
          </a:xfrm>
          <a:prstGeom prst="rect">
            <a:avLst/>
          </a:prstGeom>
        </p:spPr>
      </p:pic>
      <p:pic>
        <p:nvPicPr>
          <p:cNvPr id="14" name="图片 16">
            <a:extLst>
              <a:ext uri="{FF2B5EF4-FFF2-40B4-BE49-F238E27FC236}">
                <a16:creationId xmlns:a16="http://schemas.microsoft.com/office/drawing/2014/main" id="{7E7FF9A8-5D87-4C9F-9DB2-A9BD04C73B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2" y="281658"/>
            <a:ext cx="1537485" cy="122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56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609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" y="3412"/>
            <a:ext cx="9364716" cy="5143500"/>
            <a:chOff x="1" y="3412"/>
            <a:chExt cx="9364717" cy="5143500"/>
          </a:xfrm>
        </p:grpSpPr>
        <p:pic>
          <p:nvPicPr>
            <p:cNvPr id="7" name="图片 15">
              <a:extLst>
                <a:ext uri="{FF2B5EF4-FFF2-40B4-BE49-F238E27FC236}">
                  <a16:creationId xmlns:a16="http://schemas.microsoft.com/office/drawing/2014/main" id="{4C704656-44A8-40F4-9C7B-66024728C6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36" t="131" r="24301" b="27501"/>
            <a:stretch/>
          </p:blipFill>
          <p:spPr>
            <a:xfrm>
              <a:off x="1" y="3412"/>
              <a:ext cx="9364717" cy="5143500"/>
            </a:xfrm>
            <a:prstGeom prst="rect">
              <a:avLst/>
            </a:prstGeom>
          </p:spPr>
        </p:pic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9095A68D-41CE-47FE-A8C4-C8399928A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2959" y="2579480"/>
              <a:ext cx="3185030" cy="2438221"/>
            </a:xfrm>
            <a:prstGeom prst="rect">
              <a:avLst/>
            </a:prstGeom>
          </p:spPr>
        </p:pic>
        <p:pic>
          <p:nvPicPr>
            <p:cNvPr id="12" name="图片 17">
              <a:extLst>
                <a:ext uri="{FF2B5EF4-FFF2-40B4-BE49-F238E27FC236}">
                  <a16:creationId xmlns:a16="http://schemas.microsoft.com/office/drawing/2014/main" id="{67013761-C605-4C54-B675-FAD209921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3672141"/>
              <a:ext cx="1081101" cy="1272326"/>
            </a:xfrm>
            <a:prstGeom prst="rect">
              <a:avLst/>
            </a:prstGeom>
          </p:spPr>
        </p:pic>
        <p:pic>
          <p:nvPicPr>
            <p:cNvPr id="13" name="图片 17">
              <a:extLst>
                <a:ext uri="{FF2B5EF4-FFF2-40B4-BE49-F238E27FC236}">
                  <a16:creationId xmlns:a16="http://schemas.microsoft.com/office/drawing/2014/main" id="{67013761-C605-4C54-B675-FAD209921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93" y="2813474"/>
              <a:ext cx="1394832" cy="164155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752600" y="205085"/>
              <a:ext cx="57996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MĨ THUẬT LỚP 3</a:t>
              </a:r>
            </a:p>
          </p:txBody>
        </p:sp>
        <p:pic>
          <p:nvPicPr>
            <p:cNvPr id="16" name="图片 11269" descr="2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86266" y="3612011"/>
              <a:ext cx="2786693" cy="136271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152399" y="1340644"/>
              <a:ext cx="914399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4000" b="1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/>
                  <a:cs typeface="Times New Roman"/>
                </a:rPr>
                <a:t>CHỦ ĐỀ: TRƯỜNG EM </a:t>
              </a:r>
            </a:p>
            <a:p>
              <a:pPr algn="ctr">
                <a:defRPr/>
              </a:pPr>
              <a:r>
                <a:rPr lang="en-US" sz="4000" b="1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002060"/>
                  </a:solidFill>
                  <a:latin typeface="Times New Roman"/>
                  <a:cs typeface="Times New Roman"/>
                </a:rPr>
                <a:t>BÀI 1: SẮC MÀU CỦA CHỮ</a:t>
              </a:r>
            </a:p>
            <a:p>
              <a:pPr algn="ctr"/>
              <a:r>
                <a:rPr lang="en-US" sz="4000" b="1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– </a:t>
              </a:r>
              <a:r>
                <a:rPr lang="en-US" sz="4000" b="1" i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Tiết</a:t>
              </a:r>
              <a:r>
                <a:rPr lang="en-US" sz="4000" b="1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1-</a:t>
              </a:r>
            </a:p>
          </p:txBody>
        </p:sp>
        <p:pic>
          <p:nvPicPr>
            <p:cNvPr id="17" name="图片 71695" descr="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50646" y="405140"/>
              <a:ext cx="1666643" cy="112869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" name="图片 71695" descr="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18957" y="605194"/>
              <a:ext cx="1462493" cy="990435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22120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36">
            <a:extLst>
              <a:ext uri="{FF2B5EF4-FFF2-40B4-BE49-F238E27FC236}">
                <a16:creationId xmlns:a16="http://schemas.microsoft.com/office/drawing/2014/main" id="{D1571DCA-48EF-4336-9C52-5CC5306C5A21}"/>
              </a:ext>
            </a:extLst>
          </p:cNvPr>
          <p:cNvSpPr txBox="1"/>
          <p:nvPr/>
        </p:nvSpPr>
        <p:spPr>
          <a:xfrm>
            <a:off x="1079664" y="342900"/>
            <a:ext cx="3520540" cy="830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/>
            <a:r>
              <a:rPr lang="en-US" altLang="zh-CN" sz="4799" b="1" dirty="0" err="1">
                <a:solidFill>
                  <a:srgbClr val="FF0000"/>
                </a:solidFill>
                <a:ea typeface="字魂17号-萌趣果冻体" panose="02000000000000000000" pitchFamily="2" charset="-122"/>
                <a:sym typeface="字魂17号-萌趣果冻体" panose="02000000000000000000" pitchFamily="2" charset="-122"/>
              </a:rPr>
              <a:t>Chuẩn</a:t>
            </a:r>
            <a:r>
              <a:rPr lang="en-US" altLang="zh-CN" sz="4799" b="1" dirty="0">
                <a:solidFill>
                  <a:srgbClr val="FF0000"/>
                </a:solidFill>
                <a:ea typeface="字魂17号-萌趣果冻体" panose="02000000000000000000" pitchFamily="2" charset="-122"/>
                <a:sym typeface="字魂17号-萌趣果冻体" panose="02000000000000000000" pitchFamily="2" charset="-122"/>
              </a:rPr>
              <a:t> </a:t>
            </a:r>
            <a:r>
              <a:rPr lang="en-US" altLang="zh-CN" sz="4799" b="1" dirty="0" err="1">
                <a:solidFill>
                  <a:srgbClr val="FF0000"/>
                </a:solidFill>
                <a:ea typeface="字魂17号-萌趣果冻体" panose="02000000000000000000" pitchFamily="2" charset="-122"/>
                <a:sym typeface="字魂17号-萌趣果冻体" panose="02000000000000000000" pitchFamily="2" charset="-122"/>
              </a:rPr>
              <a:t>bị</a:t>
            </a:r>
            <a:endParaRPr lang="zh-CN" altLang="en-US" sz="4799" b="1" dirty="0">
              <a:solidFill>
                <a:srgbClr val="FF0000"/>
              </a:solidFill>
              <a:ea typeface="字魂17号-萌趣果冻体" panose="02000000000000000000" pitchFamily="2" charset="-122"/>
              <a:sym typeface="字魂17号-萌趣果冻体" panose="02000000000000000000" pitchFamily="2" charset="-122"/>
            </a:endParaRPr>
          </a:p>
        </p:txBody>
      </p:sp>
      <p:pic>
        <p:nvPicPr>
          <p:cNvPr id="1030" name="Picture 6" descr="Giới thiệu sách Mĩ thuật 3, bản 1 - Bộ sách giáo khoa Chân trời sáng tạo -  Sách giáo khoa Chân trời sáng tạ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302" y="741973"/>
            <a:ext cx="2190320" cy="30955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4" descr="E:\GIAO AN\SGV lop 2\sgv chân trời sáng tạo lớp 2\hình minh họa giáo án\18\image_192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199542"/>
            <a:ext cx="2367761" cy="1345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29533">
            <a:off x="2700478" y="1854150"/>
            <a:ext cx="3313086" cy="2849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7" descr="E:\GIAO AN\SGV lop 2\sgv chân trời sáng tạo lớp 2\hình minh họa giáo án\11\6826466070_157546671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96537">
            <a:off x="524090" y="1316894"/>
            <a:ext cx="2455923" cy="2455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GÔM TẨY BÚT CHÌ Artline cao cấp tẩy sạch vết chì không làm rách giấy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087" y="2731409"/>
            <a:ext cx="1263521" cy="126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34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4C704656-44A8-40F4-9C7B-66024728C6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6" t="131" r="24301" b="27501"/>
          <a:stretch/>
        </p:blipFill>
        <p:spPr>
          <a:xfrm>
            <a:off x="5" y="3412"/>
            <a:ext cx="9364716" cy="51435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7E7FF9A8-5D87-4C9F-9DB2-A9BD04C73B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2" y="281659"/>
            <a:ext cx="1828800" cy="126139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7013761-C605-4C54-B675-FAD2099219B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171" y="3329450"/>
            <a:ext cx="1394832" cy="1641550"/>
          </a:xfrm>
          <a:prstGeom prst="rect">
            <a:avLst/>
          </a:prstGeom>
        </p:spPr>
      </p:pic>
      <p:sp>
        <p:nvSpPr>
          <p:cNvPr id="37" name="文本框 36">
            <a:extLst>
              <a:ext uri="{FF2B5EF4-FFF2-40B4-BE49-F238E27FC236}">
                <a16:creationId xmlns:a16="http://schemas.microsoft.com/office/drawing/2014/main" id="{D1571DCA-48EF-4336-9C52-5CC5306C5A21}"/>
              </a:ext>
            </a:extLst>
          </p:cNvPr>
          <p:cNvSpPr txBox="1"/>
          <p:nvPr/>
        </p:nvSpPr>
        <p:spPr>
          <a:xfrm>
            <a:off x="1078416" y="882044"/>
            <a:ext cx="35205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/>
            <a:r>
              <a:rPr lang="en-US" altLang="zh-CN" sz="4400" b="1" u="sng" dirty="0" err="1">
                <a:solidFill>
                  <a:srgbClr val="FF0000"/>
                </a:solidFill>
                <a:ea typeface="字魂17号-萌趣果冻体" panose="02000000000000000000" pitchFamily="2" charset="-122"/>
                <a:sym typeface="字魂17号-萌趣果冻体" panose="02000000000000000000" pitchFamily="2" charset="-122"/>
              </a:rPr>
              <a:t>Mục</a:t>
            </a:r>
            <a:r>
              <a:rPr lang="en-US" altLang="zh-CN" sz="4400" b="1" u="sng" dirty="0">
                <a:solidFill>
                  <a:srgbClr val="FF0000"/>
                </a:solidFill>
                <a:ea typeface="字魂17号-萌趣果冻体" panose="02000000000000000000" pitchFamily="2" charset="-122"/>
                <a:sym typeface="字魂17号-萌趣果冻体" panose="02000000000000000000" pitchFamily="2" charset="-122"/>
              </a:rPr>
              <a:t> </a:t>
            </a:r>
            <a:r>
              <a:rPr lang="en-US" altLang="zh-CN" sz="4400" b="1" u="sng" dirty="0" err="1">
                <a:solidFill>
                  <a:srgbClr val="FF0000"/>
                </a:solidFill>
                <a:ea typeface="字魂17号-萌趣果冻体" panose="02000000000000000000" pitchFamily="2" charset="-122"/>
                <a:sym typeface="字魂17号-萌趣果冻体" panose="02000000000000000000" pitchFamily="2" charset="-122"/>
              </a:rPr>
              <a:t>tiêu</a:t>
            </a:r>
            <a:r>
              <a:rPr lang="en-US" altLang="zh-CN" sz="4400" b="1" u="sng" dirty="0">
                <a:solidFill>
                  <a:srgbClr val="FF0000"/>
                </a:solidFill>
                <a:ea typeface="字魂17号-萌趣果冻体" panose="02000000000000000000" pitchFamily="2" charset="-122"/>
                <a:sym typeface="字魂17号-萌趣果冻体" panose="02000000000000000000" pitchFamily="2" charset="-122"/>
              </a:rPr>
              <a:t>:</a:t>
            </a:r>
            <a:endParaRPr lang="zh-CN" altLang="en-US" sz="4400" b="1" u="sng" dirty="0">
              <a:solidFill>
                <a:srgbClr val="FF0000"/>
              </a:solidFill>
              <a:ea typeface="字魂17号-萌趣果冻体" panose="02000000000000000000" pitchFamily="2" charset="-122"/>
              <a:sym typeface="字魂17号-萌趣果冻体" panose="02000000000000000000" pitchFamily="2" charset="-122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96D9E7D1-840D-432C-A5F4-B4C777C2170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206" y="3222018"/>
            <a:ext cx="1600197" cy="18564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E8DE155-0A04-4DB0-A9E3-F39C28640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8419" y="1716375"/>
            <a:ext cx="7455984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457200" indent="-457200" eaLnBrk="1" hangingPunct="1">
              <a:lnSpc>
                <a:spcPct val="130000"/>
              </a:lnSpc>
              <a:buFont typeface="Arial" pitchFamily="34" charset="0"/>
              <a:buChar char="•"/>
            </a:pPr>
            <a:r>
              <a:rPr lang="en-US" altLang="zh-CN" sz="2000" b="1" dirty="0" err="1">
                <a:latin typeface="+mn-lt"/>
                <a:cs typeface="+mn-ea"/>
                <a:sym typeface="+mn-lt"/>
              </a:rPr>
              <a:t>Nêu</a:t>
            </a:r>
            <a:r>
              <a:rPr lang="en-US" altLang="zh-CN" sz="2000" b="1" dirty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latin typeface="+mn-lt"/>
                <a:cs typeface="+mn-ea"/>
                <a:sym typeface="+mn-lt"/>
              </a:rPr>
              <a:t>được</a:t>
            </a:r>
            <a:r>
              <a:rPr lang="en-US" altLang="zh-CN" sz="2000" b="1" dirty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latin typeface="+mn-lt"/>
                <a:cs typeface="+mn-ea"/>
                <a:sym typeface="+mn-lt"/>
              </a:rPr>
              <a:t>cách</a:t>
            </a:r>
            <a:r>
              <a:rPr lang="en-US" altLang="zh-CN" sz="2000" b="1" dirty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latin typeface="+mn-lt"/>
                <a:cs typeface="+mn-ea"/>
                <a:sym typeface="+mn-lt"/>
              </a:rPr>
              <a:t>pha</a:t>
            </a:r>
            <a:r>
              <a:rPr lang="en-US" altLang="zh-CN" sz="2000" b="1" dirty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latin typeface="+mn-lt"/>
                <a:cs typeface="+mn-ea"/>
                <a:sym typeface="+mn-lt"/>
              </a:rPr>
              <a:t>và</a:t>
            </a:r>
            <a:r>
              <a:rPr lang="en-US" altLang="zh-CN" sz="2000" b="1" dirty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latin typeface="+mn-lt"/>
                <a:cs typeface="+mn-ea"/>
                <a:sym typeface="+mn-lt"/>
              </a:rPr>
              <a:t>sử</a:t>
            </a:r>
            <a:r>
              <a:rPr lang="en-US" altLang="zh-CN" sz="2000" b="1" dirty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latin typeface="+mn-lt"/>
                <a:cs typeface="+mn-ea"/>
                <a:sym typeface="+mn-lt"/>
              </a:rPr>
              <a:t>dụng</a:t>
            </a:r>
            <a:r>
              <a:rPr lang="en-US" altLang="zh-CN" sz="2000" b="1" dirty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latin typeface="+mn-lt"/>
                <a:cs typeface="+mn-ea"/>
                <a:sym typeface="+mn-lt"/>
              </a:rPr>
              <a:t>màu</a:t>
            </a:r>
            <a:r>
              <a:rPr lang="en-US" altLang="zh-CN" sz="2000" b="1" dirty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latin typeface="+mn-lt"/>
                <a:cs typeface="+mn-ea"/>
                <a:sym typeface="+mn-lt"/>
              </a:rPr>
              <a:t>thứ</a:t>
            </a:r>
            <a:r>
              <a:rPr lang="en-US" altLang="zh-CN" sz="2000" b="1" dirty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latin typeface="+mn-lt"/>
                <a:cs typeface="+mn-ea"/>
                <a:sym typeface="+mn-lt"/>
              </a:rPr>
              <a:t>cấp</a:t>
            </a:r>
            <a:r>
              <a:rPr lang="en-US" altLang="zh-CN" sz="2000" b="1" dirty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latin typeface="+mn-lt"/>
                <a:cs typeface="+mn-ea"/>
                <a:sym typeface="+mn-lt"/>
              </a:rPr>
              <a:t>trong</a:t>
            </a:r>
            <a:r>
              <a:rPr lang="en-US" altLang="zh-CN" sz="2000" b="1" dirty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latin typeface="+mn-lt"/>
                <a:cs typeface="+mn-ea"/>
                <a:sym typeface="+mn-lt"/>
              </a:rPr>
              <a:t>sản</a:t>
            </a:r>
            <a:r>
              <a:rPr lang="en-US" altLang="zh-CN" sz="2000" b="1" dirty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latin typeface="+mn-lt"/>
                <a:cs typeface="+mn-ea"/>
                <a:sym typeface="+mn-lt"/>
              </a:rPr>
              <a:t>phẩm</a:t>
            </a:r>
            <a:r>
              <a:rPr lang="en-US" altLang="zh-CN" sz="2000" b="1" dirty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latin typeface="+mn-lt"/>
                <a:cs typeface="+mn-ea"/>
                <a:sym typeface="+mn-lt"/>
              </a:rPr>
              <a:t>mĩ</a:t>
            </a:r>
            <a:r>
              <a:rPr lang="en-US" altLang="zh-CN" sz="2000" b="1" dirty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latin typeface="+mn-lt"/>
                <a:cs typeface="+mn-ea"/>
                <a:sym typeface="+mn-lt"/>
              </a:rPr>
              <a:t>thuật</a:t>
            </a:r>
            <a:r>
              <a:rPr lang="en-US" altLang="zh-CN" sz="2000" b="1" dirty="0">
                <a:latin typeface="+mn-lt"/>
                <a:cs typeface="+mn-ea"/>
                <a:sym typeface="+mn-lt"/>
              </a:rPr>
              <a:t>.</a:t>
            </a:r>
          </a:p>
          <a:p>
            <a:pPr marL="457200" indent="-457200" eaLnBrk="1" hangingPunct="1">
              <a:lnSpc>
                <a:spcPct val="130000"/>
              </a:lnSpc>
              <a:buFont typeface="Arial" pitchFamily="34" charset="0"/>
              <a:buChar char="•"/>
            </a:pPr>
            <a:r>
              <a:rPr lang="en-US" altLang="zh-CN" sz="2000" b="1" dirty="0" err="1">
                <a:latin typeface="+mn-lt"/>
                <a:cs typeface="+mn-ea"/>
                <a:sym typeface="+mn-lt"/>
              </a:rPr>
              <a:t>Tạo</a:t>
            </a:r>
            <a:r>
              <a:rPr lang="en-US" altLang="zh-CN" sz="2000" b="1" dirty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latin typeface="+mn-lt"/>
                <a:cs typeface="+mn-ea"/>
                <a:sym typeface="+mn-lt"/>
              </a:rPr>
              <a:t>và</a:t>
            </a:r>
            <a:r>
              <a:rPr lang="en-US" altLang="zh-CN" sz="2000" b="1" dirty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latin typeface="+mn-lt"/>
                <a:cs typeface="+mn-ea"/>
                <a:sym typeface="+mn-lt"/>
              </a:rPr>
              <a:t>sử</a:t>
            </a:r>
            <a:r>
              <a:rPr lang="en-US" altLang="zh-CN" sz="2000" b="1" dirty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latin typeface="+mn-lt"/>
                <a:cs typeface="+mn-ea"/>
                <a:sym typeface="+mn-lt"/>
              </a:rPr>
              <a:t>dụng</a:t>
            </a:r>
            <a:r>
              <a:rPr lang="en-US" altLang="zh-CN" sz="2000" b="1" dirty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latin typeface="+mn-lt"/>
                <a:cs typeface="+mn-ea"/>
                <a:sym typeface="+mn-lt"/>
              </a:rPr>
              <a:t>được</a:t>
            </a:r>
            <a:r>
              <a:rPr lang="en-US" altLang="zh-CN" sz="2000" b="1" dirty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latin typeface="+mn-lt"/>
                <a:cs typeface="+mn-ea"/>
                <a:sym typeface="+mn-lt"/>
              </a:rPr>
              <a:t>màu</a:t>
            </a:r>
            <a:r>
              <a:rPr lang="en-US" altLang="zh-CN" sz="2000" b="1" dirty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latin typeface="+mn-lt"/>
                <a:cs typeface="+mn-ea"/>
                <a:sym typeface="+mn-lt"/>
              </a:rPr>
              <a:t>thứ</a:t>
            </a:r>
            <a:r>
              <a:rPr lang="en-US" altLang="zh-CN" sz="2000" b="1" dirty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latin typeface="+mn-lt"/>
                <a:cs typeface="+mn-ea"/>
                <a:sym typeface="+mn-lt"/>
              </a:rPr>
              <a:t>cấp</a:t>
            </a:r>
            <a:r>
              <a:rPr lang="en-US" altLang="zh-CN" sz="2000" b="1" dirty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latin typeface="+mn-lt"/>
                <a:cs typeface="+mn-ea"/>
                <a:sym typeface="+mn-lt"/>
              </a:rPr>
              <a:t>trong</a:t>
            </a:r>
            <a:r>
              <a:rPr lang="en-US" altLang="zh-CN" sz="2000" b="1" dirty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latin typeface="+mn-lt"/>
                <a:cs typeface="+mn-ea"/>
                <a:sym typeface="+mn-lt"/>
              </a:rPr>
              <a:t>sản</a:t>
            </a:r>
            <a:r>
              <a:rPr lang="en-US" altLang="zh-CN" sz="2000" b="1" dirty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latin typeface="+mn-lt"/>
                <a:cs typeface="+mn-ea"/>
                <a:sym typeface="+mn-lt"/>
              </a:rPr>
              <a:t>phẩm</a:t>
            </a:r>
            <a:r>
              <a:rPr lang="en-US" altLang="zh-CN" sz="2000" b="1" dirty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latin typeface="+mn-lt"/>
                <a:cs typeface="+mn-ea"/>
                <a:sym typeface="+mn-lt"/>
              </a:rPr>
              <a:t>mĩ</a:t>
            </a:r>
            <a:r>
              <a:rPr lang="en-US" altLang="zh-CN" sz="2000" b="1" dirty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latin typeface="+mn-lt"/>
                <a:cs typeface="+mn-ea"/>
                <a:sym typeface="+mn-lt"/>
              </a:rPr>
              <a:t>thuật</a:t>
            </a:r>
            <a:r>
              <a:rPr lang="en-US" altLang="zh-CN" sz="2000" b="1" dirty="0">
                <a:latin typeface="+mn-lt"/>
                <a:cs typeface="+mn-ea"/>
                <a:sym typeface="+mn-lt"/>
              </a:rPr>
              <a:t>.</a:t>
            </a:r>
          </a:p>
          <a:p>
            <a:pPr marL="457200" indent="-457200" eaLnBrk="1" hangingPunct="1">
              <a:lnSpc>
                <a:spcPct val="130000"/>
              </a:lnSpc>
              <a:buFont typeface="Arial" pitchFamily="34" charset="0"/>
              <a:buChar char="•"/>
            </a:pPr>
            <a:r>
              <a:rPr lang="en-US" altLang="zh-CN" sz="2000" b="1" dirty="0" err="1">
                <a:latin typeface="+mn-lt"/>
                <a:cs typeface="+mn-ea"/>
                <a:sym typeface="+mn-lt"/>
              </a:rPr>
              <a:t>Chỉ</a:t>
            </a:r>
            <a:r>
              <a:rPr lang="en-US" altLang="zh-CN" sz="2000" b="1" dirty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latin typeface="+mn-lt"/>
                <a:cs typeface="+mn-ea"/>
                <a:sym typeface="+mn-lt"/>
              </a:rPr>
              <a:t>ra</a:t>
            </a:r>
            <a:r>
              <a:rPr lang="en-US" altLang="zh-CN" sz="2000" b="1" dirty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latin typeface="+mn-lt"/>
                <a:cs typeface="+mn-ea"/>
                <a:sym typeface="+mn-lt"/>
              </a:rPr>
              <a:t>được</a:t>
            </a:r>
            <a:r>
              <a:rPr lang="en-US" altLang="zh-CN" sz="2000" b="1" dirty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latin typeface="+mn-lt"/>
                <a:cs typeface="+mn-ea"/>
                <a:sym typeface="+mn-lt"/>
              </a:rPr>
              <a:t>màu</a:t>
            </a:r>
            <a:r>
              <a:rPr lang="en-US" altLang="zh-CN" sz="2000" b="1" dirty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latin typeface="+mn-lt"/>
                <a:cs typeface="+mn-ea"/>
                <a:sym typeface="+mn-lt"/>
              </a:rPr>
              <a:t>thứ</a:t>
            </a:r>
            <a:r>
              <a:rPr lang="en-US" altLang="zh-CN" sz="2000" b="1" dirty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latin typeface="+mn-lt"/>
                <a:cs typeface="+mn-ea"/>
                <a:sym typeface="+mn-lt"/>
              </a:rPr>
              <a:t>cấp</a:t>
            </a:r>
            <a:r>
              <a:rPr lang="en-US" altLang="zh-CN" sz="2000" b="1" dirty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latin typeface="+mn-lt"/>
                <a:cs typeface="+mn-ea"/>
                <a:sym typeface="+mn-lt"/>
              </a:rPr>
              <a:t>trong</a:t>
            </a:r>
            <a:r>
              <a:rPr lang="en-US" altLang="zh-CN" sz="2000" b="1" dirty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latin typeface="+mn-lt"/>
                <a:cs typeface="+mn-ea"/>
                <a:sym typeface="+mn-lt"/>
              </a:rPr>
              <a:t>sản</a:t>
            </a:r>
            <a:r>
              <a:rPr lang="en-US" altLang="zh-CN" sz="2000" b="1" dirty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latin typeface="+mn-lt"/>
                <a:cs typeface="+mn-ea"/>
                <a:sym typeface="+mn-lt"/>
              </a:rPr>
              <a:t>phẩm</a:t>
            </a:r>
            <a:r>
              <a:rPr lang="en-US" altLang="zh-CN" sz="2000" b="1" dirty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latin typeface="+mn-lt"/>
                <a:cs typeface="+mn-ea"/>
                <a:sym typeface="+mn-lt"/>
              </a:rPr>
              <a:t>mĩ</a:t>
            </a:r>
            <a:r>
              <a:rPr lang="en-US" altLang="zh-CN" sz="2000" b="1" dirty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latin typeface="+mn-lt"/>
                <a:cs typeface="+mn-ea"/>
                <a:sym typeface="+mn-lt"/>
              </a:rPr>
              <a:t>thuật</a:t>
            </a:r>
            <a:endParaRPr lang="en-US" altLang="zh-CN" sz="2000" b="1" dirty="0">
              <a:latin typeface="+mn-lt"/>
              <a:cs typeface="+mn-ea"/>
              <a:sym typeface="+mn-lt"/>
            </a:endParaRPr>
          </a:p>
          <a:p>
            <a:pPr marL="457200" indent="-457200" eaLnBrk="1" hangingPunct="1">
              <a:lnSpc>
                <a:spcPct val="130000"/>
              </a:lnSpc>
              <a:buFont typeface="Arial" pitchFamily="34" charset="0"/>
              <a:buChar char="•"/>
            </a:pPr>
            <a:r>
              <a:rPr lang="en-US" altLang="zh-CN" sz="2000" b="1" dirty="0" err="1">
                <a:latin typeface="+mn-lt"/>
                <a:cs typeface="+mn-ea"/>
                <a:sym typeface="+mn-lt"/>
              </a:rPr>
              <a:t>Giới</a:t>
            </a:r>
            <a:r>
              <a:rPr lang="en-US" altLang="zh-CN" sz="2000" b="1" dirty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latin typeface="+mn-lt"/>
                <a:cs typeface="+mn-ea"/>
                <a:sym typeface="+mn-lt"/>
              </a:rPr>
              <a:t>thiệu</a:t>
            </a:r>
            <a:r>
              <a:rPr lang="en-US" altLang="zh-CN" sz="2000" b="1" dirty="0">
                <a:latin typeface="+mn-lt"/>
                <a:cs typeface="+mn-ea"/>
                <a:sym typeface="+mn-lt"/>
              </a:rPr>
              <a:t>, chia </a:t>
            </a:r>
            <a:r>
              <a:rPr lang="en-US" altLang="zh-CN" sz="2000" b="1" dirty="0" err="1">
                <a:latin typeface="+mn-lt"/>
                <a:cs typeface="+mn-ea"/>
                <a:sym typeface="+mn-lt"/>
              </a:rPr>
              <a:t>sẻ</a:t>
            </a:r>
            <a:r>
              <a:rPr lang="en-US" altLang="zh-CN" sz="2000" b="1" dirty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latin typeface="+mn-lt"/>
                <a:cs typeface="+mn-ea"/>
                <a:sym typeface="+mn-lt"/>
              </a:rPr>
              <a:t>và</a:t>
            </a:r>
            <a:r>
              <a:rPr lang="en-US" altLang="zh-CN" sz="2000" b="1" dirty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latin typeface="+mn-lt"/>
                <a:cs typeface="+mn-ea"/>
                <a:sym typeface="+mn-lt"/>
              </a:rPr>
              <a:t>nêu</a:t>
            </a:r>
            <a:r>
              <a:rPr lang="en-US" altLang="zh-CN" sz="2000" b="1" dirty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latin typeface="+mn-lt"/>
                <a:cs typeface="+mn-ea"/>
                <a:sym typeface="+mn-lt"/>
              </a:rPr>
              <a:t>cảm</a:t>
            </a:r>
            <a:r>
              <a:rPr lang="en-US" altLang="zh-CN" sz="2000" b="1" dirty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latin typeface="+mn-lt"/>
                <a:cs typeface="+mn-ea"/>
                <a:sym typeface="+mn-lt"/>
              </a:rPr>
              <a:t>nhận</a:t>
            </a:r>
            <a:r>
              <a:rPr lang="en-US" altLang="zh-CN" sz="2000" b="1" dirty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latin typeface="+mn-lt"/>
                <a:cs typeface="+mn-ea"/>
                <a:sym typeface="+mn-lt"/>
              </a:rPr>
              <a:t>về</a:t>
            </a:r>
            <a:r>
              <a:rPr lang="en-US" altLang="zh-CN" sz="2000" b="1" dirty="0">
                <a:latin typeface="+mn-lt"/>
                <a:cs typeface="+mn-ea"/>
                <a:sym typeface="+mn-lt"/>
              </a:rPr>
              <a:t>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000" b="1" dirty="0">
                <a:latin typeface="+mn-lt"/>
                <a:cs typeface="+mn-ea"/>
                <a:sym typeface="+mn-lt"/>
              </a:rPr>
              <a:t>      </a:t>
            </a:r>
            <a:r>
              <a:rPr lang="en-US" altLang="zh-CN" sz="2000" b="1" dirty="0" err="1">
                <a:latin typeface="+mn-lt"/>
                <a:cs typeface="+mn-ea"/>
                <a:sym typeface="+mn-lt"/>
              </a:rPr>
              <a:t>sản</a:t>
            </a:r>
            <a:r>
              <a:rPr lang="en-US" altLang="zh-CN" sz="2000" b="1" dirty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latin typeface="+mn-lt"/>
                <a:cs typeface="+mn-ea"/>
                <a:sym typeface="+mn-lt"/>
              </a:rPr>
              <a:t>phẩm</a:t>
            </a:r>
            <a:r>
              <a:rPr lang="en-US" altLang="zh-CN" sz="2000" b="1" dirty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latin typeface="+mn-lt"/>
                <a:cs typeface="+mn-ea"/>
                <a:sym typeface="+mn-lt"/>
              </a:rPr>
              <a:t>của</a:t>
            </a:r>
            <a:r>
              <a:rPr lang="en-US" altLang="zh-CN" sz="2000" b="1" dirty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latin typeface="+mn-lt"/>
                <a:cs typeface="+mn-ea"/>
                <a:sym typeface="+mn-lt"/>
              </a:rPr>
              <a:t>mình</a:t>
            </a:r>
            <a:r>
              <a:rPr lang="en-US" altLang="zh-CN" sz="2000" b="1" dirty="0">
                <a:latin typeface="+mn-lt"/>
                <a:cs typeface="+mn-ea"/>
                <a:sym typeface="+mn-lt"/>
              </a:rPr>
              <a:t>.</a:t>
            </a:r>
            <a:endParaRPr lang="zh-CN" altLang="en-US" sz="2800" b="1" dirty="0">
              <a:latin typeface="+mn-lt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081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6"/>
          <a:stretch/>
        </p:blipFill>
        <p:spPr>
          <a:xfrm>
            <a:off x="-27709" y="0"/>
            <a:ext cx="9150044" cy="5143500"/>
          </a:xfrm>
        </p:spPr>
      </p:pic>
    </p:spTree>
    <p:extLst>
      <p:ext uri="{BB962C8B-B14F-4D97-AF65-F5344CB8AC3E}">
        <p14:creationId xmlns:p14="http://schemas.microsoft.com/office/powerpoint/2010/main" val="1877296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80394" cy="5143500"/>
          </a:xfrm>
        </p:spPr>
      </p:pic>
      <p:sp>
        <p:nvSpPr>
          <p:cNvPr id="6" name="TextBox 5"/>
          <p:cNvSpPr txBox="1"/>
          <p:nvPr/>
        </p:nvSpPr>
        <p:spPr>
          <a:xfrm>
            <a:off x="-76196" y="209551"/>
            <a:ext cx="9143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447800" y="19277"/>
            <a:ext cx="9143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 PHÁ</a:t>
            </a:r>
          </a:p>
        </p:txBody>
      </p:sp>
      <p:pic>
        <p:nvPicPr>
          <p:cNvPr id="9" name="image4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807" y="605486"/>
            <a:ext cx="2133600" cy="1431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42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030" y="2315283"/>
            <a:ext cx="4694933" cy="10179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44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030" y="3611145"/>
            <a:ext cx="1953669" cy="13024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43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605" y="3575509"/>
            <a:ext cx="2667000" cy="13586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27797" y="646263"/>
            <a:ext cx="541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cs typeface="Times New Roman" pitchFamily="18" charset="0"/>
              </a:rPr>
              <a:t>+ </a:t>
            </a:r>
            <a:r>
              <a:rPr lang="en-US" dirty="0" err="1">
                <a:cs typeface="Times New Roman" pitchFamily="18" charset="0"/>
              </a:rPr>
              <a:t>Em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ấn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tượng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với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mẫu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chữ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nào</a:t>
            </a:r>
            <a:r>
              <a:rPr lang="en-US" dirty="0">
                <a:cs typeface="Times New Roman" pitchFamily="18" charset="0"/>
              </a:rPr>
              <a:t>?</a:t>
            </a:r>
            <a:endParaRPr lang="en-US" dirty="0">
              <a:cs typeface="Arial" charset="0"/>
            </a:endParaRPr>
          </a:p>
          <a:p>
            <a:pPr>
              <a:defRPr/>
            </a:pPr>
            <a:r>
              <a:rPr lang="en-US" dirty="0">
                <a:cs typeface="Times New Roman" pitchFamily="18" charset="0"/>
              </a:rPr>
              <a:t>+ </a:t>
            </a:r>
            <a:r>
              <a:rPr lang="en-US" dirty="0" err="1">
                <a:cs typeface="Times New Roman" pitchFamily="18" charset="0"/>
              </a:rPr>
              <a:t>Chữ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đó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có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các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nét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đều</a:t>
            </a:r>
            <a:r>
              <a:rPr lang="en-US" dirty="0">
                <a:cs typeface="Times New Roman" pitchFamily="18" charset="0"/>
              </a:rPr>
              <a:t> hay </a:t>
            </a:r>
            <a:r>
              <a:rPr lang="en-US" dirty="0" err="1">
                <a:cs typeface="Times New Roman" pitchFamily="18" charset="0"/>
              </a:rPr>
              <a:t>nét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thanh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nét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đậm</a:t>
            </a:r>
            <a:r>
              <a:rPr lang="en-US" dirty="0">
                <a:cs typeface="Times New Roman" pitchFamily="18" charset="0"/>
              </a:rPr>
              <a:t>?</a:t>
            </a:r>
            <a:endParaRPr lang="en-US" dirty="0">
              <a:cs typeface="Arial" charset="0"/>
            </a:endParaRPr>
          </a:p>
          <a:p>
            <a:pPr>
              <a:defRPr/>
            </a:pPr>
            <a:r>
              <a:rPr lang="en-US" dirty="0">
                <a:cs typeface="Times New Roman" pitchFamily="18" charset="0"/>
              </a:rPr>
              <a:t>+ </a:t>
            </a:r>
            <a:r>
              <a:rPr lang="en-US" dirty="0" err="1">
                <a:cs typeface="Times New Roman" pitchFamily="18" charset="0"/>
              </a:rPr>
              <a:t>Các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chữ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được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trang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trí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như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thế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nào</a:t>
            </a:r>
            <a:r>
              <a:rPr lang="en-US" dirty="0">
                <a:cs typeface="Times New Roman" pitchFamily="18" charset="0"/>
              </a:rPr>
              <a:t>?</a:t>
            </a:r>
            <a:endParaRPr lang="en-US" dirty="0">
              <a:cs typeface="Arial" charset="0"/>
            </a:endParaRPr>
          </a:p>
          <a:p>
            <a:pPr>
              <a:defRPr/>
            </a:pPr>
            <a:r>
              <a:rPr lang="en-US" dirty="0">
                <a:cs typeface="Times New Roman" pitchFamily="18" charset="0"/>
              </a:rPr>
              <a:t>+ </a:t>
            </a:r>
            <a:r>
              <a:rPr lang="en-US" dirty="0" err="1">
                <a:cs typeface="Times New Roman" pitchFamily="18" charset="0"/>
              </a:rPr>
              <a:t>Những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màu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nào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được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sử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dụng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để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trang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trí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chữ</a:t>
            </a:r>
            <a:r>
              <a:rPr lang="en-US" dirty="0">
                <a:cs typeface="Times New Roman" pitchFamily="18" charset="0"/>
              </a:rPr>
              <a:t>?</a:t>
            </a:r>
          </a:p>
          <a:p>
            <a:pPr>
              <a:defRPr/>
            </a:pPr>
            <a:r>
              <a:rPr lang="en-US" dirty="0">
                <a:cs typeface="Times New Roman" pitchFamily="18" charset="0"/>
              </a:rPr>
              <a:t>+ </a:t>
            </a:r>
            <a:r>
              <a:rPr lang="en-US" dirty="0" err="1">
                <a:cs typeface="Times New Roman" pitchFamily="18" charset="0"/>
              </a:rPr>
              <a:t>Màu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nào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được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pha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từ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hai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màu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cơ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bản</a:t>
            </a:r>
            <a:r>
              <a:rPr lang="en-US" dirty="0">
                <a:cs typeface="Times New Roman" pitchFamily="18" charset="0"/>
              </a:rPr>
              <a:t>?</a:t>
            </a:r>
          </a:p>
          <a:p>
            <a:pPr>
              <a:defRPr/>
            </a:pPr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98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80394" cy="5143500"/>
          </a:xfrm>
        </p:spPr>
      </p:pic>
      <p:sp>
        <p:nvSpPr>
          <p:cNvPr id="6" name="TextBox 5"/>
          <p:cNvSpPr txBox="1"/>
          <p:nvPr/>
        </p:nvSpPr>
        <p:spPr>
          <a:xfrm>
            <a:off x="-76196" y="209551"/>
            <a:ext cx="9143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03907" y="60187"/>
            <a:ext cx="9143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 PHÁ</a:t>
            </a:r>
          </a:p>
        </p:txBody>
      </p:sp>
      <p:pic>
        <p:nvPicPr>
          <p:cNvPr id="13" name="Ảnh 9" descr="z3488105319238_52489e7bd986d97dd0a654b4cf8f7600.jpg"/>
          <p:cNvPicPr>
            <a:picLocks noChangeAspect="1"/>
          </p:cNvPicPr>
          <p:nvPr/>
        </p:nvPicPr>
        <p:blipFill>
          <a:blip r:embed="rId3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387" y="729199"/>
            <a:ext cx="3181659" cy="1947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4" descr="hinh 1"/>
          <p:cNvPicPr>
            <a:picLocks noChangeAspect="1" noChangeArrowheads="1"/>
          </p:cNvPicPr>
          <p:nvPr/>
        </p:nvPicPr>
        <p:blipFill>
          <a:blip r:embed="rId4">
            <a:lum contrast="18000"/>
          </a:blip>
          <a:srcRect/>
          <a:stretch>
            <a:fillRect/>
          </a:stretch>
        </p:blipFill>
        <p:spPr bwMode="auto">
          <a:xfrm>
            <a:off x="4812839" y="737477"/>
            <a:ext cx="2909066" cy="19591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0" descr="Mĩ Thuật 4| Em sáng Tạo Với Những Con Chữ| Những Chữ Cái Đáng Yêu| Trang Trí  Tên| Học Vẽ Thật Là Vui - YouTub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446" y="3082419"/>
            <a:ext cx="3061852" cy="17157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Content Placeholder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1" y="3066214"/>
            <a:ext cx="3273446" cy="17481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9820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82"/>
            <a:ext cx="9372601" cy="5143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3000" y="36195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2: KIẾN TẠO KIẾN THỨC- KỸ NĂNG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1047750"/>
            <a:ext cx="4876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dirty="0"/>
              <a:t>+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cơ</a:t>
            </a:r>
            <a:r>
              <a:rPr lang="en-US" sz="2400" dirty="0"/>
              <a:t> </a:t>
            </a:r>
            <a:r>
              <a:rPr lang="en-US" sz="2400" dirty="0" err="1"/>
              <a:t>bản</a:t>
            </a:r>
            <a:r>
              <a:rPr lang="en-US" sz="2400" dirty="0"/>
              <a:t>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gì</a:t>
            </a:r>
            <a:r>
              <a:rPr lang="en-US" sz="2400" dirty="0"/>
              <a:t>?</a:t>
            </a:r>
          </a:p>
          <a:p>
            <a:pPr>
              <a:defRPr/>
            </a:pPr>
            <a:r>
              <a:rPr lang="en-US" sz="2400" dirty="0"/>
              <a:t>+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đỏ</a:t>
            </a:r>
            <a:r>
              <a:rPr lang="en-US" sz="2400" dirty="0"/>
              <a:t> </a:t>
            </a:r>
            <a:r>
              <a:rPr lang="en-US" sz="2400" dirty="0" err="1"/>
              <a:t>pha</a:t>
            </a:r>
            <a:r>
              <a:rPr lang="en-US" sz="2400" dirty="0"/>
              <a:t> </a:t>
            </a:r>
            <a:r>
              <a:rPr lang="en-US" sz="2400" dirty="0" err="1"/>
              <a:t>trộn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lam </a:t>
            </a:r>
            <a:r>
              <a:rPr lang="en-US" sz="2400" dirty="0" err="1"/>
              <a:t>sẽ</a:t>
            </a:r>
            <a:r>
              <a:rPr lang="en-US" sz="2400" dirty="0"/>
              <a:t> </a:t>
            </a:r>
            <a:r>
              <a:rPr lang="en-US" sz="2400" dirty="0" err="1"/>
              <a:t>tạo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gì</a:t>
            </a:r>
            <a:r>
              <a:rPr lang="en-US" sz="2400" dirty="0"/>
              <a:t>?</a:t>
            </a:r>
          </a:p>
          <a:p>
            <a:pPr>
              <a:defRPr/>
            </a:pPr>
            <a:r>
              <a:rPr lang="en-US" sz="2400" dirty="0"/>
              <a:t>+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đỏ</a:t>
            </a:r>
            <a:r>
              <a:rPr lang="en-US" sz="2400" dirty="0"/>
              <a:t> </a:t>
            </a:r>
            <a:r>
              <a:rPr lang="en-US" sz="2400" dirty="0" err="1"/>
              <a:t>pha</a:t>
            </a:r>
            <a:r>
              <a:rPr lang="en-US" sz="2400" dirty="0"/>
              <a:t> </a:t>
            </a:r>
            <a:r>
              <a:rPr lang="en-US" sz="2400" dirty="0" err="1"/>
              <a:t>trộn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vàng</a:t>
            </a:r>
            <a:r>
              <a:rPr lang="en-US" sz="2400" dirty="0"/>
              <a:t> </a:t>
            </a:r>
            <a:r>
              <a:rPr lang="en-US" sz="2400" dirty="0" err="1"/>
              <a:t>sẽ</a:t>
            </a:r>
            <a:r>
              <a:rPr lang="en-US" sz="2400" dirty="0"/>
              <a:t> </a:t>
            </a:r>
            <a:r>
              <a:rPr lang="en-US" sz="2400" dirty="0" err="1"/>
              <a:t>tạo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gì</a:t>
            </a:r>
            <a:r>
              <a:rPr lang="en-US" sz="2400" dirty="0"/>
              <a:t>?</a:t>
            </a:r>
          </a:p>
          <a:p>
            <a:pPr>
              <a:defRPr/>
            </a:pPr>
            <a:r>
              <a:rPr lang="en-US" sz="2400" dirty="0"/>
              <a:t>+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vàng</a:t>
            </a:r>
            <a:r>
              <a:rPr lang="en-US" sz="2400" dirty="0"/>
              <a:t> </a:t>
            </a:r>
            <a:r>
              <a:rPr lang="en-US" sz="2400" dirty="0" err="1"/>
              <a:t>pha</a:t>
            </a:r>
            <a:r>
              <a:rPr lang="en-US" sz="2400" dirty="0"/>
              <a:t> </a:t>
            </a:r>
            <a:r>
              <a:rPr lang="en-US" sz="2400" dirty="0" err="1"/>
              <a:t>trộn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lam </a:t>
            </a:r>
            <a:r>
              <a:rPr lang="en-US" sz="2400" dirty="0" err="1"/>
              <a:t>sẽ</a:t>
            </a:r>
            <a:r>
              <a:rPr lang="en-US" sz="2400" dirty="0"/>
              <a:t> </a:t>
            </a:r>
            <a:r>
              <a:rPr lang="en-US" sz="2400" dirty="0" err="1"/>
              <a:t>tạo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gì</a:t>
            </a:r>
            <a:r>
              <a:rPr lang="en-US" sz="2400" dirty="0"/>
              <a:t>?</a:t>
            </a: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9D8D6"/>
              </a:clrFrom>
              <a:clrTo>
                <a:srgbClr val="D9D8D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2" t="38461" r="25623" b="19780"/>
          <a:stretch>
            <a:fillRect/>
          </a:stretch>
        </p:blipFill>
        <p:spPr bwMode="auto">
          <a:xfrm>
            <a:off x="5492781" y="1164783"/>
            <a:ext cx="2089119" cy="1996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93" t="26923" r="16640" b="47499"/>
          <a:stretch>
            <a:fillRect/>
          </a:stretch>
        </p:blipFill>
        <p:spPr bwMode="auto">
          <a:xfrm>
            <a:off x="6172200" y="3333750"/>
            <a:ext cx="2819400" cy="1497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45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2578</TotalTime>
  <Words>506</Words>
  <Application>Microsoft Office PowerPoint</Application>
  <PresentationFormat>On-screen Show (16:9)</PresentationFormat>
  <Paragraphs>60</Paragraphs>
  <Slides>17</Slides>
  <Notes>8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等线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aaaaa</dc:creator>
  <cp:lastModifiedBy>Admin</cp:lastModifiedBy>
  <cp:revision>77</cp:revision>
  <dcterms:created xsi:type="dcterms:W3CDTF">2021-08-23T13:19:13Z</dcterms:created>
  <dcterms:modified xsi:type="dcterms:W3CDTF">2023-02-09T15:44:07Z</dcterms:modified>
</cp:coreProperties>
</file>