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8953500" cy="7505700"/>
  <p:notesSz cx="6858000" cy="9144000"/>
  <p:embeddedFontLst>
    <p:embeddedFont>
      <p:font typeface="Aliengo" panose="020B0604020202020204" charset="0"/>
      <p:regular r:id="rId15"/>
    </p:embeddedFont>
    <p:embeddedFont>
      <p:font typeface="Baloo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Dancing Script" panose="020B0604020202020204" charset="0"/>
      <p:regular r:id="rId21"/>
    </p:embeddedFont>
    <p:embeddedFont>
      <p:font typeface="Dancing Script Bold" panose="020B0604020202020204" charset="0"/>
      <p:regular r:id="rId22"/>
    </p:embeddedFont>
    <p:embeddedFont>
      <p:font typeface="DejaVu Sans Bold" panose="020B0604020202020204" charset="0"/>
      <p:regular r:id="rId23"/>
    </p:embeddedFont>
    <p:embeddedFont>
      <p:font typeface="DejaVu Serif Bold" panose="020B0604020202020204" charset="0"/>
      <p:regular r:id="rId24"/>
    </p:embeddedFont>
    <p:embeddedFont>
      <p:font typeface="Noto Sans Bold" panose="020B0604020202020204" charset="0"/>
      <p:regular r:id="rId25"/>
    </p:embeddedFont>
    <p:embeddedFont>
      <p:font typeface="Noto Serif Display" panose="020B0604020202020204"/>
      <p:regular r:id="rId26"/>
    </p:embeddedFont>
    <p:embeddedFont>
      <p:font typeface="Noto Serif Display Bold" panose="020B0604020202020204"/>
      <p:regular r:id="rId27"/>
    </p:embeddedFont>
    <p:embeddedFont>
      <p:font typeface="Playfair Display Bold" panose="020B0604020202020204" charset="0"/>
      <p:regular r:id="rId28"/>
    </p:embeddedFont>
    <p:embeddedFont>
      <p:font typeface="Times New Roman" panose="02020603050405020304" pitchFamily="18" charset="0"/>
      <p:regular r:id="rId29"/>
    </p:embeddedFont>
    <p:embeddedFont>
      <p:font typeface="Yatra One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5" d="100"/>
          <a:sy n="75" d="100"/>
        </p:scale>
        <p:origin x="171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953500" cy="7505700"/>
          </a:xfrm>
          <a:custGeom>
            <a:avLst/>
            <a:gdLst/>
            <a:ahLst/>
            <a:cxnLst/>
            <a:rect l="l" t="t" r="r" b="b"/>
            <a:pathLst>
              <a:path w="8953500" h="7505700">
                <a:moveTo>
                  <a:pt x="0" y="0"/>
                </a:moveTo>
                <a:lnTo>
                  <a:pt x="8953500" y="0"/>
                </a:lnTo>
                <a:lnTo>
                  <a:pt x="8953500" y="7505700"/>
                </a:lnTo>
                <a:lnTo>
                  <a:pt x="0" y="7505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11" r="-129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86050" y="2643950"/>
            <a:ext cx="3581400" cy="162791"/>
          </a:xfrm>
          <a:custGeom>
            <a:avLst/>
            <a:gdLst/>
            <a:ahLst/>
            <a:cxnLst/>
            <a:rect l="l" t="t" r="r" b="b"/>
            <a:pathLst>
              <a:path w="3581400" h="162791">
                <a:moveTo>
                  <a:pt x="0" y="0"/>
                </a:moveTo>
                <a:lnTo>
                  <a:pt x="3581400" y="0"/>
                </a:lnTo>
                <a:lnTo>
                  <a:pt x="3581400" y="162791"/>
                </a:lnTo>
                <a:lnTo>
                  <a:pt x="0" y="1627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86050" y="262616"/>
            <a:ext cx="3581400" cy="162791"/>
          </a:xfrm>
          <a:custGeom>
            <a:avLst/>
            <a:gdLst/>
            <a:ahLst/>
            <a:cxnLst/>
            <a:rect l="l" t="t" r="r" b="b"/>
            <a:pathLst>
              <a:path w="3581400" h="162791">
                <a:moveTo>
                  <a:pt x="0" y="0"/>
                </a:moveTo>
                <a:lnTo>
                  <a:pt x="3581400" y="0"/>
                </a:lnTo>
                <a:lnTo>
                  <a:pt x="3581400" y="162791"/>
                </a:lnTo>
                <a:lnTo>
                  <a:pt x="0" y="1627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22811" y="6175332"/>
            <a:ext cx="3581400" cy="1532101"/>
          </a:xfrm>
          <a:custGeom>
            <a:avLst/>
            <a:gdLst/>
            <a:ahLst/>
            <a:cxnLst/>
            <a:rect l="l" t="t" r="r" b="b"/>
            <a:pathLst>
              <a:path w="3581400" h="1532101">
                <a:moveTo>
                  <a:pt x="0" y="0"/>
                </a:moveTo>
                <a:lnTo>
                  <a:pt x="3581400" y="0"/>
                </a:lnTo>
                <a:lnTo>
                  <a:pt x="3581400" y="1532101"/>
                </a:lnTo>
                <a:lnTo>
                  <a:pt x="0" y="15321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84987" y="3604703"/>
            <a:ext cx="3619224" cy="2750610"/>
          </a:xfrm>
          <a:custGeom>
            <a:avLst/>
            <a:gdLst/>
            <a:ahLst/>
            <a:cxnLst/>
            <a:rect l="l" t="t" r="r" b="b"/>
            <a:pathLst>
              <a:path w="3619224" h="2750610">
                <a:moveTo>
                  <a:pt x="0" y="0"/>
                </a:moveTo>
                <a:lnTo>
                  <a:pt x="3619224" y="0"/>
                </a:lnTo>
                <a:lnTo>
                  <a:pt x="3619224" y="2750610"/>
                </a:lnTo>
                <a:lnTo>
                  <a:pt x="0" y="2750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14" y="0"/>
            <a:ext cx="8947886" cy="7505700"/>
          </a:xfrm>
          <a:custGeom>
            <a:avLst/>
            <a:gdLst/>
            <a:ahLst/>
            <a:cxnLst/>
            <a:rect l="l" t="t" r="r" b="b"/>
            <a:pathLst>
              <a:path w="8947886" h="7505700">
                <a:moveTo>
                  <a:pt x="0" y="0"/>
                </a:moveTo>
                <a:lnTo>
                  <a:pt x="8947886" y="0"/>
                </a:lnTo>
                <a:lnTo>
                  <a:pt x="8947886" y="7505700"/>
                </a:lnTo>
                <a:lnTo>
                  <a:pt x="0" y="7505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2367" b="-684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73831" y="2418916"/>
            <a:ext cx="9101163" cy="6171627"/>
          </a:xfrm>
          <a:custGeom>
            <a:avLst/>
            <a:gdLst/>
            <a:ahLst/>
            <a:cxnLst/>
            <a:rect l="l" t="t" r="r" b="b"/>
            <a:pathLst>
              <a:path w="9101163" h="6171627">
                <a:moveTo>
                  <a:pt x="0" y="0"/>
                </a:moveTo>
                <a:lnTo>
                  <a:pt x="9101162" y="0"/>
                </a:lnTo>
                <a:lnTo>
                  <a:pt x="9101162" y="6171626"/>
                </a:lnTo>
                <a:lnTo>
                  <a:pt x="0" y="61716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872" r="-1872" b="-1244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50538" y="566824"/>
            <a:ext cx="7223671" cy="157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</a:pPr>
            <a:r>
              <a:rPr lang="en-US" sz="3742">
                <a:solidFill>
                  <a:srgbClr val="FFFFFF"/>
                </a:solidFill>
                <a:latin typeface="Playfair Display Bold"/>
              </a:rPr>
              <a:t>Mĩ thuật 4</a:t>
            </a:r>
          </a:p>
          <a:p>
            <a:pPr algn="ctr">
              <a:lnSpc>
                <a:spcPts val="3236"/>
              </a:lnSpc>
            </a:pPr>
            <a:r>
              <a:rPr lang="en-US" sz="2311">
                <a:solidFill>
                  <a:srgbClr val="FFDE59"/>
                </a:solidFill>
                <a:latin typeface="Playfair Display Bold"/>
              </a:rPr>
              <a:t>Chủ đề 4: Quê hương- Đất nước</a:t>
            </a:r>
          </a:p>
          <a:p>
            <a:pPr algn="ctr">
              <a:lnSpc>
                <a:spcPts val="4161"/>
              </a:lnSpc>
            </a:pPr>
            <a:r>
              <a:rPr lang="en-US" sz="2972">
                <a:solidFill>
                  <a:srgbClr val="FFFFFF"/>
                </a:solidFill>
                <a:latin typeface="Times New Roman"/>
              </a:rPr>
              <a:t> Bài 1: Tranh vẽ về biển đảo Việt Nam (Tiết 1)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953500" cy="7162800"/>
          </a:xfrm>
          <a:custGeom>
            <a:avLst/>
            <a:gdLst/>
            <a:ahLst/>
            <a:cxnLst/>
            <a:rect l="l" t="t" r="r" b="b"/>
            <a:pathLst>
              <a:path w="8953500" h="7162800">
                <a:moveTo>
                  <a:pt x="0" y="0"/>
                </a:moveTo>
                <a:lnTo>
                  <a:pt x="8953500" y="0"/>
                </a:lnTo>
                <a:lnTo>
                  <a:pt x="8953500" y="7162800"/>
                </a:lnTo>
                <a:lnTo>
                  <a:pt x="0" y="7162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42864" y="1210336"/>
            <a:ext cx="5067772" cy="1970096"/>
          </a:xfrm>
          <a:custGeom>
            <a:avLst/>
            <a:gdLst/>
            <a:ahLst/>
            <a:cxnLst/>
            <a:rect l="l" t="t" r="r" b="b"/>
            <a:pathLst>
              <a:path w="5067772" h="1970096">
                <a:moveTo>
                  <a:pt x="0" y="0"/>
                </a:moveTo>
                <a:lnTo>
                  <a:pt x="5067772" y="0"/>
                </a:lnTo>
                <a:lnTo>
                  <a:pt x="5067772" y="1970097"/>
                </a:lnTo>
                <a:lnTo>
                  <a:pt x="0" y="1970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643682" y="4469012"/>
            <a:ext cx="2136890" cy="3189388"/>
          </a:xfrm>
          <a:custGeom>
            <a:avLst/>
            <a:gdLst/>
            <a:ahLst/>
            <a:cxnLst/>
            <a:rect l="l" t="t" r="r" b="b"/>
            <a:pathLst>
              <a:path w="2136890" h="3189388">
                <a:moveTo>
                  <a:pt x="0" y="0"/>
                </a:moveTo>
                <a:lnTo>
                  <a:pt x="2136890" y="0"/>
                </a:lnTo>
                <a:lnTo>
                  <a:pt x="2136890" y="3189388"/>
                </a:lnTo>
                <a:lnTo>
                  <a:pt x="0" y="3189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7936" y="4574727"/>
            <a:ext cx="2806662" cy="3189388"/>
          </a:xfrm>
          <a:custGeom>
            <a:avLst/>
            <a:gdLst/>
            <a:ahLst/>
            <a:cxnLst/>
            <a:rect l="l" t="t" r="r" b="b"/>
            <a:pathLst>
              <a:path w="2806662" h="3189388">
                <a:moveTo>
                  <a:pt x="0" y="0"/>
                </a:moveTo>
                <a:lnTo>
                  <a:pt x="2806662" y="0"/>
                </a:lnTo>
                <a:lnTo>
                  <a:pt x="2806662" y="3189388"/>
                </a:lnTo>
                <a:lnTo>
                  <a:pt x="0" y="31893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317768" y="4574727"/>
            <a:ext cx="2635732" cy="3180370"/>
          </a:xfrm>
          <a:custGeom>
            <a:avLst/>
            <a:gdLst/>
            <a:ahLst/>
            <a:cxnLst/>
            <a:rect l="l" t="t" r="r" b="b"/>
            <a:pathLst>
              <a:path w="2635732" h="3180370">
                <a:moveTo>
                  <a:pt x="0" y="0"/>
                </a:moveTo>
                <a:lnTo>
                  <a:pt x="2635732" y="0"/>
                </a:lnTo>
                <a:lnTo>
                  <a:pt x="2635732" y="3180370"/>
                </a:lnTo>
                <a:lnTo>
                  <a:pt x="0" y="31803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50570" y="176774"/>
            <a:ext cx="6721010" cy="60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3"/>
              </a:lnSpc>
            </a:pPr>
            <a:r>
              <a:rPr lang="en-US" sz="3552">
                <a:solidFill>
                  <a:srgbClr val="272757"/>
                </a:solidFill>
                <a:latin typeface="Noto Sans Bold"/>
              </a:rPr>
              <a:t>3- HĐ3: Luyện tập sáng tạo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85885" y="1449061"/>
            <a:ext cx="5581730" cy="1145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9"/>
              </a:lnSpc>
            </a:pPr>
            <a:r>
              <a:rPr lang="en-US" sz="3271">
                <a:solidFill>
                  <a:srgbClr val="91080C"/>
                </a:solidFill>
                <a:latin typeface="Yatra One"/>
              </a:rPr>
              <a:t>Em hãy vẽ bức tranh </a:t>
            </a:r>
          </a:p>
          <a:p>
            <a:pPr algn="ctr">
              <a:lnSpc>
                <a:spcPts val="4579"/>
              </a:lnSpc>
            </a:pPr>
            <a:r>
              <a:rPr lang="en-US" sz="3271">
                <a:solidFill>
                  <a:srgbClr val="91080C"/>
                </a:solidFill>
                <a:latin typeface="Yatra One"/>
              </a:rPr>
              <a:t>về biển đảo Việt Nam.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628" y="1407322"/>
            <a:ext cx="3113399" cy="2015318"/>
          </a:xfrm>
          <a:custGeom>
            <a:avLst/>
            <a:gdLst/>
            <a:ahLst/>
            <a:cxnLst/>
            <a:rect l="l" t="t" r="r" b="b"/>
            <a:pathLst>
              <a:path w="3113399" h="2015318">
                <a:moveTo>
                  <a:pt x="0" y="0"/>
                </a:moveTo>
                <a:lnTo>
                  <a:pt x="3113399" y="0"/>
                </a:lnTo>
                <a:lnTo>
                  <a:pt x="3113399" y="2015319"/>
                </a:lnTo>
                <a:lnTo>
                  <a:pt x="0" y="20153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32" b="-793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68327" y="1418527"/>
            <a:ext cx="3275715" cy="2004114"/>
          </a:xfrm>
          <a:custGeom>
            <a:avLst/>
            <a:gdLst/>
            <a:ahLst/>
            <a:cxnLst/>
            <a:rect l="l" t="t" r="r" b="b"/>
            <a:pathLst>
              <a:path w="3275715" h="2004114">
                <a:moveTo>
                  <a:pt x="0" y="0"/>
                </a:moveTo>
                <a:lnTo>
                  <a:pt x="3275715" y="0"/>
                </a:lnTo>
                <a:lnTo>
                  <a:pt x="3275715" y="2004114"/>
                </a:lnTo>
                <a:lnTo>
                  <a:pt x="0" y="2004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659" r="-2360" b="-126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4006051"/>
            <a:ext cx="8953500" cy="4097983"/>
          </a:xfrm>
          <a:custGeom>
            <a:avLst/>
            <a:gdLst/>
            <a:ahLst/>
            <a:cxnLst/>
            <a:rect l="l" t="t" r="r" b="b"/>
            <a:pathLst>
              <a:path w="8953500" h="4097983">
                <a:moveTo>
                  <a:pt x="0" y="0"/>
                </a:moveTo>
                <a:lnTo>
                  <a:pt x="8953500" y="0"/>
                </a:lnTo>
                <a:lnTo>
                  <a:pt x="8953500" y="4097983"/>
                </a:lnTo>
                <a:lnTo>
                  <a:pt x="0" y="4097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595" b="-1030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97808" y="4341543"/>
            <a:ext cx="3202750" cy="2195111"/>
          </a:xfrm>
          <a:custGeom>
            <a:avLst/>
            <a:gdLst/>
            <a:ahLst/>
            <a:cxnLst/>
            <a:rect l="l" t="t" r="r" b="b"/>
            <a:pathLst>
              <a:path w="3202750" h="2195111">
                <a:moveTo>
                  <a:pt x="0" y="0"/>
                </a:moveTo>
                <a:lnTo>
                  <a:pt x="3202750" y="0"/>
                </a:lnTo>
                <a:lnTo>
                  <a:pt x="3202750" y="2195112"/>
                </a:lnTo>
                <a:lnTo>
                  <a:pt x="0" y="21951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968327" y="4391900"/>
            <a:ext cx="3275715" cy="2094398"/>
          </a:xfrm>
          <a:custGeom>
            <a:avLst/>
            <a:gdLst/>
            <a:ahLst/>
            <a:cxnLst/>
            <a:rect l="l" t="t" r="r" b="b"/>
            <a:pathLst>
              <a:path w="3275715" h="2094398">
                <a:moveTo>
                  <a:pt x="0" y="0"/>
                </a:moveTo>
                <a:lnTo>
                  <a:pt x="3275715" y="0"/>
                </a:lnTo>
                <a:lnTo>
                  <a:pt x="3275715" y="2094398"/>
                </a:lnTo>
                <a:lnTo>
                  <a:pt x="0" y="20943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5092" t="-2952" r="-2024" b="-11610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365386" y="3575262"/>
            <a:ext cx="577884" cy="613660"/>
            <a:chOff x="0" y="0"/>
            <a:chExt cx="1075009" cy="1141562"/>
          </a:xfrm>
        </p:grpSpPr>
        <p:sp>
          <p:nvSpPr>
            <p:cNvPr id="8" name="Freeform 8"/>
            <p:cNvSpPr/>
            <p:nvPr/>
          </p:nvSpPr>
          <p:spPr>
            <a:xfrm>
              <a:off x="-30729" y="0"/>
              <a:ext cx="1136468" cy="1141562"/>
            </a:xfrm>
            <a:custGeom>
              <a:avLst/>
              <a:gdLst/>
              <a:ahLst/>
              <a:cxnLst/>
              <a:rect l="l" t="t" r="r" b="b"/>
              <a:pathLst>
                <a:path w="1136468" h="1141562">
                  <a:moveTo>
                    <a:pt x="568234" y="0"/>
                  </a:moveTo>
                  <a:cubicBezTo>
                    <a:pt x="882471" y="1405"/>
                    <a:pt x="1136468" y="256541"/>
                    <a:pt x="1136468" y="570781"/>
                  </a:cubicBezTo>
                  <a:cubicBezTo>
                    <a:pt x="1136468" y="885021"/>
                    <a:pt x="882471" y="1140157"/>
                    <a:pt x="568234" y="1141562"/>
                  </a:cubicBezTo>
                  <a:cubicBezTo>
                    <a:pt x="253996" y="1140157"/>
                    <a:pt x="0" y="885021"/>
                    <a:pt x="0" y="570781"/>
                  </a:cubicBezTo>
                  <a:cubicBezTo>
                    <a:pt x="0" y="256541"/>
                    <a:pt x="253996" y="1405"/>
                    <a:pt x="568234" y="0"/>
                  </a:cubicBezTo>
                  <a:close/>
                </a:path>
              </a:pathLst>
            </a:custGeom>
            <a:solidFill>
              <a:srgbClr val="F4F6F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05000A"/>
                  </a:solidFill>
                  <a:latin typeface="DejaVu Serif Bold"/>
                </a:rPr>
                <a:t>1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559005" y="293140"/>
            <a:ext cx="418787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DejaVu Serif Bold"/>
              </a:rPr>
              <a:t>Tranh tham khảo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317242" y="6572023"/>
            <a:ext cx="577884" cy="613660"/>
            <a:chOff x="0" y="0"/>
            <a:chExt cx="1075009" cy="1141562"/>
          </a:xfrm>
        </p:grpSpPr>
        <p:sp>
          <p:nvSpPr>
            <p:cNvPr id="12" name="Freeform 12"/>
            <p:cNvSpPr/>
            <p:nvPr/>
          </p:nvSpPr>
          <p:spPr>
            <a:xfrm>
              <a:off x="-30729" y="0"/>
              <a:ext cx="1136468" cy="1141562"/>
            </a:xfrm>
            <a:custGeom>
              <a:avLst/>
              <a:gdLst/>
              <a:ahLst/>
              <a:cxnLst/>
              <a:rect l="l" t="t" r="r" b="b"/>
              <a:pathLst>
                <a:path w="1136468" h="1141562">
                  <a:moveTo>
                    <a:pt x="568234" y="0"/>
                  </a:moveTo>
                  <a:cubicBezTo>
                    <a:pt x="882471" y="1405"/>
                    <a:pt x="1136468" y="256541"/>
                    <a:pt x="1136468" y="570781"/>
                  </a:cubicBezTo>
                  <a:cubicBezTo>
                    <a:pt x="1136468" y="885021"/>
                    <a:pt x="882471" y="1140157"/>
                    <a:pt x="568234" y="1141562"/>
                  </a:cubicBezTo>
                  <a:cubicBezTo>
                    <a:pt x="253996" y="1140157"/>
                    <a:pt x="0" y="885021"/>
                    <a:pt x="0" y="570781"/>
                  </a:cubicBezTo>
                  <a:cubicBezTo>
                    <a:pt x="0" y="256541"/>
                    <a:pt x="253996" y="1405"/>
                    <a:pt x="568234" y="0"/>
                  </a:cubicBezTo>
                  <a:close/>
                </a:path>
              </a:pathLst>
            </a:custGeom>
            <a:solidFill>
              <a:srgbClr val="F4F6FC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05000A"/>
                  </a:solidFill>
                  <a:latin typeface="DejaVu Serif Bold"/>
                </a:rPr>
                <a:t>4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294909" y="6670046"/>
            <a:ext cx="577884" cy="613660"/>
            <a:chOff x="0" y="0"/>
            <a:chExt cx="1075009" cy="1141562"/>
          </a:xfrm>
        </p:grpSpPr>
        <p:sp>
          <p:nvSpPr>
            <p:cNvPr id="15" name="Freeform 15"/>
            <p:cNvSpPr/>
            <p:nvPr/>
          </p:nvSpPr>
          <p:spPr>
            <a:xfrm>
              <a:off x="-30729" y="0"/>
              <a:ext cx="1136468" cy="1141562"/>
            </a:xfrm>
            <a:custGeom>
              <a:avLst/>
              <a:gdLst/>
              <a:ahLst/>
              <a:cxnLst/>
              <a:rect l="l" t="t" r="r" b="b"/>
              <a:pathLst>
                <a:path w="1136468" h="1141562">
                  <a:moveTo>
                    <a:pt x="568234" y="0"/>
                  </a:moveTo>
                  <a:cubicBezTo>
                    <a:pt x="882471" y="1405"/>
                    <a:pt x="1136468" y="256541"/>
                    <a:pt x="1136468" y="570781"/>
                  </a:cubicBezTo>
                  <a:cubicBezTo>
                    <a:pt x="1136468" y="885021"/>
                    <a:pt x="882471" y="1140157"/>
                    <a:pt x="568234" y="1141562"/>
                  </a:cubicBezTo>
                  <a:cubicBezTo>
                    <a:pt x="253996" y="1140157"/>
                    <a:pt x="0" y="885021"/>
                    <a:pt x="0" y="570781"/>
                  </a:cubicBezTo>
                  <a:cubicBezTo>
                    <a:pt x="0" y="256541"/>
                    <a:pt x="253996" y="1405"/>
                    <a:pt x="568234" y="0"/>
                  </a:cubicBezTo>
                  <a:close/>
                </a:path>
              </a:pathLst>
            </a:custGeom>
            <a:solidFill>
              <a:srgbClr val="F4F6F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05000A"/>
                  </a:solidFill>
                  <a:latin typeface="DejaVu Serif Bold"/>
                </a:rPr>
                <a:t>3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317242" y="3703733"/>
            <a:ext cx="660107" cy="613660"/>
            <a:chOff x="0" y="0"/>
            <a:chExt cx="1227965" cy="1141562"/>
          </a:xfrm>
        </p:grpSpPr>
        <p:sp>
          <p:nvSpPr>
            <p:cNvPr id="18" name="Freeform 18"/>
            <p:cNvSpPr/>
            <p:nvPr/>
          </p:nvSpPr>
          <p:spPr>
            <a:xfrm>
              <a:off x="45748" y="0"/>
              <a:ext cx="1136468" cy="1141562"/>
            </a:xfrm>
            <a:custGeom>
              <a:avLst/>
              <a:gdLst/>
              <a:ahLst/>
              <a:cxnLst/>
              <a:rect l="l" t="t" r="r" b="b"/>
              <a:pathLst>
                <a:path w="1136468" h="1141562">
                  <a:moveTo>
                    <a:pt x="568234" y="0"/>
                  </a:moveTo>
                  <a:cubicBezTo>
                    <a:pt x="882472" y="1405"/>
                    <a:pt x="1136469" y="256541"/>
                    <a:pt x="1136469" y="570781"/>
                  </a:cubicBezTo>
                  <a:cubicBezTo>
                    <a:pt x="1136469" y="885021"/>
                    <a:pt x="882472" y="1140157"/>
                    <a:pt x="568234" y="1141562"/>
                  </a:cubicBezTo>
                  <a:cubicBezTo>
                    <a:pt x="253997" y="1140157"/>
                    <a:pt x="0" y="885021"/>
                    <a:pt x="0" y="570781"/>
                  </a:cubicBezTo>
                  <a:cubicBezTo>
                    <a:pt x="0" y="256541"/>
                    <a:pt x="253997" y="1405"/>
                    <a:pt x="568234" y="0"/>
                  </a:cubicBezTo>
                  <a:close/>
                </a:path>
              </a:pathLst>
            </a:custGeom>
            <a:solidFill>
              <a:srgbClr val="F4F6FC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05000A"/>
                  </a:solidFill>
                  <a:latin typeface="DejaVu Serif Bold"/>
                </a:rPr>
                <a:t>2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2632" y="3752850"/>
            <a:ext cx="8390868" cy="4112896"/>
          </a:xfrm>
          <a:custGeom>
            <a:avLst/>
            <a:gdLst/>
            <a:ahLst/>
            <a:cxnLst/>
            <a:rect l="l" t="t" r="r" b="b"/>
            <a:pathLst>
              <a:path w="8390868" h="4112896">
                <a:moveTo>
                  <a:pt x="0" y="0"/>
                </a:moveTo>
                <a:lnTo>
                  <a:pt x="8390868" y="0"/>
                </a:lnTo>
                <a:lnTo>
                  <a:pt x="8390868" y="4112896"/>
                </a:lnTo>
                <a:lnTo>
                  <a:pt x="0" y="4112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264" b="-1426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7956" y="47787"/>
            <a:ext cx="8004974" cy="702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0"/>
              </a:lnSpc>
            </a:pPr>
            <a:r>
              <a:rPr lang="en-US" sz="4079">
                <a:solidFill>
                  <a:srgbClr val="E5F6FA"/>
                </a:solidFill>
                <a:latin typeface="Noto Sans Bold"/>
              </a:rPr>
              <a:t>4- HĐ4: Phân tích- Đánh giá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50491" y="1054375"/>
            <a:ext cx="5488805" cy="47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0"/>
              </a:lnSpc>
            </a:pPr>
            <a:r>
              <a:rPr lang="en-US" sz="2778">
                <a:solidFill>
                  <a:srgbClr val="000000"/>
                </a:solidFill>
                <a:latin typeface="DejaVu Serif Bold"/>
              </a:rPr>
              <a:t>Giới thiệu tranh và chia sẻ: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50491" y="1830362"/>
            <a:ext cx="6740949" cy="251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079" lvl="1" indent="-226540">
              <a:lnSpc>
                <a:spcPts val="5036"/>
              </a:lnSpc>
              <a:buFont typeface="Arial"/>
              <a:buChar char="•"/>
            </a:pPr>
            <a:r>
              <a:rPr lang="en-US" sz="2098">
                <a:solidFill>
                  <a:srgbClr val="000000"/>
                </a:solidFill>
                <a:latin typeface="DejaVu Serif Bold"/>
              </a:rPr>
              <a:t>Em thích bức tranh nào?</a:t>
            </a:r>
          </a:p>
          <a:p>
            <a:pPr marL="453079" lvl="1" indent="-226540">
              <a:lnSpc>
                <a:spcPts val="5036"/>
              </a:lnSpc>
              <a:buFont typeface="Arial"/>
              <a:buChar char="•"/>
            </a:pPr>
            <a:r>
              <a:rPr lang="en-US" sz="2098">
                <a:solidFill>
                  <a:srgbClr val="000000"/>
                </a:solidFill>
                <a:latin typeface="DejaVu Serif Bold"/>
              </a:rPr>
              <a:t>Bức tranh vẽ địa danh nào?</a:t>
            </a:r>
          </a:p>
          <a:p>
            <a:pPr marL="453079" lvl="1" indent="-226540">
              <a:lnSpc>
                <a:spcPts val="5036"/>
              </a:lnSpc>
              <a:buFont typeface="Arial"/>
              <a:buChar char="•"/>
            </a:pPr>
            <a:r>
              <a:rPr lang="en-US" sz="2098">
                <a:solidFill>
                  <a:srgbClr val="000000"/>
                </a:solidFill>
                <a:latin typeface="DejaVu Serif Bold"/>
              </a:rPr>
              <a:t>Em có ý tưởng điều chỉnh như nào để bức tranh hoàn thiện, đẹp hơn?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03997" y="1387920"/>
            <a:ext cx="5497404" cy="2639045"/>
          </a:xfrm>
          <a:custGeom>
            <a:avLst/>
            <a:gdLst/>
            <a:ahLst/>
            <a:cxnLst/>
            <a:rect l="l" t="t" r="r" b="b"/>
            <a:pathLst>
              <a:path w="5497404" h="2639045">
                <a:moveTo>
                  <a:pt x="0" y="0"/>
                </a:moveTo>
                <a:lnTo>
                  <a:pt x="5497404" y="0"/>
                </a:lnTo>
                <a:lnTo>
                  <a:pt x="5497404" y="2639046"/>
                </a:lnTo>
                <a:lnTo>
                  <a:pt x="0" y="2639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318" b="-531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63223" y="198468"/>
            <a:ext cx="6845155" cy="588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4"/>
              </a:lnSpc>
            </a:pPr>
            <a:r>
              <a:rPr lang="en-US" sz="3438">
                <a:solidFill>
                  <a:srgbClr val="FFFFFF"/>
                </a:solidFill>
                <a:latin typeface="Noto Sans Bold"/>
              </a:rPr>
              <a:t>5- HĐ 5: Vận dụng- phát triển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128121" y="2319658"/>
            <a:ext cx="2985406" cy="737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2"/>
              </a:lnSpc>
            </a:pPr>
            <a:r>
              <a:rPr lang="en-US" sz="1387">
                <a:solidFill>
                  <a:srgbClr val="FFFFFF"/>
                </a:solidFill>
                <a:latin typeface="DejaVu Serif Bold"/>
              </a:rPr>
              <a:t>Tp: Vịnh Hạ Long</a:t>
            </a:r>
          </a:p>
          <a:p>
            <a:pPr algn="ctr">
              <a:lnSpc>
                <a:spcPts val="1942"/>
              </a:lnSpc>
            </a:pPr>
            <a:r>
              <a:rPr lang="en-US" sz="1387">
                <a:solidFill>
                  <a:srgbClr val="FFFFFF"/>
                </a:solidFill>
                <a:latin typeface="DejaVu Serif Bold"/>
              </a:rPr>
              <a:t>Chất liêu: Sơn mài</a:t>
            </a:r>
          </a:p>
          <a:p>
            <a:pPr algn="ctr">
              <a:lnSpc>
                <a:spcPts val="1942"/>
              </a:lnSpc>
            </a:pPr>
            <a:r>
              <a:rPr lang="en-US" sz="1387">
                <a:solidFill>
                  <a:srgbClr val="FFFFFF"/>
                </a:solidFill>
                <a:latin typeface="DejaVu Serif Bold"/>
              </a:rPr>
              <a:t>Họa sĩ Phạm Văn Đôn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64581" y="4752190"/>
            <a:ext cx="6613674" cy="1301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2981" lvl="1" indent="-201490">
              <a:lnSpc>
                <a:spcPts val="2613"/>
              </a:lnSpc>
              <a:buFont typeface="Arial"/>
              <a:buChar char="•"/>
            </a:pPr>
            <a:r>
              <a:rPr lang="en-US" sz="1866">
                <a:solidFill>
                  <a:srgbClr val="FFFFFF"/>
                </a:solidFill>
                <a:latin typeface="DejaVu Serif Bold"/>
              </a:rPr>
              <a:t>Em có thích bức tranh này không? vì sao?</a:t>
            </a:r>
          </a:p>
          <a:p>
            <a:pPr marL="402981" lvl="1" indent="-201490">
              <a:lnSpc>
                <a:spcPts val="2613"/>
              </a:lnSpc>
              <a:buFont typeface="Arial"/>
              <a:buChar char="•"/>
            </a:pPr>
            <a:r>
              <a:rPr lang="en-US" sz="1866">
                <a:solidFill>
                  <a:srgbClr val="FFFFFF"/>
                </a:solidFill>
                <a:latin typeface="DejaVu Serif Bold"/>
              </a:rPr>
              <a:t>Hình ảnh và màu sắc có giống tranh của em không?</a:t>
            </a:r>
          </a:p>
          <a:p>
            <a:pPr marL="402981" lvl="1" indent="-201490">
              <a:lnSpc>
                <a:spcPts val="2613"/>
              </a:lnSpc>
              <a:buFont typeface="Arial"/>
              <a:buChar char="•"/>
            </a:pPr>
            <a:r>
              <a:rPr lang="en-US" sz="1866">
                <a:solidFill>
                  <a:srgbClr val="FFFFFF"/>
                </a:solidFill>
                <a:latin typeface="DejaVu Serif Bold"/>
              </a:rPr>
              <a:t>Em học tập được gì từ bức tranh?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27736" y="6787295"/>
            <a:ext cx="6487364" cy="2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9"/>
              </a:lnSpc>
            </a:pPr>
            <a:r>
              <a:rPr lang="en-US" sz="1649">
                <a:solidFill>
                  <a:srgbClr val="FFFFFF"/>
                </a:solidFill>
                <a:latin typeface="Noto Serif Display"/>
              </a:rPr>
              <a:t>Dặn dò: Các em chuẩn bị sản phẩm và đồ dùng trong tiết học sau.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2771" y="-176492"/>
            <a:ext cx="8947886" cy="7505700"/>
          </a:xfrm>
          <a:custGeom>
            <a:avLst/>
            <a:gdLst/>
            <a:ahLst/>
            <a:cxnLst/>
            <a:rect l="l" t="t" r="r" b="b"/>
            <a:pathLst>
              <a:path w="8947886" h="7505700">
                <a:moveTo>
                  <a:pt x="0" y="0"/>
                </a:moveTo>
                <a:lnTo>
                  <a:pt x="8947886" y="0"/>
                </a:lnTo>
                <a:lnTo>
                  <a:pt x="8947886" y="7505700"/>
                </a:lnTo>
                <a:lnTo>
                  <a:pt x="0" y="7505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367" b="-684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5291" y="3718774"/>
            <a:ext cx="2242775" cy="2777430"/>
          </a:xfrm>
          <a:custGeom>
            <a:avLst/>
            <a:gdLst/>
            <a:ahLst/>
            <a:cxnLst/>
            <a:rect l="l" t="t" r="r" b="b"/>
            <a:pathLst>
              <a:path w="2242775" h="2777430">
                <a:moveTo>
                  <a:pt x="0" y="0"/>
                </a:moveTo>
                <a:lnTo>
                  <a:pt x="2242775" y="0"/>
                </a:lnTo>
                <a:lnTo>
                  <a:pt x="2242775" y="2777429"/>
                </a:lnTo>
                <a:lnTo>
                  <a:pt x="0" y="2777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5291" y="1117914"/>
            <a:ext cx="2550577" cy="2155238"/>
          </a:xfrm>
          <a:custGeom>
            <a:avLst/>
            <a:gdLst/>
            <a:ahLst/>
            <a:cxnLst/>
            <a:rect l="l" t="t" r="r" b="b"/>
            <a:pathLst>
              <a:path w="2550577" h="2155238">
                <a:moveTo>
                  <a:pt x="0" y="0"/>
                </a:moveTo>
                <a:lnTo>
                  <a:pt x="2550578" y="0"/>
                </a:lnTo>
                <a:lnTo>
                  <a:pt x="2550578" y="2155238"/>
                </a:lnTo>
                <a:lnTo>
                  <a:pt x="0" y="2155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074007">
            <a:off x="5375857" y="4083255"/>
            <a:ext cx="2657678" cy="2614491"/>
          </a:xfrm>
          <a:custGeom>
            <a:avLst/>
            <a:gdLst/>
            <a:ahLst/>
            <a:cxnLst/>
            <a:rect l="l" t="t" r="r" b="b"/>
            <a:pathLst>
              <a:path w="2657678" h="2614491">
                <a:moveTo>
                  <a:pt x="0" y="0"/>
                </a:moveTo>
                <a:lnTo>
                  <a:pt x="2657678" y="0"/>
                </a:lnTo>
                <a:lnTo>
                  <a:pt x="2657678" y="2614491"/>
                </a:lnTo>
                <a:lnTo>
                  <a:pt x="0" y="26144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644439" y="671221"/>
            <a:ext cx="2120514" cy="2707485"/>
          </a:xfrm>
          <a:custGeom>
            <a:avLst/>
            <a:gdLst/>
            <a:ahLst/>
            <a:cxnLst/>
            <a:rect l="l" t="t" r="r" b="b"/>
            <a:pathLst>
              <a:path w="2120514" h="2707485">
                <a:moveTo>
                  <a:pt x="0" y="0"/>
                </a:moveTo>
                <a:lnTo>
                  <a:pt x="2120514" y="0"/>
                </a:lnTo>
                <a:lnTo>
                  <a:pt x="2120514" y="2707485"/>
                </a:lnTo>
                <a:lnTo>
                  <a:pt x="0" y="27074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442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61088" y="294604"/>
            <a:ext cx="2913379" cy="594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342">
                <a:solidFill>
                  <a:srgbClr val="FFFFFF"/>
                </a:solidFill>
                <a:latin typeface="Times New Roman"/>
              </a:rPr>
              <a:t>Đồ dùng học tập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45094" y="6627064"/>
            <a:ext cx="1525613" cy="363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4"/>
              </a:lnSpc>
            </a:pPr>
            <a:r>
              <a:rPr lang="en-US" sz="2024">
                <a:solidFill>
                  <a:srgbClr val="000000"/>
                </a:solidFill>
                <a:latin typeface="DejaVu Serif Bold"/>
              </a:rPr>
              <a:t>Màu sáp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51851" y="3225527"/>
            <a:ext cx="2112099" cy="374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8"/>
              </a:lnSpc>
            </a:pPr>
            <a:r>
              <a:rPr lang="en-US" sz="2163">
                <a:solidFill>
                  <a:srgbClr val="000000"/>
                </a:solidFill>
                <a:latin typeface="DejaVu Serif Bold"/>
              </a:rPr>
              <a:t>Giấy vẽ A4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25213" y="6789521"/>
            <a:ext cx="1357635" cy="33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1"/>
              </a:lnSpc>
            </a:pPr>
            <a:r>
              <a:rPr lang="en-US" sz="1922">
                <a:solidFill>
                  <a:srgbClr val="000000"/>
                </a:solidFill>
                <a:latin typeface="DejaVu Serif Bold"/>
              </a:rPr>
              <a:t>Màu nước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29328" y="3365599"/>
            <a:ext cx="2350735" cy="364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6"/>
              </a:lnSpc>
            </a:pPr>
            <a:r>
              <a:rPr lang="en-US" sz="2033">
                <a:solidFill>
                  <a:srgbClr val="000000"/>
                </a:solidFill>
                <a:latin typeface="DejaVu Serif Bold"/>
              </a:rPr>
              <a:t>Sách giáo khoa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37" y="0"/>
            <a:ext cx="8947886" cy="7505700"/>
          </a:xfrm>
          <a:custGeom>
            <a:avLst/>
            <a:gdLst/>
            <a:ahLst/>
            <a:cxnLst/>
            <a:rect l="l" t="t" r="r" b="b"/>
            <a:pathLst>
              <a:path w="8947886" h="7505700">
                <a:moveTo>
                  <a:pt x="0" y="0"/>
                </a:moveTo>
                <a:lnTo>
                  <a:pt x="8947886" y="0"/>
                </a:lnTo>
                <a:lnTo>
                  <a:pt x="8947886" y="7505700"/>
                </a:lnTo>
                <a:lnTo>
                  <a:pt x="0" y="7505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367" b="-684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485994" y="121182"/>
            <a:ext cx="3720683" cy="770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8"/>
              </a:lnSpc>
            </a:pPr>
            <a:r>
              <a:rPr lang="en-US" sz="4413">
                <a:solidFill>
                  <a:srgbClr val="FFDE59"/>
                </a:solidFill>
                <a:latin typeface="Times New Roman"/>
              </a:rPr>
              <a:t>Yêu cầu cần đạt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0507" y="1321440"/>
            <a:ext cx="7902546" cy="392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2570" lvl="1" indent="-321285" algn="ctr">
              <a:lnSpc>
                <a:spcPts val="4464"/>
              </a:lnSpc>
              <a:buFont typeface="Arial"/>
              <a:buChar char="•"/>
            </a:pPr>
            <a:r>
              <a:rPr lang="en-US" sz="2976">
                <a:solidFill>
                  <a:srgbClr val="EDEEF0"/>
                </a:solidFill>
                <a:latin typeface="Times New Roman"/>
              </a:rPr>
              <a:t>Học sinh nêu được cách vẽ tạo không gian xa gần trong tranh.</a:t>
            </a:r>
          </a:p>
          <a:p>
            <a:pPr marL="642570" lvl="1" indent="-321285" algn="ctr">
              <a:lnSpc>
                <a:spcPts val="4464"/>
              </a:lnSpc>
              <a:buFont typeface="Arial"/>
              <a:buChar char="•"/>
            </a:pPr>
            <a:r>
              <a:rPr lang="en-US" sz="2976">
                <a:solidFill>
                  <a:srgbClr val="EDEEF0"/>
                </a:solidFill>
                <a:latin typeface="Times New Roman"/>
              </a:rPr>
              <a:t>Học sinh vẽ được bức tranh về biển đảo Việt Nam với hòa sắc nóng hoặc lạnh.</a:t>
            </a:r>
          </a:p>
          <a:p>
            <a:pPr marL="642570" lvl="1" indent="-321285" algn="ctr">
              <a:lnSpc>
                <a:spcPts val="4464"/>
              </a:lnSpc>
              <a:buFont typeface="Arial"/>
              <a:buChar char="•"/>
            </a:pPr>
            <a:r>
              <a:rPr lang="en-US" sz="2976">
                <a:solidFill>
                  <a:srgbClr val="EDEEF0"/>
                </a:solidFill>
                <a:latin typeface="Times New Roman"/>
              </a:rPr>
              <a:t>Chia sẻ được cảm nhận về vẻ đẹp của biển đảo Việt Nam và trách nhiệm của cá nhân với quê hương, đất nước.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55407" y="214364"/>
            <a:ext cx="2295046" cy="1072412"/>
          </a:xfrm>
          <a:custGeom>
            <a:avLst/>
            <a:gdLst/>
            <a:ahLst/>
            <a:cxnLst/>
            <a:rect l="l" t="t" r="r" b="b"/>
            <a:pathLst>
              <a:path w="2295046" h="1072412">
                <a:moveTo>
                  <a:pt x="0" y="0"/>
                </a:moveTo>
                <a:lnTo>
                  <a:pt x="2295046" y="0"/>
                </a:lnTo>
                <a:lnTo>
                  <a:pt x="2295046" y="1072412"/>
                </a:lnTo>
                <a:lnTo>
                  <a:pt x="0" y="10724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33257" y="1946591"/>
            <a:ext cx="3581400" cy="2639503"/>
          </a:xfrm>
          <a:custGeom>
            <a:avLst/>
            <a:gdLst/>
            <a:ahLst/>
            <a:cxnLst/>
            <a:rect l="l" t="t" r="r" b="b"/>
            <a:pathLst>
              <a:path w="3581400" h="2639503">
                <a:moveTo>
                  <a:pt x="0" y="0"/>
                </a:moveTo>
                <a:lnTo>
                  <a:pt x="3581400" y="0"/>
                </a:lnTo>
                <a:lnTo>
                  <a:pt x="3581400" y="2639502"/>
                </a:lnTo>
                <a:lnTo>
                  <a:pt x="0" y="2639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476638" y="3705856"/>
            <a:ext cx="3581400" cy="2639503"/>
          </a:xfrm>
          <a:custGeom>
            <a:avLst/>
            <a:gdLst/>
            <a:ahLst/>
            <a:cxnLst/>
            <a:rect l="l" t="t" r="r" b="b"/>
            <a:pathLst>
              <a:path w="3581400" h="2639503">
                <a:moveTo>
                  <a:pt x="0" y="0"/>
                </a:moveTo>
                <a:lnTo>
                  <a:pt x="3581400" y="0"/>
                </a:lnTo>
                <a:lnTo>
                  <a:pt x="3581400" y="2639503"/>
                </a:lnTo>
                <a:lnTo>
                  <a:pt x="0" y="26395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891179" y="2736113"/>
            <a:ext cx="1928252" cy="901020"/>
          </a:xfrm>
          <a:custGeom>
            <a:avLst/>
            <a:gdLst/>
            <a:ahLst/>
            <a:cxnLst/>
            <a:rect l="l" t="t" r="r" b="b"/>
            <a:pathLst>
              <a:path w="1928252" h="901020">
                <a:moveTo>
                  <a:pt x="1928252" y="0"/>
                </a:moveTo>
                <a:lnTo>
                  <a:pt x="0" y="0"/>
                </a:lnTo>
                <a:lnTo>
                  <a:pt x="0" y="901020"/>
                </a:lnTo>
                <a:lnTo>
                  <a:pt x="1928252" y="901020"/>
                </a:lnTo>
                <a:lnTo>
                  <a:pt x="1928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1640291" y="1129221"/>
            <a:ext cx="3825987" cy="1634740"/>
          </a:xfrm>
          <a:custGeom>
            <a:avLst/>
            <a:gdLst/>
            <a:ahLst/>
            <a:cxnLst/>
            <a:rect l="l" t="t" r="r" b="b"/>
            <a:pathLst>
              <a:path w="3825987" h="1634740">
                <a:moveTo>
                  <a:pt x="3825987" y="0"/>
                </a:moveTo>
                <a:lnTo>
                  <a:pt x="0" y="0"/>
                </a:lnTo>
                <a:lnTo>
                  <a:pt x="0" y="1634739"/>
                </a:lnTo>
                <a:lnTo>
                  <a:pt x="3825987" y="1634739"/>
                </a:lnTo>
                <a:lnTo>
                  <a:pt x="382598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570479" y="2227918"/>
            <a:ext cx="4487559" cy="1917412"/>
          </a:xfrm>
          <a:custGeom>
            <a:avLst/>
            <a:gdLst/>
            <a:ahLst/>
            <a:cxnLst/>
            <a:rect l="l" t="t" r="r" b="b"/>
            <a:pathLst>
              <a:path w="4487559" h="1917412">
                <a:moveTo>
                  <a:pt x="0" y="0"/>
                </a:moveTo>
                <a:lnTo>
                  <a:pt x="4487559" y="0"/>
                </a:lnTo>
                <a:lnTo>
                  <a:pt x="4487559" y="1917411"/>
                </a:lnTo>
                <a:lnTo>
                  <a:pt x="0" y="1917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93513">
            <a:off x="205576" y="840467"/>
            <a:ext cx="1632628" cy="1021135"/>
          </a:xfrm>
          <a:custGeom>
            <a:avLst/>
            <a:gdLst/>
            <a:ahLst/>
            <a:cxnLst/>
            <a:rect l="l" t="t" r="r" b="b"/>
            <a:pathLst>
              <a:path w="1632628" h="1021135">
                <a:moveTo>
                  <a:pt x="0" y="0"/>
                </a:moveTo>
                <a:lnTo>
                  <a:pt x="1632629" y="0"/>
                </a:lnTo>
                <a:lnTo>
                  <a:pt x="1632629" y="1021135"/>
                </a:lnTo>
                <a:lnTo>
                  <a:pt x="0" y="10211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185696" y="651034"/>
            <a:ext cx="4387597" cy="635742"/>
            <a:chOff x="0" y="0"/>
            <a:chExt cx="1583791" cy="22948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83791" cy="229484"/>
            </a:xfrm>
            <a:custGeom>
              <a:avLst/>
              <a:gdLst/>
              <a:ahLst/>
              <a:cxnLst/>
              <a:rect l="l" t="t" r="r" b="b"/>
              <a:pathLst>
                <a:path w="1583791" h="229484">
                  <a:moveTo>
                    <a:pt x="65287" y="0"/>
                  </a:moveTo>
                  <a:lnTo>
                    <a:pt x="1518505" y="0"/>
                  </a:lnTo>
                  <a:cubicBezTo>
                    <a:pt x="1535820" y="0"/>
                    <a:pt x="1552426" y="6878"/>
                    <a:pt x="1564669" y="19122"/>
                  </a:cubicBezTo>
                  <a:cubicBezTo>
                    <a:pt x="1576913" y="31366"/>
                    <a:pt x="1583791" y="47971"/>
                    <a:pt x="1583791" y="65287"/>
                  </a:cubicBezTo>
                  <a:lnTo>
                    <a:pt x="1583791" y="164197"/>
                  </a:lnTo>
                  <a:cubicBezTo>
                    <a:pt x="1583791" y="181512"/>
                    <a:pt x="1576913" y="198118"/>
                    <a:pt x="1564669" y="210362"/>
                  </a:cubicBezTo>
                  <a:cubicBezTo>
                    <a:pt x="1552426" y="222606"/>
                    <a:pt x="1535820" y="229484"/>
                    <a:pt x="1518505" y="229484"/>
                  </a:cubicBezTo>
                  <a:lnTo>
                    <a:pt x="65287" y="229484"/>
                  </a:lnTo>
                  <a:cubicBezTo>
                    <a:pt x="47971" y="229484"/>
                    <a:pt x="31366" y="222606"/>
                    <a:pt x="19122" y="210362"/>
                  </a:cubicBezTo>
                  <a:cubicBezTo>
                    <a:pt x="6878" y="198118"/>
                    <a:pt x="0" y="181512"/>
                    <a:pt x="0" y="164197"/>
                  </a:cubicBezTo>
                  <a:lnTo>
                    <a:pt x="0" y="65287"/>
                  </a:lnTo>
                  <a:cubicBezTo>
                    <a:pt x="0" y="47971"/>
                    <a:pt x="6878" y="31366"/>
                    <a:pt x="19122" y="19122"/>
                  </a:cubicBezTo>
                  <a:cubicBezTo>
                    <a:pt x="31366" y="6878"/>
                    <a:pt x="47971" y="0"/>
                    <a:pt x="65287" y="0"/>
                  </a:cubicBezTo>
                  <a:close/>
                </a:path>
              </a:pathLst>
            </a:custGeom>
            <a:solidFill>
              <a:srgbClr val="5CB6F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241942" y="4767192"/>
            <a:ext cx="3581400" cy="2198084"/>
          </a:xfrm>
          <a:custGeom>
            <a:avLst/>
            <a:gdLst/>
            <a:ahLst/>
            <a:cxnLst/>
            <a:rect l="l" t="t" r="r" b="b"/>
            <a:pathLst>
              <a:path w="3581400" h="2198084">
                <a:moveTo>
                  <a:pt x="0" y="0"/>
                </a:moveTo>
                <a:lnTo>
                  <a:pt x="3581400" y="0"/>
                </a:lnTo>
                <a:lnTo>
                  <a:pt x="3581400" y="2198085"/>
                </a:lnTo>
                <a:lnTo>
                  <a:pt x="0" y="21980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3466367"/>
            <a:ext cx="5000653" cy="1994010"/>
          </a:xfrm>
          <a:custGeom>
            <a:avLst/>
            <a:gdLst/>
            <a:ahLst/>
            <a:cxnLst/>
            <a:rect l="l" t="t" r="r" b="b"/>
            <a:pathLst>
              <a:path w="5000653" h="1994010">
                <a:moveTo>
                  <a:pt x="0" y="0"/>
                </a:moveTo>
                <a:lnTo>
                  <a:pt x="5000653" y="0"/>
                </a:lnTo>
                <a:lnTo>
                  <a:pt x="5000653" y="1994010"/>
                </a:lnTo>
                <a:lnTo>
                  <a:pt x="0" y="19940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46485" y="1389917"/>
            <a:ext cx="7431653" cy="187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9"/>
              </a:lnSpc>
            </a:pPr>
            <a:r>
              <a:rPr lang="en-US" sz="5999">
                <a:solidFill>
                  <a:srgbClr val="0D62A2"/>
                </a:solidFill>
                <a:latin typeface="Dancing Script Bold"/>
              </a:rPr>
              <a:t>Hát và vận động theo bài </a:t>
            </a:r>
          </a:p>
          <a:p>
            <a:pPr algn="ctr">
              <a:lnSpc>
                <a:spcPts val="7499"/>
              </a:lnSpc>
            </a:pPr>
            <a:r>
              <a:rPr lang="en-US" sz="5999">
                <a:solidFill>
                  <a:srgbClr val="0D62A2"/>
                </a:solidFill>
                <a:latin typeface="Dancing Script Bold"/>
              </a:rPr>
              <a:t>" Cháu hát về đảo xa</a:t>
            </a:r>
            <a:r>
              <a:rPr lang="en-US" sz="5999">
                <a:solidFill>
                  <a:srgbClr val="0D62A2"/>
                </a:solidFill>
                <a:latin typeface="Dancing Script"/>
              </a:rPr>
              <a:t>"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85696" y="706386"/>
            <a:ext cx="438759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DejaVu Serif Bold"/>
              </a:rPr>
              <a:t>KHỞI ĐỘNG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0570" y="4442174"/>
            <a:ext cx="3398484" cy="2312956"/>
          </a:xfrm>
          <a:custGeom>
            <a:avLst/>
            <a:gdLst/>
            <a:ahLst/>
            <a:cxnLst/>
            <a:rect l="l" t="t" r="r" b="b"/>
            <a:pathLst>
              <a:path w="3398484" h="2312956">
                <a:moveTo>
                  <a:pt x="0" y="0"/>
                </a:moveTo>
                <a:lnTo>
                  <a:pt x="3398484" y="0"/>
                </a:lnTo>
                <a:lnTo>
                  <a:pt x="3398484" y="2312956"/>
                </a:lnTo>
                <a:lnTo>
                  <a:pt x="0" y="23129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28" b="-502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037678" y="1381966"/>
            <a:ext cx="3165252" cy="2370884"/>
          </a:xfrm>
          <a:custGeom>
            <a:avLst/>
            <a:gdLst/>
            <a:ahLst/>
            <a:cxnLst/>
            <a:rect l="l" t="t" r="r" b="b"/>
            <a:pathLst>
              <a:path w="3165252" h="2370884">
                <a:moveTo>
                  <a:pt x="0" y="0"/>
                </a:moveTo>
                <a:lnTo>
                  <a:pt x="3165252" y="0"/>
                </a:lnTo>
                <a:lnTo>
                  <a:pt x="3165252" y="2370884"/>
                </a:lnTo>
                <a:lnTo>
                  <a:pt x="0" y="23708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4557" y="1381966"/>
            <a:ext cx="3398484" cy="2370884"/>
          </a:xfrm>
          <a:custGeom>
            <a:avLst/>
            <a:gdLst/>
            <a:ahLst/>
            <a:cxnLst/>
            <a:rect l="l" t="t" r="r" b="b"/>
            <a:pathLst>
              <a:path w="3398484" h="2370884">
                <a:moveTo>
                  <a:pt x="0" y="0"/>
                </a:moveTo>
                <a:lnTo>
                  <a:pt x="3398484" y="0"/>
                </a:lnTo>
                <a:lnTo>
                  <a:pt x="3398484" y="2370884"/>
                </a:lnTo>
                <a:lnTo>
                  <a:pt x="0" y="2370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44" r="-234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037678" y="4442174"/>
            <a:ext cx="3165252" cy="2312956"/>
          </a:xfrm>
          <a:custGeom>
            <a:avLst/>
            <a:gdLst/>
            <a:ahLst/>
            <a:cxnLst/>
            <a:rect l="l" t="t" r="r" b="b"/>
            <a:pathLst>
              <a:path w="3165252" h="2312956">
                <a:moveTo>
                  <a:pt x="0" y="0"/>
                </a:moveTo>
                <a:lnTo>
                  <a:pt x="3165252" y="0"/>
                </a:lnTo>
                <a:lnTo>
                  <a:pt x="3165252" y="2312956"/>
                </a:lnTo>
                <a:lnTo>
                  <a:pt x="0" y="23129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858" r="-777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533799" y="142618"/>
            <a:ext cx="3474601" cy="705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6"/>
              </a:lnSpc>
            </a:pPr>
            <a:r>
              <a:rPr lang="en-US" sz="4132">
                <a:solidFill>
                  <a:srgbClr val="0D62A2"/>
                </a:solidFill>
                <a:latin typeface="Aliengo"/>
              </a:rPr>
              <a:t>HĐ1: KHÁM PHÁ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2615" y="3724275"/>
            <a:ext cx="3398484" cy="25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Noto Serif Display Bold"/>
              </a:rPr>
              <a:t>Vịnh Hạ Long- Quảng Ninh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27839" y="3738485"/>
            <a:ext cx="2584929" cy="248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6"/>
              </a:lnSpc>
            </a:pPr>
            <a:r>
              <a:rPr lang="en-US" sz="1483">
                <a:solidFill>
                  <a:srgbClr val="000000"/>
                </a:solidFill>
                <a:latin typeface="Noto Serif Display Bold"/>
              </a:rPr>
              <a:t>Cảnh biển lúc Hoàng hôn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2615" y="6861158"/>
            <a:ext cx="2875091" cy="239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1428">
                <a:solidFill>
                  <a:srgbClr val="000000"/>
                </a:solidFill>
                <a:latin typeface="Noto Serif Display Bold"/>
              </a:rPr>
              <a:t>Bãi biển Sầm Sơn- Thanh Hóa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27839" y="6843225"/>
            <a:ext cx="2672182" cy="239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3"/>
              </a:lnSpc>
            </a:pPr>
            <a:r>
              <a:rPr lang="en-US" sz="1445">
                <a:solidFill>
                  <a:srgbClr val="000000"/>
                </a:solidFill>
                <a:latin typeface="Noto Serif Display Bold"/>
              </a:rPr>
              <a:t>Đảo Trường Sa- Khánh Hòa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05715"/>
            <a:ext cx="2477888" cy="2415941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5704222" y="195025"/>
            <a:ext cx="3073086" cy="1647942"/>
          </a:xfrm>
          <a:custGeom>
            <a:avLst/>
            <a:gdLst/>
            <a:ahLst/>
            <a:cxnLst/>
            <a:rect l="l" t="t" r="r" b="b"/>
            <a:pathLst>
              <a:path w="3073086" h="1647942">
                <a:moveTo>
                  <a:pt x="0" y="0"/>
                </a:moveTo>
                <a:lnTo>
                  <a:pt x="3073086" y="0"/>
                </a:lnTo>
                <a:lnTo>
                  <a:pt x="3073086" y="1647943"/>
                </a:lnTo>
                <a:lnTo>
                  <a:pt x="0" y="16479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758" y="3243271"/>
            <a:ext cx="8801983" cy="4191953"/>
          </a:xfrm>
          <a:custGeom>
            <a:avLst/>
            <a:gdLst/>
            <a:ahLst/>
            <a:cxnLst/>
            <a:rect l="l" t="t" r="r" b="b"/>
            <a:pathLst>
              <a:path w="8801983" h="4191953">
                <a:moveTo>
                  <a:pt x="0" y="0"/>
                </a:moveTo>
                <a:lnTo>
                  <a:pt x="8801984" y="0"/>
                </a:lnTo>
                <a:lnTo>
                  <a:pt x="8801984" y="4191952"/>
                </a:lnTo>
                <a:lnTo>
                  <a:pt x="0" y="419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055" b="-905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30678" y="1574946"/>
            <a:ext cx="7259007" cy="480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D62A2"/>
                </a:solidFill>
                <a:latin typeface="DejaVu Serif Bold"/>
              </a:rPr>
              <a:t>1- Cảnh vật, màu sắc của biển đảo như thế nào?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05A60"/>
                </a:solidFill>
                <a:latin typeface="DejaVu Serif Bold"/>
              </a:rPr>
              <a:t>(Cảnh vật hùng vĩ, mênh mông, màu sắc sinh động)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D62A2"/>
                </a:solidFill>
                <a:latin typeface="DejaVu Serif Bold"/>
              </a:rPr>
              <a:t>2- Những hình ảnh nào thường có ở biển đảo?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05A60"/>
                </a:solidFill>
                <a:latin typeface="DejaVu Serif Bold"/>
              </a:rPr>
              <a:t>( Bãi cát, cây dừa, tàu thuyền, sóng biển, ...) 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D62A2"/>
                </a:solidFill>
                <a:latin typeface="DejaVu Serif Bold"/>
              </a:rPr>
              <a:t>3- Em ấn tượng với hình ảnh nào?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05A60"/>
                </a:solidFill>
                <a:latin typeface="DejaVu Serif Bold"/>
              </a:rPr>
              <a:t>(Tàu thuyền đánh cá, hàng dừa cao chót vót...)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D62A2"/>
                </a:solidFill>
                <a:latin typeface="DejaVu Serif Bold"/>
              </a:rPr>
              <a:t>4- Em còn biết biển đảo nào khác của Việt Nam?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1B5028"/>
                </a:solidFill>
                <a:latin typeface="DejaVu Serif Bold"/>
              </a:rPr>
              <a:t>( Đảo Lý Sơn, Phú Quốc, Cát Bà, Cô Tô...)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77888" y="118825"/>
            <a:ext cx="3474601" cy="705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6"/>
              </a:lnSpc>
            </a:pPr>
            <a:r>
              <a:rPr lang="en-US" sz="4132">
                <a:solidFill>
                  <a:srgbClr val="0D62A2"/>
                </a:solidFill>
                <a:latin typeface="Aliengo"/>
              </a:rPr>
              <a:t>HĐ1: KHÁM PHÁ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221599"/>
            <a:ext cx="8953500" cy="5976461"/>
          </a:xfrm>
          <a:custGeom>
            <a:avLst/>
            <a:gdLst/>
            <a:ahLst/>
            <a:cxnLst/>
            <a:rect l="l" t="t" r="r" b="b"/>
            <a:pathLst>
              <a:path w="8953500" h="5976461">
                <a:moveTo>
                  <a:pt x="0" y="0"/>
                </a:moveTo>
                <a:lnTo>
                  <a:pt x="8953500" y="0"/>
                </a:lnTo>
                <a:lnTo>
                  <a:pt x="8953500" y="5976461"/>
                </a:lnTo>
                <a:lnTo>
                  <a:pt x="0" y="5976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96578" y="1973853"/>
            <a:ext cx="7494290" cy="1990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2"/>
              </a:lnSpc>
            </a:pPr>
            <a:r>
              <a:rPr lang="en-US" sz="2273">
                <a:solidFill>
                  <a:srgbClr val="000000"/>
                </a:solidFill>
                <a:latin typeface="DejaVu Serif Bold"/>
              </a:rPr>
              <a:t>Việt nam có rất nhiều biển đảo. Ở đó có cảnh vật rất đa dạng, phong phú như bãi cát trải dài, nhiều sinh vật biển sinh sống, tàu thuyền tấp nập... con người ở đây rất chan hòa và yêu thương.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82688" y="169893"/>
            <a:ext cx="3388124" cy="88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Noto Serif Display Bold"/>
              </a:rPr>
              <a:t>Ghi nhớ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753" y="-1137177"/>
            <a:ext cx="8953500" cy="2898696"/>
          </a:xfrm>
          <a:custGeom>
            <a:avLst/>
            <a:gdLst/>
            <a:ahLst/>
            <a:cxnLst/>
            <a:rect l="l" t="t" r="r" b="b"/>
            <a:pathLst>
              <a:path w="8953500" h="2898696">
                <a:moveTo>
                  <a:pt x="0" y="0"/>
                </a:moveTo>
                <a:lnTo>
                  <a:pt x="8953500" y="0"/>
                </a:lnTo>
                <a:lnTo>
                  <a:pt x="8953500" y="2898696"/>
                </a:lnTo>
                <a:lnTo>
                  <a:pt x="0" y="2898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53441" y="1204595"/>
            <a:ext cx="6505033" cy="5901473"/>
          </a:xfrm>
          <a:custGeom>
            <a:avLst/>
            <a:gdLst/>
            <a:ahLst/>
            <a:cxnLst/>
            <a:rect l="l" t="t" r="r" b="b"/>
            <a:pathLst>
              <a:path w="6505033" h="5901473">
                <a:moveTo>
                  <a:pt x="0" y="0"/>
                </a:moveTo>
                <a:lnTo>
                  <a:pt x="6505033" y="0"/>
                </a:lnTo>
                <a:lnTo>
                  <a:pt x="6505033" y="5901473"/>
                </a:lnTo>
                <a:lnTo>
                  <a:pt x="0" y="59014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5707" y="294335"/>
            <a:ext cx="8582086" cy="4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8"/>
              </a:lnSpc>
            </a:pPr>
            <a:r>
              <a:rPr lang="en-US" sz="2662">
                <a:solidFill>
                  <a:srgbClr val="90090D"/>
                </a:solidFill>
                <a:latin typeface="Baloo"/>
              </a:rPr>
              <a:t>2- HĐ2: KIẾN TẠO KIẾN THỨC- KĨ NĂNG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700" y="4027590"/>
            <a:ext cx="9319929" cy="3716322"/>
          </a:xfrm>
          <a:custGeom>
            <a:avLst/>
            <a:gdLst/>
            <a:ahLst/>
            <a:cxnLst/>
            <a:rect l="l" t="t" r="r" b="b"/>
            <a:pathLst>
              <a:path w="9319929" h="3716322">
                <a:moveTo>
                  <a:pt x="0" y="0"/>
                </a:moveTo>
                <a:lnTo>
                  <a:pt x="9319929" y="0"/>
                </a:lnTo>
                <a:lnTo>
                  <a:pt x="9319929" y="3716321"/>
                </a:lnTo>
                <a:lnTo>
                  <a:pt x="0" y="3716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87696" y="702945"/>
            <a:ext cx="7615234" cy="447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9"/>
              </a:lnSpc>
            </a:pPr>
            <a:r>
              <a:rPr lang="en-US" sz="2642">
                <a:solidFill>
                  <a:srgbClr val="FFDE59"/>
                </a:solidFill>
                <a:latin typeface="Noto Sans Bold"/>
              </a:rPr>
              <a:t> Ghi nhớ các bước vẽ tranh về biển đảo: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19466" y="45812"/>
            <a:ext cx="7914568" cy="55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7"/>
              </a:lnSpc>
            </a:pPr>
            <a:r>
              <a:rPr lang="en-US" sz="3255">
                <a:solidFill>
                  <a:srgbClr val="FFFFFF"/>
                </a:solidFill>
                <a:latin typeface="Noto Sans Bold"/>
              </a:rPr>
              <a:t>2- HĐ2: Kiến tạo kiến thức- kĩ năng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5826" y="1772412"/>
            <a:ext cx="7758208" cy="649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6"/>
              </a:lnSpc>
            </a:pPr>
            <a:r>
              <a:rPr lang="en-US" sz="1804">
                <a:solidFill>
                  <a:srgbClr val="F4F6FC"/>
                </a:solidFill>
                <a:latin typeface="DejaVu Serif Bold"/>
              </a:rPr>
              <a:t>B1: Xác định ranh giới giữa mặt biển và bầu trời, vẽ cảnh vật ở phía xa trước.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5826" y="3028103"/>
            <a:ext cx="8953500" cy="332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E5F6FA"/>
                </a:solidFill>
                <a:latin typeface="DejaVu Sans Bold"/>
              </a:rPr>
              <a:t>B2: Vẽ cảnh vật ở gần.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5018" y="3837408"/>
            <a:ext cx="7683464" cy="332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9CDEEE"/>
                </a:solidFill>
                <a:latin typeface="DejaVu Serif Bold"/>
              </a:rPr>
              <a:t>B3: Lựa chọn màu vẽ cảnh vật ở phía xa trước.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5018" y="5219636"/>
            <a:ext cx="7132847" cy="666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DejaVu Serif Bold"/>
              </a:rPr>
              <a:t>B4: Vẽ màu cho cảnh vật ở gần, hoàn thiện bức tranh.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522</Words>
  <Application>Microsoft Office PowerPoint</Application>
  <PresentationFormat>Custom</PresentationFormat>
  <Paragraphs>59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Playfair Display Bold</vt:lpstr>
      <vt:lpstr>Times New Roman</vt:lpstr>
      <vt:lpstr>DejaVu Serif Bold</vt:lpstr>
      <vt:lpstr>Calibri</vt:lpstr>
      <vt:lpstr>Dancing Script Bold</vt:lpstr>
      <vt:lpstr>Noto Serif Display Bold</vt:lpstr>
      <vt:lpstr>Baloo</vt:lpstr>
      <vt:lpstr>Noto Sans Bold</vt:lpstr>
      <vt:lpstr>Aliengo</vt:lpstr>
      <vt:lpstr>Noto Serif Display</vt:lpstr>
      <vt:lpstr>DejaVu Sans Bold</vt:lpstr>
      <vt:lpstr>Yatra One</vt:lpstr>
      <vt:lpstr>Dancing Script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Minimalist Motivational Quote Facebook Post</dc:title>
  <cp:lastModifiedBy>Admin</cp:lastModifiedBy>
  <cp:revision>2</cp:revision>
  <dcterms:created xsi:type="dcterms:W3CDTF">2006-08-16T00:00:00Z</dcterms:created>
  <dcterms:modified xsi:type="dcterms:W3CDTF">2023-12-17T13:34:48Z</dcterms:modified>
  <dc:identifier>DAFsCjuChJo</dc:identifier>
</cp:coreProperties>
</file>