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0" r:id="rId2"/>
    <p:sldId id="256" r:id="rId3"/>
    <p:sldId id="263" r:id="rId4"/>
    <p:sldId id="266" r:id="rId5"/>
    <p:sldId id="258" r:id="rId6"/>
    <p:sldId id="274" r:id="rId7"/>
    <p:sldId id="275" r:id="rId8"/>
    <p:sldId id="276" r:id="rId9"/>
    <p:sldId id="267" r:id="rId10"/>
    <p:sldId id="278" r:id="rId11"/>
    <p:sldId id="277" r:id="rId12"/>
    <p:sldId id="279" r:id="rId13"/>
    <p:sldId id="280" r:id="rId14"/>
    <p:sldId id="281" r:id="rId15"/>
    <p:sldId id="271" r:id="rId16"/>
    <p:sldId id="283" r:id="rId17"/>
    <p:sldId id="272" r:id="rId18"/>
    <p:sldId id="282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C6ED"/>
    <a:srgbClr val="E4EBE8"/>
    <a:srgbClr val="E24D4D"/>
    <a:srgbClr val="B5E7F4"/>
    <a:srgbClr val="AB8E74"/>
    <a:srgbClr val="29C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 showGuides="1">
      <p:cViewPr varScale="1">
        <p:scale>
          <a:sx n="84" d="100"/>
          <a:sy n="84" d="100"/>
        </p:scale>
        <p:origin x="780" y="52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1C6AF-1E40-41C7-BF4C-8751980A3F6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4B377-8C60-4990-B433-F8E7BBE6A8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66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733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77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99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0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77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87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B377-8C60-4990-B433-F8E7BBE6A80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74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2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98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06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0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50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97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959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04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93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33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84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799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199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31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59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228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56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758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605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053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928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246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801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65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58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414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94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154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303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37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23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934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60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962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592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30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30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1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9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87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8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78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6" r:id="rId2"/>
    <p:sldLayoutId id="2147483692" r:id="rId3"/>
    <p:sldLayoutId id="2147483691" r:id="rId4"/>
    <p:sldLayoutId id="2147483690" r:id="rId5"/>
    <p:sldLayoutId id="2147483689" r:id="rId6"/>
    <p:sldLayoutId id="2147483682" r:id="rId7"/>
    <p:sldLayoutId id="2147483677" r:id="rId8"/>
    <p:sldLayoutId id="2147483672" r:id="rId9"/>
    <p:sldLayoutId id="2147483693" r:id="rId10"/>
    <p:sldLayoutId id="2147483662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9" r:id="rId17"/>
    <p:sldLayoutId id="2147483698" r:id="rId18"/>
    <p:sldLayoutId id="2147483697" r:id="rId19"/>
    <p:sldLayoutId id="2147483695" r:id="rId20"/>
    <p:sldLayoutId id="2147483694" r:id="rId21"/>
    <p:sldLayoutId id="2147483688" r:id="rId22"/>
    <p:sldLayoutId id="2147483687" r:id="rId23"/>
    <p:sldLayoutId id="2147483686" r:id="rId24"/>
    <p:sldLayoutId id="2147483685" r:id="rId25"/>
    <p:sldLayoutId id="2147483684" r:id="rId26"/>
    <p:sldLayoutId id="2147483683" r:id="rId27"/>
    <p:sldLayoutId id="2147483681" r:id="rId28"/>
    <p:sldLayoutId id="2147483680" r:id="rId29"/>
    <p:sldLayoutId id="2147483679" r:id="rId30"/>
    <p:sldLayoutId id="2147483678" r:id="rId31"/>
    <p:sldLayoutId id="2147483676" r:id="rId32"/>
    <p:sldLayoutId id="2147483675" r:id="rId33"/>
    <p:sldLayoutId id="2147483674" r:id="rId34"/>
    <p:sldLayoutId id="2147483673" r:id="rId35"/>
    <p:sldLayoutId id="2147483663" r:id="rId36"/>
    <p:sldLayoutId id="2147483664" r:id="rId37"/>
    <p:sldLayoutId id="2147483665" r:id="rId38"/>
    <p:sldLayoutId id="2147483666" r:id="rId39"/>
    <p:sldLayoutId id="2147483667" r:id="rId40"/>
    <p:sldLayoutId id="2147483668" r:id="rId41"/>
    <p:sldLayoutId id="2147483669" r:id="rId42"/>
    <p:sldLayoutId id="2147483670" r:id="rId43"/>
    <p:sldLayoutId id="2147483671" r:id="rId4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image" Target="../media/image2.png"/><Relationship Id="rId21" Type="http://schemas.openxmlformats.org/officeDocument/2006/relationships/image" Target="../media/image24.jpeg"/><Relationship Id="rId34" Type="http://schemas.microsoft.com/office/2007/relationships/hdphoto" Target="../media/hdphoto8.wdp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20" Type="http://schemas.microsoft.com/office/2007/relationships/hdphoto" Target="../media/hdphoto1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24" Type="http://schemas.microsoft.com/office/2007/relationships/hdphoto" Target="../media/hdphoto3.wdp"/><Relationship Id="rId32" Type="http://schemas.microsoft.com/office/2007/relationships/hdphoto" Target="../media/hdphoto7.wdp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28" Type="http://schemas.microsoft.com/office/2007/relationships/hdphoto" Target="../media/hdphoto5.wdp"/><Relationship Id="rId36" Type="http://schemas.microsoft.com/office/2007/relationships/hdphoto" Target="../media/hdphoto9.wdp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Relationship Id="rId22" Type="http://schemas.openxmlformats.org/officeDocument/2006/relationships/image" Target="../media/image25.jpeg"/><Relationship Id="rId27" Type="http://schemas.openxmlformats.org/officeDocument/2006/relationships/image" Target="../media/image28.png"/><Relationship Id="rId30" Type="http://schemas.microsoft.com/office/2007/relationships/hdphoto" Target="../media/hdphoto6.wdp"/><Relationship Id="rId35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EE7AAC-2DEF-4682-90D4-9656273B9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9CA5A-986D-4FC3-8A9E-57B558FF57BF}"/>
              </a:ext>
            </a:extLst>
          </p:cNvPr>
          <p:cNvSpPr txBox="1"/>
          <p:nvPr/>
        </p:nvSpPr>
        <p:spPr>
          <a:xfrm>
            <a:off x="1525772" y="1480040"/>
            <a:ext cx="60924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2060"/>
                </a:solidFill>
                <a:latin typeface="UTM Cooper Black" panose="02040603050506020204" pitchFamily="18" charset="0"/>
              </a:rPr>
              <a:t>PHÒNG GIÁO DỤC &amp; ĐÀO TẠO QUẬN LONG BIÊN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2E31F-E242-4DBA-AB25-94B6674DAF06}"/>
              </a:ext>
            </a:extLst>
          </p:cNvPr>
          <p:cNvSpPr txBox="1"/>
          <p:nvPr/>
        </p:nvSpPr>
        <p:spPr>
          <a:xfrm>
            <a:off x="2474727" y="2957827"/>
            <a:ext cx="441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Cooper Black" panose="02040603050506020204" pitchFamily="18" charset="0"/>
              </a:rPr>
              <a:t>MĨ THUẬT LỚP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0E309-D2F8-426C-AADE-AD50F67A53D4}"/>
              </a:ext>
            </a:extLst>
          </p:cNvPr>
          <p:cNvSpPr txBox="1"/>
          <p:nvPr/>
        </p:nvSpPr>
        <p:spPr>
          <a:xfrm>
            <a:off x="1919176" y="2185673"/>
            <a:ext cx="552361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Jokerman" panose="04090605060006020702" pitchFamily="82" charset="0"/>
              </a:rPr>
              <a:t>CHÀO MỪNG CÁC EM ĐÃ ĐẾN VỚI TIẾT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D7E21-66AE-4FE8-9F7A-F80196482F03}"/>
              </a:ext>
            </a:extLst>
          </p:cNvPr>
          <p:cNvSpPr txBox="1"/>
          <p:nvPr/>
        </p:nvSpPr>
        <p:spPr>
          <a:xfrm>
            <a:off x="1956389" y="3786920"/>
            <a:ext cx="523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Thực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hiện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: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Nhóm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giáo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viên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Mĩ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thuật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Quận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 Long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UTM Flamenco" panose="02040603050506020204" pitchFamily="18" charset="0"/>
              </a:rPr>
              <a:t>Biên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84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ặn Người Tuyết, Cây Thông Giáng Sinh bằng ĐẤT SÉT (Snowman, Christmas Tree) _ Clay Tutorial">
            <a:hlinkClick r:id="" action="ppaction://media"/>
            <a:extLst>
              <a:ext uri="{FF2B5EF4-FFF2-40B4-BE49-F238E27FC236}">
                <a16:creationId xmlns:a16="http://schemas.microsoft.com/office/drawing/2014/main" id="{F5A58BDA-4B7E-4D98-842A-9F8DA08944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089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Làm Powerpoint Chuyên Nghiệp Đẹp Nhất">
            <a:extLst>
              <a:ext uri="{FF2B5EF4-FFF2-40B4-BE49-F238E27FC236}">
                <a16:creationId xmlns:a16="http://schemas.microsoft.com/office/drawing/2014/main" id="{20BFB3A0-48A9-42BC-971A-009D46BD8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3CB71A-72D8-4316-985E-9043DB562597}"/>
              </a:ext>
            </a:extLst>
          </p:cNvPr>
          <p:cNvSpPr txBox="1"/>
          <p:nvPr/>
        </p:nvSpPr>
        <p:spPr>
          <a:xfrm>
            <a:off x="478466" y="3686760"/>
            <a:ext cx="1584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</a:t>
            </a:r>
            <a:r>
              <a:rPr lang="vi-VN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ớc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1: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nặn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bộ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phận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chính</a:t>
            </a:r>
            <a:endParaRPr lang="en-US" sz="1600" b="1" dirty="0">
              <a:solidFill>
                <a:srgbClr val="002060"/>
              </a:solidFill>
              <a:latin typeface="UTM Androgyne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FE462-1171-43F8-A0E9-D3BB5168AD4E}"/>
              </a:ext>
            </a:extLst>
          </p:cNvPr>
          <p:cNvSpPr txBox="1"/>
          <p:nvPr/>
        </p:nvSpPr>
        <p:spPr>
          <a:xfrm>
            <a:off x="3171784" y="3722093"/>
            <a:ext cx="2549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</a:t>
            </a:r>
            <a:r>
              <a:rPr lang="vi-VN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ớc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2: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nặn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chi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tiết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mắt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mũi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miệng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chân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76507-1E5E-4D8B-9931-F4FB798292FB}"/>
              </a:ext>
            </a:extLst>
          </p:cNvPr>
          <p:cNvSpPr txBox="1"/>
          <p:nvPr/>
        </p:nvSpPr>
        <p:spPr>
          <a:xfrm>
            <a:off x="6157892" y="3722093"/>
            <a:ext cx="2549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B</a:t>
            </a:r>
            <a:r>
              <a:rPr lang="vi-VN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ớc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3: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nặn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chi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tiết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trang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trí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mũ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khăn</a:t>
            </a:r>
            <a:r>
              <a:rPr lang="en-US" sz="1600" b="1" dirty="0">
                <a:solidFill>
                  <a:srgbClr val="002060"/>
                </a:solidFill>
                <a:latin typeface="UTM Androgyne" panose="0204060305050602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BB3219-9C8D-47A8-A101-7E5704F1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2" y="1517302"/>
            <a:ext cx="2447695" cy="1882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93339E-5AF6-4C2D-BDA2-A3B6C9A30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686" y="1540473"/>
            <a:ext cx="2447695" cy="1934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DD743A-F0A8-4684-B849-E458B8BD3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15" y="1517302"/>
            <a:ext cx="2549751" cy="1923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0DC81-7056-46D3-A9FF-581A66B816E6}"/>
              </a:ext>
            </a:extLst>
          </p:cNvPr>
          <p:cNvSpPr txBox="1"/>
          <p:nvPr/>
        </p:nvSpPr>
        <p:spPr>
          <a:xfrm>
            <a:off x="2062717" y="539404"/>
            <a:ext cx="353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nặn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ng</a:t>
            </a:r>
            <a:r>
              <a:rPr lang="vi-VN" sz="2400" dirty="0">
                <a:solidFill>
                  <a:srgbClr val="FF0000"/>
                </a:solidFill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ời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tuyết</a:t>
            </a:r>
            <a:endParaRPr lang="en-US" sz="24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08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cute - hinhanhsieudep.net">
            <a:extLst>
              <a:ext uri="{FF2B5EF4-FFF2-40B4-BE49-F238E27FC236}">
                <a16:creationId xmlns:a16="http://schemas.microsoft.com/office/drawing/2014/main" id="{70EC8A2A-A037-4D23-8F7D-ACF93CA7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23"/>
            <a:ext cx="9144000" cy="516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nh Noel &quot;siêu&quot; dễ thương, ngày làm hàng trăm cái vẫn &quot;cháy&quot; hàng | Báo  Dân trí">
            <a:extLst>
              <a:ext uri="{FF2B5EF4-FFF2-40B4-BE49-F238E27FC236}">
                <a16:creationId xmlns:a16="http://schemas.microsoft.com/office/drawing/2014/main" id="{73D3D940-1DFF-40C5-BFF8-EAA8B03C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35" y="2933236"/>
            <a:ext cx="1901899" cy="1901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lettesVN -">
            <a:extLst>
              <a:ext uri="{FF2B5EF4-FFF2-40B4-BE49-F238E27FC236}">
                <a16:creationId xmlns:a16="http://schemas.microsoft.com/office/drawing/2014/main" id="{D5D76147-81F8-45E7-A918-DC4B1733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0" y="3050216"/>
            <a:ext cx="2366918" cy="179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ạc nhiên với những sản phẩm từ đất nặn của học sinh">
            <a:extLst>
              <a:ext uri="{FF2B5EF4-FFF2-40B4-BE49-F238E27FC236}">
                <a16:creationId xmlns:a16="http://schemas.microsoft.com/office/drawing/2014/main" id="{3871CAA8-5630-467A-BB3F-9B5C4FA78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65" y="3026091"/>
            <a:ext cx="3269246" cy="1838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DD2C7-BBA2-4DEB-8E87-9B330D47295E}"/>
              </a:ext>
            </a:extLst>
          </p:cNvPr>
          <p:cNvSpPr txBox="1"/>
          <p:nvPr/>
        </p:nvSpPr>
        <p:spPr>
          <a:xfrm>
            <a:off x="2548417" y="163659"/>
            <a:ext cx="381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khảo</a:t>
            </a:r>
            <a:endParaRPr lang="en-US" sz="24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2" name="Picture 11" descr="Bánh Noel đắt hàng dịp Giáng sinh - VietNamNet">
            <a:extLst>
              <a:ext uri="{FF2B5EF4-FFF2-40B4-BE49-F238E27FC236}">
                <a16:creationId xmlns:a16="http://schemas.microsoft.com/office/drawing/2014/main" id="{F424764A-CCE9-4A9D-B7E9-FF4468D6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65" y="757307"/>
            <a:ext cx="1901899" cy="1901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6" descr="Hà Nội: - Đồ chơi handmade tặng bé dịp Noel làm từ đất nặn Hàn Quốc cực  xinh giá cực rẻ chỉ từ 15k 5 | Lamchame.com - Nguồn thông tin tin">
            <a:extLst>
              <a:ext uri="{FF2B5EF4-FFF2-40B4-BE49-F238E27FC236}">
                <a16:creationId xmlns:a16="http://schemas.microsoft.com/office/drawing/2014/main" id="{EB301361-1D02-476D-8710-7DAF5933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09" y="658839"/>
            <a:ext cx="2149695" cy="2098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0" descr="Ngạc nhiên với những sản phẩm từ đất nặn của học sinh">
            <a:extLst>
              <a:ext uri="{FF2B5EF4-FFF2-40B4-BE49-F238E27FC236}">
                <a16:creationId xmlns:a16="http://schemas.microsoft.com/office/drawing/2014/main" id="{A2C4BC24-A846-44B1-9E45-31B959A1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2" y="812906"/>
            <a:ext cx="2543175" cy="1790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1598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ình nền powerpoint mở đầu | Background powerpoint, Powerpoint background  free, Cool powerpoint backgrounds">
            <a:extLst>
              <a:ext uri="{FF2B5EF4-FFF2-40B4-BE49-F238E27FC236}">
                <a16:creationId xmlns:a16="http://schemas.microsoft.com/office/drawing/2014/main" id="{74EA0F70-62A3-4F11-BD72-8953C935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lettesVN -">
            <a:extLst>
              <a:ext uri="{FF2B5EF4-FFF2-40B4-BE49-F238E27FC236}">
                <a16:creationId xmlns:a16="http://schemas.microsoft.com/office/drawing/2014/main" id="{1EE3BFBF-DD63-4074-B04E-37B05EF7B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3665" r="8923" b="2393"/>
          <a:stretch/>
        </p:blipFill>
        <p:spPr bwMode="auto">
          <a:xfrm>
            <a:off x="3594376" y="2962888"/>
            <a:ext cx="2009555" cy="17090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ướng dẫn bé nặn con Khủng long ngộ nghĩnh bằng Đất sét - YouTube">
            <a:extLst>
              <a:ext uri="{FF2B5EF4-FFF2-40B4-BE49-F238E27FC236}">
                <a16:creationId xmlns:a16="http://schemas.microsoft.com/office/drawing/2014/main" id="{089F1EE2-E23A-41D7-9798-007A7B2C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3" y="2916814"/>
            <a:ext cx="2857500" cy="1801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A99FCD-41EF-4FD1-8581-DF1AF0C8DE59}"/>
              </a:ext>
            </a:extLst>
          </p:cNvPr>
          <p:cNvSpPr txBox="1"/>
          <p:nvPr/>
        </p:nvSpPr>
        <p:spPr>
          <a:xfrm>
            <a:off x="2548417" y="163659"/>
            <a:ext cx="381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khảo</a:t>
            </a:r>
            <a:endParaRPr lang="en-US" sz="24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12" name="Picture 2" descr="Đất Nặn Claylove - Posts | Facebook">
            <a:extLst>
              <a:ext uri="{FF2B5EF4-FFF2-40B4-BE49-F238E27FC236}">
                <a16:creationId xmlns:a16="http://schemas.microsoft.com/office/drawing/2014/main" id="{640880B9-01DE-421C-98A5-F829896D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2" y="687568"/>
            <a:ext cx="2857501" cy="1943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Quà tặng ngập tràn cho bé nhân ngày Quốc Tế Thiếu Nhi - Sống Khỏe">
            <a:extLst>
              <a:ext uri="{FF2B5EF4-FFF2-40B4-BE49-F238E27FC236}">
                <a16:creationId xmlns:a16="http://schemas.microsoft.com/office/drawing/2014/main" id="{51012B74-2EBE-4334-B24D-C5B1442A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31" y="829136"/>
            <a:ext cx="2619375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0" descr="😌Buồn buồn ngồi nặn con... - Shop hàng xách tay ngoại nhập | Facebook">
            <a:extLst>
              <a:ext uri="{FF2B5EF4-FFF2-40B4-BE49-F238E27FC236}">
                <a16:creationId xmlns:a16="http://schemas.microsoft.com/office/drawing/2014/main" id="{5C4F19F2-56EF-405F-B348-D545566F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68" y="2924091"/>
            <a:ext cx="2857500" cy="1752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Tạo hình các con vật từ đất nặn">
            <a:extLst>
              <a:ext uri="{FF2B5EF4-FFF2-40B4-BE49-F238E27FC236}">
                <a16:creationId xmlns:a16="http://schemas.microsoft.com/office/drawing/2014/main" id="{8B9F71D5-161E-4095-94DE-571FA09F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8" y="625324"/>
            <a:ext cx="2760896" cy="20680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Hình nền powerpoint mở đầu | Background powerpoint, Powerpoint background  free, Cool powerpoint backgrounds">
            <a:extLst>
              <a:ext uri="{FF2B5EF4-FFF2-40B4-BE49-F238E27FC236}">
                <a16:creationId xmlns:a16="http://schemas.microsoft.com/office/drawing/2014/main" id="{2D5BE6AB-8D56-46C7-B105-115388F1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op 10 Đồ Chơi Cho Bé 4, 5, 6 Tuổi Tốt Nhất Hiện Nay, Các Trò Chơi Dành Cho  Bé Từ 3">
            <a:extLst>
              <a:ext uri="{FF2B5EF4-FFF2-40B4-BE49-F238E27FC236}">
                <a16:creationId xmlns:a16="http://schemas.microsoft.com/office/drawing/2014/main" id="{7FB50BBB-76EC-4754-B0F1-85096121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2" y="788983"/>
            <a:ext cx="2919956" cy="1943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Mách mẹ cách tự làm đồ chơi đất nặn cho trẻ &quot;cực&quot; đơn giản – DUKA.VN">
            <a:extLst>
              <a:ext uri="{FF2B5EF4-FFF2-40B4-BE49-F238E27FC236}">
                <a16:creationId xmlns:a16="http://schemas.microsoft.com/office/drawing/2014/main" id="{EDBC3309-F9BA-412B-94C9-5848E87C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62" y="3023635"/>
            <a:ext cx="2619375" cy="1743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Ò CHƠI ĐẤT SÉT NẶN PLAY DOH - Bé Tập Nặn Cầu Vồng ! - YouTube">
            <a:extLst>
              <a:ext uri="{FF2B5EF4-FFF2-40B4-BE49-F238E27FC236}">
                <a16:creationId xmlns:a16="http://schemas.microsoft.com/office/drawing/2014/main" id="{40C1027B-D602-466B-8412-FD106FDC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9" y="3166510"/>
            <a:ext cx="2857500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8" name="Picture 8" descr="Sở Giáo Dục Và Đào Tạo Vĩnh Phúc">
            <a:extLst>
              <a:ext uri="{FF2B5EF4-FFF2-40B4-BE49-F238E27FC236}">
                <a16:creationId xmlns:a16="http://schemas.microsoft.com/office/drawing/2014/main" id="{6285C50F-6B5F-4986-9F45-195E05556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6"/>
          <a:stretch/>
        </p:blipFill>
        <p:spPr bwMode="auto">
          <a:xfrm>
            <a:off x="6471848" y="163659"/>
            <a:ext cx="2706969" cy="2281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ua Đất nặn thủ công Modeling Clay (đất sét) — Đồ chơi trẻ em">
            <a:extLst>
              <a:ext uri="{FF2B5EF4-FFF2-40B4-BE49-F238E27FC236}">
                <a16:creationId xmlns:a16="http://schemas.microsoft.com/office/drawing/2014/main" id="{9E3494D4-3CEC-45EB-923E-CC53F852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27" y="788983"/>
            <a:ext cx="3130735" cy="1943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Đất Nặn 8-12-18-24 Màu | Shopee Việt Nam">
            <a:extLst>
              <a:ext uri="{FF2B5EF4-FFF2-40B4-BE49-F238E27FC236}">
                <a16:creationId xmlns:a16="http://schemas.microsoft.com/office/drawing/2014/main" id="{0B6B5E35-E835-4EEE-9125-D68718AC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32" y="2445488"/>
            <a:ext cx="2479712" cy="2479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4877C8-D4C5-4878-B72F-EC3C44C45BA3}"/>
              </a:ext>
            </a:extLst>
          </p:cNvPr>
          <p:cNvSpPr txBox="1"/>
          <p:nvPr/>
        </p:nvSpPr>
        <p:spPr>
          <a:xfrm>
            <a:off x="2548417" y="163659"/>
            <a:ext cx="3819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Cooper Black" panose="02040603050506020204" pitchFamily="18" charset="0"/>
              </a:rPr>
              <a:t>khảo</a:t>
            </a:r>
            <a:endParaRPr lang="en-US" sz="24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67" y="626367"/>
            <a:ext cx="4950381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6450" y="2680076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1310" y="2327462"/>
            <a:ext cx="2528969" cy="280515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73C513-FD79-4FE3-B98E-86355D026596}"/>
              </a:ext>
            </a:extLst>
          </p:cNvPr>
          <p:cNvSpPr txBox="1"/>
          <p:nvPr/>
        </p:nvSpPr>
        <p:spPr>
          <a:xfrm>
            <a:off x="2316285" y="1328616"/>
            <a:ext cx="447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3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tạo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00">
        <p14:prism isContent="1" isInverted="1"/>
      </p:transition>
    </mc:Choice>
    <mc:Fallback xmlns="">
      <p:transition spd="slow" advTm="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">
            <a:extLst>
              <a:ext uri="{FF2B5EF4-FFF2-40B4-BE49-F238E27FC236}">
                <a16:creationId xmlns:a16="http://schemas.microsoft.com/office/drawing/2014/main" id="{ED8A4220-85F9-422D-B0E2-20763A2C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C2504F-A292-43C2-BAD5-DDE8DE686B04}"/>
              </a:ext>
            </a:extLst>
          </p:cNvPr>
          <p:cNvSpPr txBox="1"/>
          <p:nvPr/>
        </p:nvSpPr>
        <p:spPr>
          <a:xfrm>
            <a:off x="1812850" y="1467294"/>
            <a:ext cx="551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vận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kiến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nặn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tạo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 ý </a:t>
            </a:r>
            <a:r>
              <a:rPr lang="en-US" sz="2000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thích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8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67" y="626367"/>
            <a:ext cx="4950381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6450" y="2680076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1310" y="2327462"/>
            <a:ext cx="2528969" cy="280515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73C513-FD79-4FE3-B98E-86355D026596}"/>
              </a:ext>
            </a:extLst>
          </p:cNvPr>
          <p:cNvSpPr txBox="1"/>
          <p:nvPr/>
        </p:nvSpPr>
        <p:spPr>
          <a:xfrm>
            <a:off x="2316285" y="1328616"/>
            <a:ext cx="447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4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giá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0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00">
        <p15:prstTrans prst="peelOff"/>
      </p:transition>
    </mc:Choice>
    <mc:Fallback xmlns="">
      <p:transition spd="slow" advTm="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MSOffice Training: Hình nền thiết kế giáo án điện tử Powerpoint (P2) | Hình  nền, Nghệ thuật chữ viết, Dễ thương">
            <a:extLst>
              <a:ext uri="{FF2B5EF4-FFF2-40B4-BE49-F238E27FC236}">
                <a16:creationId xmlns:a16="http://schemas.microsoft.com/office/drawing/2014/main" id="{EF4355B8-D897-44EE-B1A7-F7DDDEDC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75F8FA-6E3B-4AB5-A789-108878BA941C}"/>
              </a:ext>
            </a:extLst>
          </p:cNvPr>
          <p:cNvSpPr txBox="1"/>
          <p:nvPr/>
        </p:nvSpPr>
        <p:spPr>
          <a:xfrm>
            <a:off x="1913859" y="676304"/>
            <a:ext cx="5550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UTM Androgyne" panose="02040603050506020204" pitchFamily="18" charset="0"/>
              </a:rPr>
              <a:t>Tiêu</a:t>
            </a:r>
            <a:r>
              <a:rPr lang="en-US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chí</a:t>
            </a:r>
            <a:r>
              <a:rPr lang="en-US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ndrogyne" panose="02040603050506020204" pitchFamily="18" charset="0"/>
              </a:rPr>
              <a:t>đánh</a:t>
            </a:r>
            <a:r>
              <a:rPr lang="en-US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UTM Androgyne" panose="02040603050506020204" pitchFamily="18" charset="0"/>
              </a:rPr>
              <a:t>giá</a:t>
            </a:r>
            <a:endParaRPr lang="en-US" dirty="0">
              <a:solidFill>
                <a:srgbClr val="C00000"/>
              </a:solidFill>
              <a:latin typeface="UTM Androgyne" panose="02040603050506020204" pitchFamily="18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UTM Androgyne" panose="02040603050506020204" pitchFamily="18" charset="0"/>
              </a:rPr>
              <a:t>       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ảnh</a:t>
            </a:r>
            <a:endParaRPr lang="en-US" dirty="0">
              <a:solidFill>
                <a:srgbClr val="002060"/>
              </a:solidFill>
              <a:latin typeface="UTM Androgyne" panose="020406030505060202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      -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sắc</a:t>
            </a:r>
            <a:endParaRPr lang="en-US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98B4E-09C0-418D-81AD-C3C6B6A857F7}"/>
              </a:ext>
            </a:extLst>
          </p:cNvPr>
          <p:cNvSpPr txBox="1"/>
          <p:nvPr/>
        </p:nvSpPr>
        <p:spPr>
          <a:xfrm>
            <a:off x="1520455" y="2006701"/>
            <a:ext cx="5592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đã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</a:t>
            </a:r>
            <a:r>
              <a:rPr lang="vi-VN" dirty="0">
                <a:solidFill>
                  <a:srgbClr val="002060"/>
                </a:solidFill>
              </a:rPr>
              <a:t>ư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176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180" y="408079"/>
            <a:ext cx="5425892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9373" y="2502723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1311" y="1746654"/>
            <a:ext cx="3052594" cy="338596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5FD317-D852-4E55-9A42-C6192BAC4AD8}"/>
              </a:ext>
            </a:extLst>
          </p:cNvPr>
          <p:cNvSpPr txBox="1"/>
          <p:nvPr/>
        </p:nvSpPr>
        <p:spPr>
          <a:xfrm>
            <a:off x="2011278" y="1071540"/>
            <a:ext cx="5425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CHỦ ĐỀ 5: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MÀU C</a:t>
            </a:r>
            <a:r>
              <a:rPr lang="vi-VN" sz="2000" dirty="0">
                <a:solidFill>
                  <a:srgbClr val="002060"/>
                </a:solidFill>
                <a:latin typeface="Montserrat Black" panose="00000A00000000000000" pitchFamily="2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Montserrat Black" panose="00000A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BẢN TRONG MĨ THUẬT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UTM Cooper Black" panose="02040603050506020204" pitchFamily="18" charset="0"/>
              </a:rPr>
              <a:t>(TIẾT 3)</a:t>
            </a:r>
          </a:p>
        </p:txBody>
      </p:sp>
    </p:spTree>
    <p:extLst>
      <p:ext uri="{BB962C8B-B14F-4D97-AF65-F5344CB8AC3E}">
        <p14:creationId xmlns:p14="http://schemas.microsoft.com/office/powerpoint/2010/main" val="21837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00">
        <p14:doors dir="vert"/>
      </p:transition>
    </mc:Choice>
    <mc:Fallback xmlns="">
      <p:transition spd="slow" advTm="4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32" y="371970"/>
            <a:ext cx="6550736" cy="36626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5947108" y="2784178"/>
            <a:ext cx="2398981" cy="1847592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976C52D-1561-4770-B77C-28CE11B9AF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085013" cy="9998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688C82C-07C0-4240-ACC1-EED084C10AF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12" b="95666" l="6637" r="95928">
                        <a14:foregroundMark x1="8748" y1="46440" x2="8748" y2="51548"/>
                        <a14:foregroundMark x1="45249" y1="92415" x2="52036" y2="92724"/>
                        <a14:foregroundMark x1="47511" y1="95975" x2="48416" y2="96130"/>
                        <a14:foregroundMark x1="6787" y1="52477" x2="6787" y2="53715"/>
                        <a14:foregroundMark x1="78884" y1="10681" x2="78733" y2="12074"/>
                        <a14:foregroundMark x1="90799" y1="21053" x2="78733" y2="30495"/>
                        <a14:foregroundMark x1="78733" y1="8050" x2="74962" y2="19195"/>
                        <a14:foregroundMark x1="92609" y1="18421" x2="96078" y2="18421"/>
                        <a14:foregroundMark x1="81750" y1="4489" x2="83107" y2="20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8101" y="244045"/>
            <a:ext cx="1376483" cy="13411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019D95-719E-440A-A0EF-9C331E3B8279}"/>
              </a:ext>
            </a:extLst>
          </p:cNvPr>
          <p:cNvSpPr txBox="1"/>
          <p:nvPr/>
        </p:nvSpPr>
        <p:spPr>
          <a:xfrm>
            <a:off x="2152070" y="182853"/>
            <a:ext cx="295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UTM Cooper Black" panose="02040603050506020204" pitchFamily="18" charset="0"/>
              </a:rPr>
              <a:t>YÊU CẦU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UTM Cooper Black" panose="02040603050506020204" pitchFamily="18" charset="0"/>
              </a:rPr>
              <a:t>CẦN ĐẠT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281A41-07E7-4299-834B-AA6512ED35ED}"/>
              </a:ext>
            </a:extLst>
          </p:cNvPr>
          <p:cNvSpPr/>
          <p:nvPr/>
        </p:nvSpPr>
        <p:spPr>
          <a:xfrm>
            <a:off x="1492823" y="1374650"/>
            <a:ext cx="5956348" cy="174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Nhận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biết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được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ứng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dụng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màu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sắc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cuộc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sống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Giới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thiệu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, chia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sẻ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nêu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cảm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nhận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sản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phẩm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với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ng</a:t>
            </a:r>
            <a:r>
              <a:rPr lang="vi-VN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ư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ời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thân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gia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đình</a:t>
            </a:r>
            <a:r>
              <a:rPr lang="en-US" sz="1400" dirty="0">
                <a:solidFill>
                  <a:srgbClr val="0070C0"/>
                </a:solidFill>
                <a:latin typeface="UTM Americana EB" panose="02040603050506020204" pitchFamily="18" charset="0"/>
                <a:ea typeface="Calibri" panose="020F0502020204030204" pitchFamily="34" charset="0"/>
              </a:rPr>
              <a:t>.</a:t>
            </a:r>
            <a:endParaRPr lang="en-US" sz="1400" dirty="0">
              <a:solidFill>
                <a:srgbClr val="0070C0"/>
              </a:solidFill>
              <a:latin typeface="UTM Americana EB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88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Doub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90" y="295570"/>
            <a:ext cx="7146739" cy="39958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43" y="9901"/>
            <a:ext cx="582914" cy="297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130" y="158797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7" y="3731774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778" y="2012596"/>
            <a:ext cx="792549" cy="4572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0D03683-4FB3-4B2D-8301-C9F8785B3A30}"/>
              </a:ext>
            </a:extLst>
          </p:cNvPr>
          <p:cNvGrpSpPr/>
          <p:nvPr/>
        </p:nvGrpSpPr>
        <p:grpSpPr>
          <a:xfrm>
            <a:off x="6294011" y="3358031"/>
            <a:ext cx="2131933" cy="1541600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469" y="1711344"/>
            <a:ext cx="439112" cy="87822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1945" y="940830"/>
            <a:ext cx="554784" cy="28653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4F50CB02-D299-473E-9072-E60510CE12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625" y="21573"/>
            <a:ext cx="2472473" cy="999831"/>
          </a:xfrm>
          <a:prstGeom prst="rect">
            <a:avLst/>
          </a:prstGeom>
        </p:spPr>
      </p:pic>
      <p:pic>
        <p:nvPicPr>
          <p:cNvPr id="3074" name="Picture 2" descr="Sách giáo khoa - Mĩ Thuật 1 (Kết nối Tri thức với Cuộc sống) | Shopee Việt  Nam">
            <a:extLst>
              <a:ext uri="{FF2B5EF4-FFF2-40B4-BE49-F238E27FC236}">
                <a16:creationId xmlns:a16="http://schemas.microsoft.com/office/drawing/2014/main" id="{41F1566D-01F8-4962-AC4D-61D34EA11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2627"/>
          <a:stretch/>
        </p:blipFill>
        <p:spPr bwMode="auto">
          <a:xfrm>
            <a:off x="1500364" y="1084098"/>
            <a:ext cx="1037792" cy="13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soklong.com/wp-content/uploads/2020/11/71120hong-800x800-1-600x600.jpg">
            <a:extLst>
              <a:ext uri="{FF2B5EF4-FFF2-40B4-BE49-F238E27FC236}">
                <a16:creationId xmlns:a16="http://schemas.microsoft.com/office/drawing/2014/main" id="{E9998145-BFEC-4940-8D9A-80CB3303B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16195" r="3307" b="15609"/>
          <a:stretch/>
        </p:blipFill>
        <p:spPr bwMode="auto">
          <a:xfrm>
            <a:off x="2829481" y="1021404"/>
            <a:ext cx="1990760" cy="14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Giải mã giấc mơ thấy bút chì gỗ">
            <a:extLst>
              <a:ext uri="{FF2B5EF4-FFF2-40B4-BE49-F238E27FC236}">
                <a16:creationId xmlns:a16="http://schemas.microsoft.com/office/drawing/2014/main" id="{B8ED3A0B-3431-47EB-B1DB-18A7A602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500" b="92000" l="6250" r="95573">
                        <a14:foregroundMark x1="88672" y1="11750" x2="94531" y2="8500"/>
                        <a14:foregroundMark x1="7031" y1="89750" x2="10286" y2="88250"/>
                        <a14:foregroundMark x1="8854" y1="90000" x2="8854" y2="90000"/>
                        <a14:foregroundMark x1="95573" y1="10750" x2="91406" y2="13250"/>
                        <a14:foregroundMark x1="6380" y1="90250" x2="6380" y2="90250"/>
                        <a14:foregroundMark x1="6380" y1="92000" x2="13281" y2="8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7342">
            <a:off x="4580663" y="1286635"/>
            <a:ext cx="1484646" cy="77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Gôm Tẩy Loại Nhỏ Plus (Hồng) giá tốt - chất lượng » vppvinacom.vn">
            <a:extLst>
              <a:ext uri="{FF2B5EF4-FFF2-40B4-BE49-F238E27FC236}">
                <a16:creationId xmlns:a16="http://schemas.microsoft.com/office/drawing/2014/main" id="{600BCB30-A1DC-4899-9612-97A807DF7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72333" y1="23000" x2="80333" y2="33000"/>
                        <a14:foregroundMark x1="73000" y1="21333" x2="84333" y2="31333"/>
                        <a14:foregroundMark x1="15333" y1="44000" x2="66000" y2="25667"/>
                        <a14:foregroundMark x1="66000" y1="25667" x2="66333" y2="25667"/>
                        <a14:foregroundMark x1="16333" y1="43000" x2="73667" y2="21667"/>
                        <a14:foregroundMark x1="16333" y1="42667" x2="31000" y2="36333"/>
                        <a14:foregroundMark x1="32667" y1="36667" x2="72333" y2="21333"/>
                        <a14:foregroundMark x1="30667" y1="36000" x2="72000" y2="21000"/>
                        <a14:foregroundMark x1="14667" y1="45333" x2="18667" y2="71333"/>
                        <a14:foregroundMark x1="16333" y1="48333" x2="18333" y2="66333"/>
                        <a14:foregroundMark x1="15333" y1="48000" x2="16333" y2="7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17747" r="9332" b="20347"/>
          <a:stretch/>
        </p:blipFill>
        <p:spPr bwMode="auto">
          <a:xfrm>
            <a:off x="5404292" y="1696827"/>
            <a:ext cx="998015" cy="7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Sáp dầu Pentel 50 màu giá cạnh tranh">
            <a:extLst>
              <a:ext uri="{FF2B5EF4-FFF2-40B4-BE49-F238E27FC236}">
                <a16:creationId xmlns:a16="http://schemas.microsoft.com/office/drawing/2014/main" id="{7D01036C-36B8-4571-B2BE-D1D83FC30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840" b="89817" l="229" r="99085">
                        <a14:foregroundMark x1="2403" y1="35355" x2="36041" y2="25057"/>
                        <a14:foregroundMark x1="15128" y1="68142" x2="10755" y2="58238"/>
                        <a14:foregroundMark x1="18535" y1="75858" x2="15804" y2="69672"/>
                        <a14:foregroundMark x1="17356" y1="73824" x2="12700" y2="58009"/>
                        <a14:foregroundMark x1="14224" y1="68465" x2="9268" y2="50801"/>
                        <a14:foregroundMark x1="2437" y1="41991" x2="13776" y2="68625"/>
                        <a14:foregroundMark x1="1609" y1="40046" x2="2437" y2="41991"/>
                        <a14:foregroundMark x1="1268" y1="39245" x2="1609" y2="40046"/>
                        <a14:foregroundMark x1="343" y1="37071" x2="1268" y2="39245"/>
                        <a14:foregroundMark x1="89588" y1="36384" x2="95881" y2="49314"/>
                        <a14:foregroundMark x1="97954" y1="49400" x2="99085" y2="51602"/>
                        <a14:foregroundMark x1="14073" y1="68993" x2="17620" y2="76659"/>
                        <a14:backgroundMark x1="98627" y1="45652" x2="99886" y2="48627"/>
                        <a14:backgroundMark x1="3089" y1="45881" x2="114" y2="43021"/>
                        <a14:backgroundMark x1="1831" y1="41991" x2="1831" y2="41991"/>
                        <a14:backgroundMark x1="915" y1="42449" x2="114" y2="40046"/>
                        <a14:backgroundMark x1="686" y1="41304" x2="114" y2="40275"/>
                        <a14:backgroundMark x1="114" y1="40046" x2="114" y2="40046"/>
                        <a14:backgroundMark x1="572" y1="39245" x2="572" y2="39245"/>
                        <a14:backgroundMark x1="16518" y1="77137" x2="18993" y2="83753"/>
                        <a14:backgroundMark x1="13387" y1="68764" x2="13556" y2="69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02" b="13928"/>
          <a:stretch/>
        </p:blipFill>
        <p:spPr bwMode="auto">
          <a:xfrm rot="4951554">
            <a:off x="6083656" y="880903"/>
            <a:ext cx="1899930" cy="14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Giấy Thủ Công 12 Màu Khổ Lớn Colokit GTC-C003 (12 Tờ/Xấp)">
            <a:extLst>
              <a:ext uri="{FF2B5EF4-FFF2-40B4-BE49-F238E27FC236}">
                <a16:creationId xmlns:a16="http://schemas.microsoft.com/office/drawing/2014/main" id="{B510C60E-D641-4E46-BD3F-22554FFE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2500" l="2833" r="98667">
                        <a14:foregroundMark x1="91333" y1="31333" x2="91333" y2="31333"/>
                        <a14:foregroundMark x1="95333" y1="40000" x2="95333" y2="40000"/>
                        <a14:foregroundMark x1="98667" y1="38167" x2="98667" y2="38167"/>
                        <a14:foregroundMark x1="74167" y1="92500" x2="74167" y2="92500"/>
                        <a14:foregroundMark x1="78500" y1="85167" x2="78500" y2="85167"/>
                        <a14:foregroundMark x1="48667" y1="86667" x2="48667" y2="86667"/>
                        <a14:foregroundMark x1="6667" y1="51333" x2="6667" y2="51333"/>
                        <a14:foregroundMark x1="2833" y1="52500" x2="2833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95" y="2566619"/>
            <a:ext cx="1563111" cy="15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8A01817-D7B6-473D-8DBC-42F73B16DE5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backgroundMark x1="47656" y1="44792" x2="47656" y2="44792"/>
                        <a14:backgroundMark x1="47070" y1="83594" x2="81250" y2="35677"/>
                        <a14:backgroundMark x1="81250" y1="35677" x2="81250" y2="35677"/>
                        <a14:backgroundMark x1="50586" y1="76563" x2="50586" y2="76563"/>
                        <a14:backgroundMark x1="55469" y1="68229" x2="55469" y2="68229"/>
                        <a14:backgroundMark x1="59180" y1="61719" x2="48438" y2="79948"/>
                        <a14:backgroundMark x1="38867" y1="85938" x2="38867" y2="85938"/>
                        <a14:backgroundMark x1="36133" y1="58854" x2="36133" y2="58854"/>
                      </a14:backgroundRemoval>
                    </a14:imgEffect>
                  </a14:imgLayer>
                </a14:imgProps>
              </a:ext>
            </a:extLst>
          </a:blip>
          <a:srcRect l="25245" t="21555" r="23117" b="11879"/>
          <a:stretch/>
        </p:blipFill>
        <p:spPr>
          <a:xfrm>
            <a:off x="3005611" y="2871490"/>
            <a:ext cx="917009" cy="886588"/>
          </a:xfrm>
          <a:prstGeom prst="rect">
            <a:avLst/>
          </a:prstGeom>
        </p:spPr>
      </p:pic>
      <p:pic>
        <p:nvPicPr>
          <p:cNvPr id="58" name="Picture 16" descr="Kéo Thủ công học sinh_ Kéo Văn Phòng Phẩm Giá Rẻ giá cạnh tranh">
            <a:extLst>
              <a:ext uri="{FF2B5EF4-FFF2-40B4-BE49-F238E27FC236}">
                <a16:creationId xmlns:a16="http://schemas.microsoft.com/office/drawing/2014/main" id="{E29931F8-16B6-4F20-B811-DB9A10B49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61" b="91699" l="9961" r="89941">
                        <a14:foregroundMark x1="49805" y1="91699" x2="49805" y2="91699"/>
                        <a14:backgroundMark x1="44629" y1="76660" x2="44629" y2="76660"/>
                        <a14:backgroundMark x1="44238" y1="65527" x2="44238" y2="65527"/>
                        <a14:backgroundMark x1="41602" y1="75195" x2="41602" y2="75195"/>
                        <a14:backgroundMark x1="54492" y1="64063" x2="54492" y2="64063"/>
                        <a14:backgroundMark x1="53418" y1="64941" x2="53418" y2="64941"/>
                        <a14:backgroundMark x1="53613" y1="57813" x2="53613" y2="57813"/>
                        <a14:backgroundMark x1="53809" y1="70020" x2="53809" y2="70020"/>
                        <a14:backgroundMark x1="63086" y1="75195" x2="63086" y2="7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6" t="8567" r="27308" b="6399"/>
          <a:stretch/>
        </p:blipFill>
        <p:spPr bwMode="auto">
          <a:xfrm rot="962214">
            <a:off x="4116207" y="2685165"/>
            <a:ext cx="611090" cy="125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 descr="Mặt hàng đất nặn hoặc sáp nặn phù hợp phân lại nhóm 3407">
            <a:extLst>
              <a:ext uri="{FF2B5EF4-FFF2-40B4-BE49-F238E27FC236}">
                <a16:creationId xmlns:a16="http://schemas.microsoft.com/office/drawing/2014/main" id="{45E64FA7-987F-4DE7-A79D-34FE10532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81733" y1="89300" x2="81733" y2="89300"/>
                        <a14:foregroundMark x1="48533" y1="88900" x2="48533" y2="88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1" t="10090" r="12874" b="8969"/>
          <a:stretch/>
        </p:blipFill>
        <p:spPr bwMode="auto">
          <a:xfrm rot="3336896">
            <a:off x="5483537" y="2659135"/>
            <a:ext cx="908677" cy="131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D07DA-F480-4C4E-86D8-98414B1D7189}"/>
              </a:ext>
            </a:extLst>
          </p:cNvPr>
          <p:cNvSpPr txBox="1"/>
          <p:nvPr/>
        </p:nvSpPr>
        <p:spPr>
          <a:xfrm>
            <a:off x="2809615" y="126057"/>
            <a:ext cx="2156738" cy="83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bị</a:t>
            </a:r>
            <a:endParaRPr lang="en-US" sz="2400" dirty="0">
              <a:solidFill>
                <a:srgbClr val="002060"/>
              </a:solidFill>
              <a:latin typeface="UTM Cooper Black" panose="02040603050506020204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dùng</a:t>
            </a:r>
            <a:endParaRPr lang="en-US" sz="24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2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ractur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10" y="627753"/>
            <a:ext cx="4950381" cy="2767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AB20079-597B-4690-806D-73FFBE41A2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1854" y="2906023"/>
            <a:ext cx="2926334" cy="17131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6019" y="2365410"/>
            <a:ext cx="786452" cy="6828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3566" y="2011665"/>
            <a:ext cx="792549" cy="4572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F4B390-9B02-46AC-ABC2-4B172A50DB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4968" y="2834103"/>
            <a:ext cx="1387329" cy="8114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B8EC76-9871-4FB7-9E4E-910F9B307C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168" y="1178637"/>
            <a:ext cx="1939689" cy="21515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30E79A-745F-4D6D-B2A5-904EA84A0A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0302" y="2548655"/>
            <a:ext cx="829128" cy="310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C6B3BD-6741-433D-8227-5D7A0FB01A34}"/>
              </a:ext>
            </a:extLst>
          </p:cNvPr>
          <p:cNvSpPr txBox="1"/>
          <p:nvPr/>
        </p:nvSpPr>
        <p:spPr>
          <a:xfrm>
            <a:off x="3108833" y="1221430"/>
            <a:ext cx="292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1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Khám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phá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8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000">
        <p15:prstTrans prst="origami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Powerpoint Chuyển Động Đẹp Nhất 2018">
            <a:extLst>
              <a:ext uri="{FF2B5EF4-FFF2-40B4-BE49-F238E27FC236}">
                <a16:creationId xmlns:a16="http://schemas.microsoft.com/office/drawing/2014/main" id="{BF3A96D7-DA20-442A-8CF1-4EF77E3F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ỉ được bán đồ chơi trẻ em theo tiêu chuẩn cũ đến hết 31/12/2021">
            <a:extLst>
              <a:ext uri="{FF2B5EF4-FFF2-40B4-BE49-F238E27FC236}">
                <a16:creationId xmlns:a16="http://schemas.microsoft.com/office/drawing/2014/main" id="{2014AFB3-E150-423A-884A-41B065DD9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6" y="542052"/>
            <a:ext cx="2626787" cy="1506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B3C18472-FFB5-4642-8844-0092CBA1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62" y="424829"/>
            <a:ext cx="1888586" cy="1623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 món đồ chơi Nga huyền thoại mà bất cứ ai cũng có thể chơi dù ở độ tuổi  nào -Hạt giống tâm hồn">
            <a:extLst>
              <a:ext uri="{FF2B5EF4-FFF2-40B4-BE49-F238E27FC236}">
                <a16:creationId xmlns:a16="http://schemas.microsoft.com/office/drawing/2014/main" id="{F0B58EFC-E462-43FD-94D7-E6878150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71" y="436534"/>
            <a:ext cx="2085924" cy="1568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Chiếc điện thoại đồ chơi trên dây mà bạn có khi còn bé giờ đây đã gọi và  thực hiện cuộc gọi - VI Atsit">
            <a:extLst>
              <a:ext uri="{FF2B5EF4-FFF2-40B4-BE49-F238E27FC236}">
                <a16:creationId xmlns:a16="http://schemas.microsoft.com/office/drawing/2014/main" id="{DDFB4E02-CD65-4796-9948-44B1F22A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4" y="2457575"/>
            <a:ext cx="1845647" cy="1491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ĐỒ CHƠI TRẺ EM HÀNG VIỆT NAM -NHÀ CỦA TÔM">
            <a:extLst>
              <a:ext uri="{FF2B5EF4-FFF2-40B4-BE49-F238E27FC236}">
                <a16:creationId xmlns:a16="http://schemas.microsoft.com/office/drawing/2014/main" id="{42C22429-BFD1-4242-815E-47C9C932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01" y="2326405"/>
            <a:ext cx="1845647" cy="1538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Đồ chơi trẻ em - Đồ chơi an toàn cho bé - LinhAnhKids.com">
            <a:extLst>
              <a:ext uri="{FF2B5EF4-FFF2-40B4-BE49-F238E27FC236}">
                <a16:creationId xmlns:a16="http://schemas.microsoft.com/office/drawing/2014/main" id="{2681653B-29A1-4FAD-8052-2ADFFF48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79" y="2033723"/>
            <a:ext cx="2085924" cy="2085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650CC-018E-49F0-B4A3-0B88DA6DF117}"/>
              </a:ext>
            </a:extLst>
          </p:cNvPr>
          <p:cNvSpPr txBox="1"/>
          <p:nvPr/>
        </p:nvSpPr>
        <p:spPr>
          <a:xfrm>
            <a:off x="3574049" y="4052632"/>
            <a:ext cx="54119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sát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thấy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ảnh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đ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ư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ợc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tạo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nên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từ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chất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liệu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màu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59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63B97A19-A732-4796-AEBC-B8A56EB8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ánh giá đồ chơi đất nặn Play-doh">
            <a:extLst>
              <a:ext uri="{FF2B5EF4-FFF2-40B4-BE49-F238E27FC236}">
                <a16:creationId xmlns:a16="http://schemas.microsoft.com/office/drawing/2014/main" id="{D41D6E8C-366B-4453-B9CA-50917CAED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5" t="78650" r="1866" b="1462"/>
          <a:stretch/>
        </p:blipFill>
        <p:spPr bwMode="auto">
          <a:xfrm>
            <a:off x="449515" y="229094"/>
            <a:ext cx="2406327" cy="1652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Đánh giá đồ chơi đất nặn Play-doh">
            <a:extLst>
              <a:ext uri="{FF2B5EF4-FFF2-40B4-BE49-F238E27FC236}">
                <a16:creationId xmlns:a16="http://schemas.microsoft.com/office/drawing/2014/main" id="{40EA5BB9-4E10-48D7-81FD-764E0062C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" t="59121" r="65881" b="20827"/>
          <a:stretch/>
        </p:blipFill>
        <p:spPr bwMode="auto">
          <a:xfrm>
            <a:off x="3144363" y="290868"/>
            <a:ext cx="2275368" cy="1532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8" name="Picture 10" descr="Tự làm đất nặn đồ chơi cực đơn giản">
            <a:extLst>
              <a:ext uri="{FF2B5EF4-FFF2-40B4-BE49-F238E27FC236}">
                <a16:creationId xmlns:a16="http://schemas.microsoft.com/office/drawing/2014/main" id="{3AF7CB7F-FE68-4AC1-A40B-9BC2DD0DE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6105964" y="229094"/>
            <a:ext cx="1698334" cy="1698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Những cách siêu đơn giản để làm đất nặn an toàn cho bé yêu | Bé Yêu">
            <a:extLst>
              <a:ext uri="{FF2B5EF4-FFF2-40B4-BE49-F238E27FC236}">
                <a16:creationId xmlns:a16="http://schemas.microsoft.com/office/drawing/2014/main" id="{13F42F6E-C881-4ECC-98B2-E17FC589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0" y="2264736"/>
            <a:ext cx="2857500" cy="1600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bo 12 xô Đất nặn xô to | WinMart">
            <a:extLst>
              <a:ext uri="{FF2B5EF4-FFF2-40B4-BE49-F238E27FC236}">
                <a16:creationId xmlns:a16="http://schemas.microsoft.com/office/drawing/2014/main" id="{2BA9ED11-2188-4580-B33A-A2BD30A39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50000" r="50000"/>
          <a:stretch/>
        </p:blipFill>
        <p:spPr bwMode="auto">
          <a:xfrm>
            <a:off x="3669423" y="2114449"/>
            <a:ext cx="1805154" cy="1813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00+ hình ảnh nặn quả cam - hinhanhsieudep.net">
            <a:extLst>
              <a:ext uri="{FF2B5EF4-FFF2-40B4-BE49-F238E27FC236}">
                <a16:creationId xmlns:a16="http://schemas.microsoft.com/office/drawing/2014/main" id="{A851A832-30F5-4601-BD34-3386640F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84" y="2209198"/>
            <a:ext cx="2341465" cy="1572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23DA08-35B5-4F34-AA8F-DEA4CE22BF1C}"/>
              </a:ext>
            </a:extLst>
          </p:cNvPr>
          <p:cNvSpPr txBox="1"/>
          <p:nvPr/>
        </p:nvSpPr>
        <p:spPr>
          <a:xfrm>
            <a:off x="3574049" y="4052632"/>
            <a:ext cx="54119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Em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sát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thấy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ảnh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đ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ư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ợc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trang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trí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bằng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Đồ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ch</a:t>
            </a:r>
            <a:r>
              <a:rPr lang="vi-VN" sz="1600" dirty="0">
                <a:solidFill>
                  <a:srgbClr val="002060"/>
                </a:solidFill>
                <a:latin typeface="UTM Alberta Heavy" panose="02040603050506020204" pitchFamily="18" charset="0"/>
              </a:rPr>
              <a:t>ơ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i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màu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gì</a:t>
            </a:r>
            <a:r>
              <a:rPr lang="en-US" sz="1600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08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ngộ nghĩnh [NEW] - Cẩm Nang Tiếng Anh">
            <a:extLst>
              <a:ext uri="{FF2B5EF4-FFF2-40B4-BE49-F238E27FC236}">
                <a16:creationId xmlns:a16="http://schemas.microsoft.com/office/drawing/2014/main" id="{4E1487E5-9A5C-4DAD-8B4C-57FD8396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"/>
            <a:ext cx="914400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D21B7E-F43A-4743-9176-409335D66B45}"/>
              </a:ext>
            </a:extLst>
          </p:cNvPr>
          <p:cNvSpPr/>
          <p:nvPr/>
        </p:nvSpPr>
        <p:spPr>
          <a:xfrm>
            <a:off x="1818166" y="1525018"/>
            <a:ext cx="6071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nhiều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đồ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chơi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với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dạng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khác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nhau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nhiều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trang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trí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khác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nhau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,…</a:t>
            </a:r>
          </a:p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chúng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ta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cần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sử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dụng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linh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hoạt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trang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trí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để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vẽ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sản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phẩm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phong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phú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đẹp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mắt</a:t>
            </a:r>
            <a:r>
              <a:rPr lang="en-US" sz="2000" i="1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000" dirty="0">
                <a:solidFill>
                  <a:srgbClr val="FF0000"/>
                </a:solidFill>
                <a:latin typeface="UTM Androgyne" panose="020406030505060202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985"/>
            <a:ext cx="9144793" cy="514547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744" y="501206"/>
            <a:ext cx="755970" cy="4328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67" y="626367"/>
            <a:ext cx="4950381" cy="2767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062" y="199491"/>
            <a:ext cx="1121761" cy="5730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57" y="553701"/>
            <a:ext cx="926672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163" y="3091823"/>
            <a:ext cx="664522" cy="32311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07" y="1785274"/>
            <a:ext cx="688908" cy="32311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561964B-DC26-4CE8-8255-54584835D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6450" y="2680076"/>
            <a:ext cx="829128" cy="31092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1" y="3677647"/>
            <a:ext cx="1072989" cy="83522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829" y="3854529"/>
            <a:ext cx="1719221" cy="8230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3919" y="3916437"/>
            <a:ext cx="390178" cy="67671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" y="1290"/>
            <a:ext cx="713294" cy="38408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5542" y="1598736"/>
            <a:ext cx="426757" cy="171922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816" y="914719"/>
            <a:ext cx="554784" cy="28653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8945" y="1540825"/>
            <a:ext cx="792549" cy="4572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589" y="4460920"/>
            <a:ext cx="9169179" cy="6828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1310" y="2327462"/>
            <a:ext cx="2528969" cy="2805153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0A9AEAE1-05EE-42A7-A893-8050DE123F47}"/>
              </a:ext>
            </a:extLst>
          </p:cNvPr>
          <p:cNvGrpSpPr/>
          <p:nvPr/>
        </p:nvGrpSpPr>
        <p:grpSpPr>
          <a:xfrm>
            <a:off x="5571854" y="2365410"/>
            <a:ext cx="2926334" cy="2253737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373C513-FD79-4FE3-B98E-86355D026596}"/>
              </a:ext>
            </a:extLst>
          </p:cNvPr>
          <p:cNvSpPr txBox="1"/>
          <p:nvPr/>
        </p:nvSpPr>
        <p:spPr>
          <a:xfrm>
            <a:off x="2312627" y="1137155"/>
            <a:ext cx="4473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2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tạo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năng</a:t>
            </a:r>
            <a:endParaRPr lang="en-US" sz="32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69968"/>
      </p:ext>
    </p:extLst>
  </p:cSld>
  <p:clrMapOvr>
    <a:masterClrMapping/>
  </p:clrMapOvr>
  <p:transition spd="slow" advTm="47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自我介绍"/>
  <p:tag name="INKNOELEADERBOARD" val="-176392241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</TotalTime>
  <Words>373</Words>
  <Application>Microsoft Office PowerPoint</Application>
  <PresentationFormat>On-screen Show (16:9)</PresentationFormat>
  <Paragraphs>56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Jokerman</vt:lpstr>
      <vt:lpstr>Montserrat Black</vt:lpstr>
      <vt:lpstr>UTM Alberta Heavy</vt:lpstr>
      <vt:lpstr>UTM Americana EB</vt:lpstr>
      <vt:lpstr>UTM Androgyne</vt:lpstr>
      <vt:lpstr>UTM Cooper Black</vt:lpstr>
      <vt:lpstr>UTM Flamenco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小学生自我介绍</dc:title>
  <dc:creator>lenovo</dc:creator>
  <cp:lastModifiedBy>Admin</cp:lastModifiedBy>
  <cp:revision>284</cp:revision>
  <dcterms:created xsi:type="dcterms:W3CDTF">2017-07-03T09:56:42Z</dcterms:created>
  <dcterms:modified xsi:type="dcterms:W3CDTF">2022-12-12T13:14:42Z</dcterms:modified>
</cp:coreProperties>
</file>