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2" r:id="rId4"/>
    <p:sldId id="261" r:id="rId5"/>
    <p:sldId id="265" r:id="rId6"/>
    <p:sldId id="256" r:id="rId7"/>
    <p:sldId id="268" r:id="rId8"/>
    <p:sldId id="272" r:id="rId9"/>
    <p:sldId id="278" r:id="rId10"/>
    <p:sldId id="277" r:id="rId11"/>
    <p:sldId id="279" r:id="rId12"/>
    <p:sldId id="280" r:id="rId13"/>
    <p:sldId id="270" r:id="rId14"/>
    <p:sldId id="275" r:id="rId15"/>
    <p:sldId id="273" r:id="rId16"/>
    <p:sldId id="282" r:id="rId17"/>
    <p:sldId id="281" r:id="rId18"/>
    <p:sldId id="283" r:id="rId19"/>
    <p:sldId id="267" r:id="rId20"/>
    <p:sldId id="26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440D7-A977-4F3A-8988-01BEDF5B1CE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F52D9-3B99-492C-8193-DA8D53DDC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85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4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7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2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23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6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5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7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B4F3D-A9F4-4278-90E1-DE94E04872D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89A3-60F6-42A3-9B8D-4BDF20DF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8.png"/><Relationship Id="rId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gif"/><Relationship Id="rId11" Type="http://schemas.openxmlformats.org/officeDocument/2006/relationships/image" Target="../media/image29.tmp"/><Relationship Id="rId5" Type="http://schemas.openxmlformats.org/officeDocument/2006/relationships/image" Target="../media/image14.png"/><Relationship Id="rId10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21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353894" y="-694987"/>
            <a:ext cx="6613983" cy="2639928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5805027" y="-680270"/>
            <a:ext cx="6716396" cy="268080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503" y="4674000"/>
            <a:ext cx="7315200" cy="21840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99418" y="2478426"/>
            <a:ext cx="3904133" cy="439115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64299" y="4685575"/>
            <a:ext cx="7315200" cy="218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0603" y="1430929"/>
            <a:ext cx="979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28575">
                  <a:noFill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CHÀO MỪNG CÁC CON 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ĐẾN VỚI TIẾT HỌC 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TIẾNG VIỆT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0603" y="1501238"/>
            <a:ext cx="979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28575">
                  <a:noFill/>
                </a:ln>
                <a:solidFill>
                  <a:srgbClr val="FF274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CHÀO MỪNG CÁC CON 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rgbClr val="FF274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ĐẾN VỚI TIẾT HỌC 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rgbClr val="FF274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2838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17" y="162440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9649" y="4216204"/>
            <a:ext cx="4494220" cy="2617931"/>
          </a:xfrm>
          <a:prstGeom prst="rect">
            <a:avLst/>
          </a:prstGeom>
        </p:spPr>
      </p:pic>
      <p:grpSp>
        <p:nvGrpSpPr>
          <p:cNvPr id="9" name="Google Shape;786;p36"/>
          <p:cNvGrpSpPr/>
          <p:nvPr/>
        </p:nvGrpSpPr>
        <p:grpSpPr>
          <a:xfrm rot="-10790939">
            <a:off x="874419" y="-24783"/>
            <a:ext cx="10898872" cy="1224605"/>
            <a:chOff x="1881479" y="1597500"/>
            <a:chExt cx="1106346" cy="40284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2" name="Google Shape;792;p36"/>
          <p:cNvSpPr txBox="1">
            <a:spLocks/>
          </p:cNvSpPr>
          <p:nvPr/>
        </p:nvSpPr>
        <p:spPr>
          <a:xfrm>
            <a:off x="2336269" y="168861"/>
            <a:ext cx="8693739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en-GB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ban mai được tả như </a:t>
            </a:r>
            <a:r>
              <a:rPr lang="en-US" altLang="en-GB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lang="en-GB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91498" y="95624"/>
            <a:ext cx="1167309" cy="998708"/>
            <a:chOff x="1187619" y="2049661"/>
            <a:chExt cx="1235133" cy="1206833"/>
          </a:xfrm>
        </p:grpSpPr>
        <p:sp>
          <p:nvSpPr>
            <p:cNvPr id="14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" name="TextBox 14"/>
            <p:cNvSpPr txBox="1"/>
            <p:nvPr/>
          </p:nvSpPr>
          <p:spPr>
            <a:xfrm>
              <a:off x="1488095" y="2237578"/>
              <a:ext cx="708622" cy="91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576135" y="1725387"/>
            <a:ext cx="5617825" cy="2871748"/>
          </a:xfrm>
          <a:prstGeom prst="rect">
            <a:avLst/>
          </a:prstGeom>
          <a:noFill/>
        </p:spPr>
        <p:txBody>
          <a:bodyPr wrap="square" lIns="139397" tIns="69723" rIns="139397" bIns="69723" rtlCol="0">
            <a:spAutoFit/>
          </a:bodyPr>
          <a:lstStyle/>
          <a:p>
            <a:pPr algn="just" defTabSz="1452293">
              <a:lnSpc>
                <a:spcPct val="110000"/>
              </a:lnSpc>
            </a:pPr>
            <a:r>
              <a:rPr lang="en-US" sz="3333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/>
              </a:rPr>
              <a:t>  </a:t>
            </a:r>
            <a:r>
              <a:rPr lang="vi-VN" sz="3200" b="1" smtClean="0">
                <a:solidFill>
                  <a:srgbClr val="FF0000"/>
                </a:solidFill>
              </a:rPr>
              <a:t>Nắng </a:t>
            </a:r>
            <a:r>
              <a:rPr lang="vi-VN" sz="3200" b="1">
                <a:solidFill>
                  <a:srgbClr val="FF0000"/>
                </a:solidFill>
              </a:rPr>
              <a:t>ban mai hiền hòa, như những dải lụa tơ vàng óng, như con sóng dập dờn trên đồng lúa xanh.</a:t>
            </a:r>
            <a:br>
              <a:rPr lang="vi-VN" sz="3200" b="1">
                <a:solidFill>
                  <a:srgbClr val="FF0000"/>
                </a:solidFill>
              </a:rPr>
            </a:br>
            <a:endParaRPr lang="vi-VN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Notched Right Arrow 16"/>
          <p:cNvSpPr/>
          <p:nvPr/>
        </p:nvSpPr>
        <p:spPr>
          <a:xfrm>
            <a:off x="715806" y="1290562"/>
            <a:ext cx="2720121" cy="944456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8175" tIns="69115" rIns="138175" bIns="69115" rtlCol="0" anchor="ctr"/>
          <a:lstStyle/>
          <a:p>
            <a:pPr algn="ctr" defTabSz="1381705">
              <a:defRPr/>
            </a:pPr>
            <a:r>
              <a:rPr lang="en-US" sz="2667" kern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667" ker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67" kern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thơ </a:t>
            </a:r>
            <a:r>
              <a:rPr lang="en-US" sz="2667" kern="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8576" y="1877436"/>
            <a:ext cx="48192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 ban mai hiền hòa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Tung lụa tơ vàng óng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 lên muôn cơn sóng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Dập dờn đồng lúa xanh.</a:t>
            </a:r>
            <a:endParaRPr lang="vi-VN" sz="3600" dirty="0">
              <a:solidFill>
                <a:srgbClr val="CC00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" name="Picture 2" descr="Fun Love Sticker by Tonton Friends for iOS &amp;amp; Android | GIPHY in 2021 |  Happy stickers, Cute little drawings, Cut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73" y="4730867"/>
            <a:ext cx="1952436" cy="19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3612238"/>
            <a:ext cx="3087148" cy="30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17" y="162440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2181" y="5244418"/>
            <a:ext cx="12101386" cy="2941574"/>
          </a:xfrm>
          <a:prstGeom prst="rect">
            <a:avLst/>
          </a:prstGeom>
          <a:noFill/>
        </p:spPr>
        <p:txBody>
          <a:bodyPr wrap="square" lIns="139397" tIns="69723" rIns="139397" bIns="69723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/>
              </a:rPr>
              <a:t>  </a:t>
            </a:r>
            <a:r>
              <a:rPr lang="vi-VN" sz="3600" b="1" smtClean="0">
                <a:solidFill>
                  <a:srgbClr val="FF0000"/>
                </a:solidFill>
              </a:rPr>
              <a:t>Đàn </a:t>
            </a:r>
            <a:r>
              <a:rPr lang="vi-VN" sz="3600" b="1">
                <a:solidFill>
                  <a:srgbClr val="FF0000"/>
                </a:solidFill>
              </a:rPr>
              <a:t>chiền chiện bay quanh và hót tích ri tích rích.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/>
              </a:rPr>
              <a:t></a:t>
            </a:r>
            <a:r>
              <a:rPr lang="vi-VN" sz="3600" b="1" smtClean="0">
                <a:solidFill>
                  <a:srgbClr val="FF0000"/>
                </a:solidFill>
              </a:rPr>
              <a:t> </a:t>
            </a:r>
            <a:r>
              <a:rPr lang="vi-VN" sz="3600" b="1">
                <a:solidFill>
                  <a:srgbClr val="FF0000"/>
                </a:solidFill>
              </a:rPr>
              <a:t>Lũ châu chấu tinh nghịch đu cỏ và uống sương rơi.</a:t>
            </a:r>
          </a:p>
          <a:p>
            <a:r>
              <a:rPr lang="vi-VN" sz="3200" b="1">
                <a:solidFill>
                  <a:srgbClr val="FF0000"/>
                </a:solidFill>
              </a:rPr>
              <a:t/>
            </a:r>
            <a:br>
              <a:rPr lang="vi-VN" sz="3200" b="1">
                <a:solidFill>
                  <a:srgbClr val="FF0000"/>
                </a:solidFill>
              </a:rPr>
            </a:br>
            <a:r>
              <a:rPr lang="vi-VN" b="1">
                <a:solidFill>
                  <a:srgbClr val="FF0000"/>
                </a:solidFill>
              </a:rPr>
              <a:t/>
            </a:r>
            <a:br>
              <a:rPr lang="vi-VN" b="1">
                <a:solidFill>
                  <a:srgbClr val="FF0000"/>
                </a:solidFill>
              </a:rPr>
            </a:br>
            <a:endParaRPr lang="vi-VN" sz="6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614725" y="988674"/>
            <a:ext cx="2793796" cy="944457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8175" tIns="69115" rIns="138175" bIns="69115" rtlCol="0" anchor="ctr"/>
          <a:lstStyle/>
          <a:p>
            <a:pPr algn="ctr" defTabSz="1381705">
              <a:defRPr/>
            </a:pPr>
            <a:r>
              <a:rPr lang="en-US" sz="2667" kern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667" ker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67" kern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thơ 3</a:t>
            </a:r>
            <a:endParaRPr lang="en-US" sz="2667" kern="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390" y="1689843"/>
            <a:ext cx="52643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Đàn chiền chiện bay quanh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Hót tích ri tích rich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 châu chấu tinh nghịch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Đu cỏ uống sương rơi.</a:t>
            </a:r>
            <a:endParaRPr lang="vi-VN" sz="3600" dirty="0">
              <a:solidFill>
                <a:srgbClr val="CC00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340172" y="113411"/>
            <a:ext cx="11625405" cy="875263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538" y="300837"/>
            <a:ext cx="1160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0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chiền chiện và lũ châu chấu làm gì trên cánh đồng?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9652" y="160570"/>
            <a:ext cx="848347" cy="877133"/>
            <a:chOff x="1187619" y="2049661"/>
            <a:chExt cx="1235133" cy="1206833"/>
          </a:xfrm>
        </p:grpSpPr>
        <p:sp>
          <p:nvSpPr>
            <p:cNvPr id="1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" name="TextBox 18"/>
            <p:cNvSpPr txBox="1"/>
            <p:nvPr/>
          </p:nvSpPr>
          <p:spPr>
            <a:xfrm>
              <a:off x="1488095" y="2214132"/>
              <a:ext cx="708622" cy="893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50" y="1149920"/>
            <a:ext cx="3033498" cy="3061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854" y="1225845"/>
            <a:ext cx="2784257" cy="29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17" y="162440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9649" y="4216204"/>
            <a:ext cx="4494220" cy="2617931"/>
          </a:xfrm>
          <a:prstGeom prst="rect">
            <a:avLst/>
          </a:prstGeom>
        </p:spPr>
      </p:pic>
      <p:grpSp>
        <p:nvGrpSpPr>
          <p:cNvPr id="9" name="Google Shape;786;p36"/>
          <p:cNvGrpSpPr/>
          <p:nvPr/>
        </p:nvGrpSpPr>
        <p:grpSpPr>
          <a:xfrm rot="-10790939">
            <a:off x="275911" y="38553"/>
            <a:ext cx="11949655" cy="1224605"/>
            <a:chOff x="1881479" y="1597500"/>
            <a:chExt cx="1106346" cy="40284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2" name="Google Shape;792;p36"/>
          <p:cNvSpPr txBox="1">
            <a:spLocks/>
          </p:cNvSpPr>
          <p:nvPr/>
        </p:nvSpPr>
        <p:spPr>
          <a:xfrm>
            <a:off x="1204531" y="336623"/>
            <a:ext cx="10880967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bé ngân nga hát giữa cánh đồng?</a:t>
            </a:r>
            <a:endParaRPr lang="en-GB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6938" y="141428"/>
            <a:ext cx="1046225" cy="1149134"/>
            <a:chOff x="1187619" y="2049661"/>
            <a:chExt cx="1235133" cy="1206833"/>
          </a:xfrm>
        </p:grpSpPr>
        <p:sp>
          <p:nvSpPr>
            <p:cNvPr id="14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" name="TextBox 14"/>
            <p:cNvSpPr txBox="1"/>
            <p:nvPr/>
          </p:nvSpPr>
          <p:spPr>
            <a:xfrm>
              <a:off x="1488095" y="2237578"/>
              <a:ext cx="708622" cy="100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21578" y="1644281"/>
            <a:ext cx="10702386" cy="1969001"/>
          </a:xfrm>
          <a:prstGeom prst="rect">
            <a:avLst/>
          </a:prstGeom>
          <a:noFill/>
        </p:spPr>
        <p:txBody>
          <a:bodyPr wrap="square" lIns="139397" tIns="69723" rIns="139397" bIns="69723" rtlCol="0">
            <a:spAutoFit/>
          </a:bodyPr>
          <a:lstStyle/>
          <a:p>
            <a:pPr marL="285750" indent="-285750" algn="just" defTabSz="1452293">
              <a:lnSpc>
                <a:spcPct val="110000"/>
              </a:lnSpc>
              <a:buFont typeface="Wingdings" panose="05000000000000000000" pitchFamily="2" charset="2"/>
              <a:buChar char="ð"/>
            </a:pPr>
            <a:r>
              <a:rPr lang="en-US" sz="3600" b="1" smtClean="0">
                <a:solidFill>
                  <a:srgbClr val="FF0000"/>
                </a:solidFill>
              </a:rPr>
              <a:t>   </a:t>
            </a:r>
            <a:r>
              <a:rPr lang="vi-VN" sz="3600" b="1" smtClean="0">
                <a:solidFill>
                  <a:srgbClr val="FF0000"/>
                </a:solidFill>
              </a:rPr>
              <a:t>Theo </a:t>
            </a:r>
            <a:r>
              <a:rPr lang="vi-VN" sz="3600" b="1">
                <a:solidFill>
                  <a:srgbClr val="FF0000"/>
                </a:solidFill>
              </a:rPr>
              <a:t>em, bé ngân ngã hát giữa cánh đồng là bởi vì bé cảm thấy cánh đồng quê hương thật là đẹp, bé cảm thấy hạnh phúc trong lòng</a:t>
            </a:r>
            <a:r>
              <a:rPr lang="vi-VN" sz="3600" b="1" smtClean="0">
                <a:solidFill>
                  <a:srgbClr val="FF0000"/>
                </a:solidFill>
              </a:rPr>
              <a:t>.</a:t>
            </a:r>
            <a:endParaRPr lang="en-US" sz="3600" b="1" smtClean="0">
              <a:solidFill>
                <a:srgbClr val="FF0000"/>
              </a:solidFill>
            </a:endParaRPr>
          </a:p>
        </p:txBody>
      </p:sp>
      <p:pic>
        <p:nvPicPr>
          <p:cNvPr id="20" name="Picture 2" descr="Fun Love Sticker by Tonton Friends for iOS &amp;amp; Android | GIPHY in 2021 |  Happy stickers, Cute little drawings, Cut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73" y="4730867"/>
            <a:ext cx="1952436" cy="19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3612238"/>
            <a:ext cx="3087148" cy="30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5188" y="284453"/>
            <a:ext cx="6047213" cy="2590800"/>
          </a:xfrm>
          <a:prstGeom prst="roundRect">
            <a:avLst>
              <a:gd name="adj" fmla="val 20627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1896" y="1808454"/>
            <a:ext cx="807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00B050"/>
                </a:solidFill>
              </a:rPr>
              <a:t> </a:t>
            </a:r>
            <a:endParaRPr lang="en-US" sz="960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175" y="1072022"/>
            <a:ext cx="6266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smtClean="0">
                <a:solidFill>
                  <a:srgbClr val="002060"/>
                </a:solidFill>
                <a:latin typeface="SVN-Caprica Script" pitchFamily="2" charset="0"/>
              </a:rPr>
              <a:t>LUYỆN ĐỌC LẠI</a:t>
            </a:r>
            <a:r>
              <a:rPr lang="en-GB" sz="7200" smtClean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endParaRPr lang="en-GB" sz="6000">
              <a:solidFill>
                <a:srgbClr val="00206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50878"/>
            <a:ext cx="8349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Học thuộc </a:t>
            </a:r>
            <a:r>
              <a:rPr lang="en-US" sz="36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lòng 2 khổ thơ em yêu thích </a:t>
            </a:r>
            <a:endParaRPr lang="en-US" sz="3600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6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53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2891" y="1253089"/>
            <a:ext cx="642836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smtClean="0">
                <a:solidFill>
                  <a:srgbClr val="002060"/>
                </a:solidFill>
                <a:latin typeface="SVN-Caprica Script" pitchFamily="2" charset="0"/>
              </a:rPr>
              <a:t>LUYỆN ĐỌC THEO </a:t>
            </a:r>
          </a:p>
          <a:p>
            <a:pPr algn="ctr"/>
            <a:r>
              <a:rPr lang="en-GB" sz="6600" smtClean="0">
                <a:solidFill>
                  <a:srgbClr val="002060"/>
                </a:solidFill>
                <a:latin typeface="SVN-Caprica Script" pitchFamily="2" charset="0"/>
              </a:rPr>
              <a:t>VĂN BẢN ĐỌC</a:t>
            </a:r>
            <a:r>
              <a:rPr lang="en-GB" sz="6600" smtClean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endParaRPr lang="en-GB" sz="6600">
              <a:solidFill>
                <a:srgbClr val="00206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422" y="195727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9649" y="4216204"/>
            <a:ext cx="4494220" cy="26179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46638" y="178708"/>
            <a:ext cx="1046225" cy="1149134"/>
            <a:chOff x="1187619" y="2049661"/>
            <a:chExt cx="1235133" cy="1206833"/>
          </a:xfrm>
        </p:grpSpPr>
        <p:sp>
          <p:nvSpPr>
            <p:cNvPr id="14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" name="TextBox 14"/>
            <p:cNvSpPr txBox="1"/>
            <p:nvPr/>
          </p:nvSpPr>
          <p:spPr>
            <a:xfrm>
              <a:off x="1488096" y="2237578"/>
              <a:ext cx="708621" cy="872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0" name="Picture 2" descr="Fun Love Sticker by Tonton Friends for iOS &amp;amp; Android | GIPHY in 2021 |  Happy stickers, Cute little drawings, Cut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54" y="4885913"/>
            <a:ext cx="1952436" cy="19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59" y="3481035"/>
            <a:ext cx="3087148" cy="3087148"/>
          </a:xfrm>
          <a:prstGeom prst="rect">
            <a:avLst/>
          </a:prstGeom>
        </p:spPr>
      </p:pic>
      <p:grpSp>
        <p:nvGrpSpPr>
          <p:cNvPr id="17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214128" y="166853"/>
            <a:ext cx="8117285" cy="931176"/>
            <a:chOff x="603225" y="2182575"/>
            <a:chExt cx="2577800" cy="424450"/>
          </a:xfrm>
        </p:grpSpPr>
        <p:sp>
          <p:nvSpPr>
            <p:cNvPr id="18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819321" y="2690336"/>
            <a:ext cx="15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FF0000"/>
                </a:solidFill>
              </a:rPr>
              <a:t>đỏ rực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17939" y="3338432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chemeClr val="accent2">
                    <a:lumMod val="75000"/>
                  </a:schemeClr>
                </a:solidFill>
              </a:rPr>
              <a:t>vàng óng</a:t>
            </a:r>
            <a:endParaRPr lang="en-US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82907" y="3923207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00B050"/>
                </a:solidFill>
              </a:rPr>
              <a:t>xanh</a:t>
            </a:r>
            <a:r>
              <a:rPr lang="vi-VN" i="1"/>
              <a:t>.</a:t>
            </a:r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82" y="1663151"/>
            <a:ext cx="3183348" cy="20543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73" y="1649907"/>
            <a:ext cx="3328366" cy="2216224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072" y="1635702"/>
            <a:ext cx="3663083" cy="2230429"/>
          </a:xfrm>
          <a:prstGeom prst="rect">
            <a:avLst/>
          </a:prstGeom>
        </p:spPr>
      </p:pic>
      <p:sp>
        <p:nvSpPr>
          <p:cNvPr id="31" name="Google Shape;792;p36"/>
          <p:cNvSpPr txBox="1">
            <a:spLocks/>
          </p:cNvSpPr>
          <p:nvPr/>
        </p:nvSpPr>
        <p:spPr>
          <a:xfrm>
            <a:off x="1204531" y="336623"/>
            <a:ext cx="10880967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Tìm trong bài từ ngữ:</a:t>
            </a:r>
            <a:endParaRPr lang="en-GB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3196" y="2644135"/>
            <a:ext cx="5541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smtClean="0"/>
              <a:t>a.</a:t>
            </a:r>
            <a:r>
              <a:rPr lang="vi-VN" sz="2800" smtClean="0"/>
              <a:t>chỉ </a:t>
            </a:r>
            <a:r>
              <a:rPr lang="vi-VN" sz="2800"/>
              <a:t>màu sắc của mặt trời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 smtClean="0"/>
              <a:t>b.</a:t>
            </a:r>
            <a:r>
              <a:rPr lang="vi-VN" sz="2800" smtClean="0"/>
              <a:t>chỉ </a:t>
            </a:r>
            <a:r>
              <a:rPr lang="vi-VN" sz="2800"/>
              <a:t>màu sắc của ánh nắng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 smtClean="0"/>
              <a:t>c.</a:t>
            </a:r>
            <a:r>
              <a:rPr lang="vi-VN" sz="2800" smtClean="0"/>
              <a:t>chỉ </a:t>
            </a:r>
            <a:r>
              <a:rPr lang="vi-VN" sz="2800"/>
              <a:t>màu sắc của đ</a:t>
            </a:r>
            <a:r>
              <a:rPr lang="en-US" sz="2800"/>
              <a:t>ồ</a:t>
            </a:r>
            <a:r>
              <a:rPr lang="vi-VN" sz="2800"/>
              <a:t>ng lúa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590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oạn văn ngắn kể về một cảnh đẹp mà em biết (35 mẫu) - Tập làm văn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-13854" y="1347184"/>
            <a:ext cx="4267200" cy="4094133"/>
            <a:chOff x="1442192" y="1795126"/>
            <a:chExt cx="4853331" cy="534771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4853331" cy="5347717"/>
            </a:xfrm>
            <a:prstGeom prst="rect">
              <a:avLst/>
            </a:prstGeom>
          </p:spPr>
        </p:pic>
        <p:sp>
          <p:nvSpPr>
            <p:cNvPr id="5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638" y="3926455"/>
              <a:ext cx="2062389" cy="844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 algn="ctr">
                <a:buNone/>
              </a:pPr>
              <a:r>
                <a:rPr lang="en-US" altLang="zh-CN" sz="360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Mặt trời </a:t>
              </a:r>
              <a:endParaRPr lang="en-US" altLang="zh-CN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13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4059382" y="1503103"/>
            <a:ext cx="4267200" cy="4094133"/>
            <a:chOff x="1442192" y="1795126"/>
            <a:chExt cx="4853331" cy="5347717"/>
          </a:xfrm>
        </p:grpSpPr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4853331" cy="5347717"/>
            </a:xfrm>
            <a:prstGeom prst="rect">
              <a:avLst/>
            </a:prstGeom>
          </p:spPr>
        </p:pic>
        <p:sp>
          <p:nvSpPr>
            <p:cNvPr id="15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244" y="4046866"/>
              <a:ext cx="2397855" cy="844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 algn="ctr">
                <a:buNone/>
              </a:pPr>
              <a:r>
                <a:rPr lang="en-US" altLang="zh-CN" sz="360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Ánh nắng </a:t>
              </a:r>
              <a:endParaRPr lang="en-US" altLang="zh-CN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16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8118764" y="1503102"/>
            <a:ext cx="4267200" cy="4094133"/>
            <a:chOff x="1442192" y="1795126"/>
            <a:chExt cx="4853331" cy="5347717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4853331" cy="5347717"/>
            </a:xfrm>
            <a:prstGeom prst="rect">
              <a:avLst/>
            </a:prstGeom>
          </p:spPr>
        </p:pic>
        <p:sp>
          <p:nvSpPr>
            <p:cNvPr id="18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466" y="4063472"/>
              <a:ext cx="2281172" cy="844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 algn="ctr">
                <a:buNone/>
              </a:pPr>
              <a:r>
                <a:rPr lang="en-US" altLang="zh-CN" sz="360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Đồng lúa </a:t>
              </a:r>
              <a:endParaRPr lang="en-US" altLang="zh-CN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588211" y="0"/>
            <a:ext cx="11209542" cy="983673"/>
          </a:xfrm>
          <a:prstGeom prst="roundRect">
            <a:avLst>
              <a:gd name="adj" fmla="val 50000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8211" y="181558"/>
            <a:ext cx="11249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2. </a:t>
            </a:r>
            <a:r>
              <a:rPr lang="en-US" sz="4000" b="1">
                <a:solidFill>
                  <a:srgbClr val="002060"/>
                </a:solidFill>
              </a:rPr>
              <a:t>Tìm thêm từ ngữ tả mặt trời, ánh nắng, đồng lúa</a:t>
            </a:r>
            <a:r>
              <a:rPr lang="en-US" sz="4000" b="1" smtClean="0">
                <a:solidFill>
                  <a:srgbClr val="002060"/>
                </a:solidFill>
              </a:rPr>
              <a:t>.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964" y="3761969"/>
            <a:ext cx="3269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màu </a:t>
            </a:r>
            <a:r>
              <a:rPr lang="en-US" sz="3200" b="1" smtClean="0"/>
              <a:t>vàng, </a:t>
            </a:r>
            <a:r>
              <a:rPr lang="en-US" sz="3200" b="1"/>
              <a:t>to tròn, hình tròn</a:t>
            </a:r>
            <a:r>
              <a:rPr lang="en-US" sz="3200" b="1" smtClean="0"/>
              <a:t>,...</a:t>
            </a:r>
            <a:endParaRPr lang="en-US" sz="3200" b="1"/>
          </a:p>
        </p:txBody>
      </p:sp>
      <p:sp>
        <p:nvSpPr>
          <p:cNvPr id="23" name="TextBox 22"/>
          <p:cNvSpPr txBox="1"/>
          <p:nvPr/>
        </p:nvSpPr>
        <p:spPr>
          <a:xfrm>
            <a:off x="4344385" y="3759265"/>
            <a:ext cx="3269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màu </a:t>
            </a:r>
            <a:r>
              <a:rPr lang="en-US" sz="3200" b="1" smtClean="0"/>
              <a:t>vàng, </a:t>
            </a:r>
          </a:p>
          <a:p>
            <a:pPr algn="ctr"/>
            <a:r>
              <a:rPr lang="en-US" sz="3200" b="1" smtClean="0"/>
              <a:t>ấm áp,...</a:t>
            </a:r>
            <a:endParaRPr lang="en-US" sz="3200" b="1"/>
          </a:p>
        </p:txBody>
      </p:sp>
      <p:sp>
        <p:nvSpPr>
          <p:cNvPr id="24" name="TextBox 23"/>
          <p:cNvSpPr txBox="1"/>
          <p:nvPr/>
        </p:nvSpPr>
        <p:spPr>
          <a:xfrm>
            <a:off x="8361796" y="3899628"/>
            <a:ext cx="3269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màu </a:t>
            </a:r>
            <a:r>
              <a:rPr lang="en-US" sz="3200" b="1" smtClean="0"/>
              <a:t>vàng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0098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581" y="4210051"/>
            <a:ext cx="4494220" cy="2617931"/>
          </a:xfrm>
          <a:prstGeom prst="rect">
            <a:avLst/>
          </a:prstGeom>
        </p:spPr>
      </p:pic>
      <p:grpSp>
        <p:nvGrpSpPr>
          <p:cNvPr id="6" name="组合 1"/>
          <p:cNvGrpSpPr/>
          <p:nvPr/>
        </p:nvGrpSpPr>
        <p:grpSpPr>
          <a:xfrm>
            <a:off x="751527" y="1186855"/>
            <a:ext cx="1633131" cy="1108108"/>
            <a:chOff x="1882457" y="1822943"/>
            <a:chExt cx="2085026" cy="1586514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1882457" y="1822943"/>
              <a:ext cx="2085026" cy="1586514"/>
            </a:xfrm>
            <a:custGeom>
              <a:avLst/>
              <a:gdLst>
                <a:gd name="T0" fmla="*/ 535 w 644"/>
                <a:gd name="T1" fmla="*/ 92 h 489"/>
                <a:gd name="T2" fmla="*/ 502 w 644"/>
                <a:gd name="T3" fmla="*/ 96 h 489"/>
                <a:gd name="T4" fmla="*/ 409 w 644"/>
                <a:gd name="T5" fmla="*/ 19 h 489"/>
                <a:gd name="T6" fmla="*/ 303 w 644"/>
                <a:gd name="T7" fmla="*/ 77 h 489"/>
                <a:gd name="T8" fmla="*/ 143 w 644"/>
                <a:gd name="T9" fmla="*/ 114 h 489"/>
                <a:gd name="T10" fmla="*/ 59 w 644"/>
                <a:gd name="T11" fmla="*/ 258 h 489"/>
                <a:gd name="T12" fmla="*/ 107 w 644"/>
                <a:gd name="T13" fmla="*/ 400 h 489"/>
                <a:gd name="T14" fmla="*/ 109 w 644"/>
                <a:gd name="T15" fmla="*/ 400 h 489"/>
                <a:gd name="T16" fmla="*/ 195 w 644"/>
                <a:gd name="T17" fmla="*/ 480 h 489"/>
                <a:gd name="T18" fmla="*/ 284 w 644"/>
                <a:gd name="T19" fmla="*/ 439 h 489"/>
                <a:gd name="T20" fmla="*/ 355 w 644"/>
                <a:gd name="T21" fmla="*/ 485 h 489"/>
                <a:gd name="T22" fmla="*/ 437 w 644"/>
                <a:gd name="T23" fmla="*/ 452 h 489"/>
                <a:gd name="T24" fmla="*/ 472 w 644"/>
                <a:gd name="T25" fmla="*/ 463 h 489"/>
                <a:gd name="T26" fmla="*/ 593 w 644"/>
                <a:gd name="T27" fmla="*/ 355 h 489"/>
                <a:gd name="T28" fmla="*/ 589 w 644"/>
                <a:gd name="T29" fmla="*/ 308 h 489"/>
                <a:gd name="T30" fmla="*/ 642 w 644"/>
                <a:gd name="T31" fmla="*/ 214 h 489"/>
                <a:gd name="T32" fmla="*/ 535 w 644"/>
                <a:gd name="T33" fmla="*/ 92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4" h="489">
                  <a:moveTo>
                    <a:pt x="535" y="92"/>
                  </a:moveTo>
                  <a:cubicBezTo>
                    <a:pt x="523" y="92"/>
                    <a:pt x="512" y="93"/>
                    <a:pt x="502" y="96"/>
                  </a:cubicBezTo>
                  <a:cubicBezTo>
                    <a:pt x="487" y="55"/>
                    <a:pt x="452" y="24"/>
                    <a:pt x="409" y="19"/>
                  </a:cubicBezTo>
                  <a:cubicBezTo>
                    <a:pt x="365" y="14"/>
                    <a:pt x="324" y="38"/>
                    <a:pt x="303" y="77"/>
                  </a:cubicBezTo>
                  <a:cubicBezTo>
                    <a:pt x="289" y="20"/>
                    <a:pt x="175" y="0"/>
                    <a:pt x="143" y="114"/>
                  </a:cubicBezTo>
                  <a:cubicBezTo>
                    <a:pt x="95" y="96"/>
                    <a:pt x="15" y="178"/>
                    <a:pt x="59" y="258"/>
                  </a:cubicBezTo>
                  <a:cubicBezTo>
                    <a:pt x="0" y="304"/>
                    <a:pt x="29" y="418"/>
                    <a:pt x="107" y="400"/>
                  </a:cubicBezTo>
                  <a:cubicBezTo>
                    <a:pt x="107" y="400"/>
                    <a:pt x="108" y="400"/>
                    <a:pt x="109" y="400"/>
                  </a:cubicBezTo>
                  <a:cubicBezTo>
                    <a:pt x="120" y="442"/>
                    <a:pt x="154" y="474"/>
                    <a:pt x="195" y="480"/>
                  </a:cubicBezTo>
                  <a:cubicBezTo>
                    <a:pt x="231" y="484"/>
                    <a:pt x="263" y="467"/>
                    <a:pt x="284" y="439"/>
                  </a:cubicBezTo>
                  <a:cubicBezTo>
                    <a:pt x="300" y="464"/>
                    <a:pt x="326" y="481"/>
                    <a:pt x="355" y="485"/>
                  </a:cubicBezTo>
                  <a:cubicBezTo>
                    <a:pt x="387" y="489"/>
                    <a:pt x="417" y="476"/>
                    <a:pt x="437" y="452"/>
                  </a:cubicBezTo>
                  <a:cubicBezTo>
                    <a:pt x="448" y="458"/>
                    <a:pt x="460" y="462"/>
                    <a:pt x="472" y="463"/>
                  </a:cubicBezTo>
                  <a:cubicBezTo>
                    <a:pt x="533" y="471"/>
                    <a:pt x="588" y="422"/>
                    <a:pt x="593" y="355"/>
                  </a:cubicBezTo>
                  <a:cubicBezTo>
                    <a:pt x="595" y="338"/>
                    <a:pt x="593" y="323"/>
                    <a:pt x="589" y="308"/>
                  </a:cubicBezTo>
                  <a:cubicBezTo>
                    <a:pt x="620" y="288"/>
                    <a:pt x="640" y="254"/>
                    <a:pt x="642" y="214"/>
                  </a:cubicBezTo>
                  <a:cubicBezTo>
                    <a:pt x="644" y="149"/>
                    <a:pt x="596" y="95"/>
                    <a:pt x="535" y="92"/>
                  </a:cubicBezTo>
                  <a:close/>
                </a:path>
              </a:pathLst>
            </a:custGeom>
            <a:solidFill>
              <a:srgbClr val="3A8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000">
                <a:ln>
                  <a:solidFill>
                    <a:schemeClr val="tx1"/>
                  </a:solidFill>
                </a:ln>
                <a:latin typeface="Coiny" panose="02000903060500060000" pitchFamily="2" charset="0"/>
              </a:endParaRPr>
            </a:p>
          </p:txBody>
        </p:sp>
        <p:sp>
          <p:nvSpPr>
            <p:cNvPr id="8" name="矩形 14"/>
            <p:cNvSpPr/>
            <p:nvPr/>
          </p:nvSpPr>
          <p:spPr>
            <a:xfrm>
              <a:off x="2320811" y="1918767"/>
              <a:ext cx="1208315" cy="10156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altLang="zh-CN" sz="6000" b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iny" panose="02000903060500060000" pitchFamily="2" charset="0"/>
                  <a:ea typeface="汉仪夏日体W" panose="00020600040101010101" pitchFamily="18" charset="-122"/>
                </a:rPr>
                <a:t>1</a:t>
              </a:r>
              <a:endPara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9" name="组合 2"/>
          <p:cNvGrpSpPr/>
          <p:nvPr/>
        </p:nvGrpSpPr>
        <p:grpSpPr>
          <a:xfrm>
            <a:off x="720757" y="2812924"/>
            <a:ext cx="1658087" cy="1275750"/>
            <a:chOff x="5107953" y="1840425"/>
            <a:chExt cx="1976094" cy="165315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107953" y="1840425"/>
              <a:ext cx="1976094" cy="1653152"/>
            </a:xfrm>
            <a:custGeom>
              <a:avLst/>
              <a:gdLst>
                <a:gd name="T0" fmla="*/ 120 w 575"/>
                <a:gd name="T1" fmla="*/ 139 h 480"/>
                <a:gd name="T2" fmla="*/ 275 w 575"/>
                <a:gd name="T3" fmla="*/ 75 h 480"/>
                <a:gd name="T4" fmla="*/ 413 w 575"/>
                <a:gd name="T5" fmla="*/ 67 h 480"/>
                <a:gd name="T6" fmla="*/ 517 w 575"/>
                <a:gd name="T7" fmla="*/ 168 h 480"/>
                <a:gd name="T8" fmla="*/ 513 w 575"/>
                <a:gd name="T9" fmla="*/ 299 h 480"/>
                <a:gd name="T10" fmla="*/ 382 w 575"/>
                <a:gd name="T11" fmla="*/ 375 h 480"/>
                <a:gd name="T12" fmla="*/ 239 w 575"/>
                <a:gd name="T13" fmla="*/ 413 h 480"/>
                <a:gd name="T14" fmla="*/ 104 w 575"/>
                <a:gd name="T15" fmla="*/ 339 h 480"/>
                <a:gd name="T16" fmla="*/ 120 w 575"/>
                <a:gd name="T17" fmla="*/ 13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5" h="480">
                  <a:moveTo>
                    <a:pt x="120" y="139"/>
                  </a:moveTo>
                  <a:cubicBezTo>
                    <a:pt x="127" y="37"/>
                    <a:pt x="248" y="36"/>
                    <a:pt x="275" y="75"/>
                  </a:cubicBezTo>
                  <a:cubicBezTo>
                    <a:pt x="285" y="31"/>
                    <a:pt x="371" y="0"/>
                    <a:pt x="413" y="67"/>
                  </a:cubicBezTo>
                  <a:cubicBezTo>
                    <a:pt x="446" y="40"/>
                    <a:pt x="531" y="90"/>
                    <a:pt x="517" y="168"/>
                  </a:cubicBezTo>
                  <a:cubicBezTo>
                    <a:pt x="575" y="183"/>
                    <a:pt x="564" y="272"/>
                    <a:pt x="513" y="299"/>
                  </a:cubicBezTo>
                  <a:cubicBezTo>
                    <a:pt x="516" y="376"/>
                    <a:pt x="439" y="404"/>
                    <a:pt x="382" y="375"/>
                  </a:cubicBezTo>
                  <a:cubicBezTo>
                    <a:pt x="380" y="431"/>
                    <a:pt x="279" y="447"/>
                    <a:pt x="239" y="413"/>
                  </a:cubicBezTo>
                  <a:cubicBezTo>
                    <a:pt x="160" y="480"/>
                    <a:pt x="64" y="411"/>
                    <a:pt x="104" y="339"/>
                  </a:cubicBezTo>
                  <a:cubicBezTo>
                    <a:pt x="3" y="336"/>
                    <a:pt x="0" y="149"/>
                    <a:pt x="120" y="1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000">
                <a:ln>
                  <a:solidFill>
                    <a:schemeClr val="tx1"/>
                  </a:solidFill>
                </a:ln>
                <a:latin typeface="Coiny" panose="02000903060500060000" pitchFamily="2" charset="0"/>
              </a:endParaRPr>
            </a:p>
          </p:txBody>
        </p:sp>
        <p:sp>
          <p:nvSpPr>
            <p:cNvPr id="11" name="矩形 15"/>
            <p:cNvSpPr/>
            <p:nvPr/>
          </p:nvSpPr>
          <p:spPr>
            <a:xfrm>
              <a:off x="5513644" y="1975779"/>
              <a:ext cx="1208315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altLang="zh-CN" sz="6000" b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iny" panose="02000903060500060000" pitchFamily="2" charset="0"/>
                  <a:ea typeface="汉仪夏日体W" panose="00020600040101010101" pitchFamily="18" charset="-122"/>
                </a:rPr>
                <a:t>2</a:t>
              </a:r>
              <a:endPara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12" name="组合 3"/>
          <p:cNvGrpSpPr/>
          <p:nvPr/>
        </p:nvGrpSpPr>
        <p:grpSpPr>
          <a:xfrm>
            <a:off x="547314" y="4355724"/>
            <a:ext cx="1764157" cy="1354590"/>
            <a:chOff x="8211515" y="1840425"/>
            <a:chExt cx="1976094" cy="1653152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8211515" y="1840425"/>
              <a:ext cx="1976094" cy="1653152"/>
            </a:xfrm>
            <a:custGeom>
              <a:avLst/>
              <a:gdLst>
                <a:gd name="T0" fmla="*/ 120 w 575"/>
                <a:gd name="T1" fmla="*/ 139 h 480"/>
                <a:gd name="T2" fmla="*/ 275 w 575"/>
                <a:gd name="T3" fmla="*/ 75 h 480"/>
                <a:gd name="T4" fmla="*/ 413 w 575"/>
                <a:gd name="T5" fmla="*/ 67 h 480"/>
                <a:gd name="T6" fmla="*/ 517 w 575"/>
                <a:gd name="T7" fmla="*/ 168 h 480"/>
                <a:gd name="T8" fmla="*/ 513 w 575"/>
                <a:gd name="T9" fmla="*/ 299 h 480"/>
                <a:gd name="T10" fmla="*/ 382 w 575"/>
                <a:gd name="T11" fmla="*/ 375 h 480"/>
                <a:gd name="T12" fmla="*/ 239 w 575"/>
                <a:gd name="T13" fmla="*/ 413 h 480"/>
                <a:gd name="T14" fmla="*/ 104 w 575"/>
                <a:gd name="T15" fmla="*/ 339 h 480"/>
                <a:gd name="T16" fmla="*/ 120 w 575"/>
                <a:gd name="T17" fmla="*/ 13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5" h="480">
                  <a:moveTo>
                    <a:pt x="120" y="139"/>
                  </a:moveTo>
                  <a:cubicBezTo>
                    <a:pt x="127" y="37"/>
                    <a:pt x="248" y="36"/>
                    <a:pt x="275" y="75"/>
                  </a:cubicBezTo>
                  <a:cubicBezTo>
                    <a:pt x="285" y="31"/>
                    <a:pt x="371" y="0"/>
                    <a:pt x="413" y="67"/>
                  </a:cubicBezTo>
                  <a:cubicBezTo>
                    <a:pt x="446" y="40"/>
                    <a:pt x="531" y="90"/>
                    <a:pt x="517" y="168"/>
                  </a:cubicBezTo>
                  <a:cubicBezTo>
                    <a:pt x="575" y="183"/>
                    <a:pt x="564" y="272"/>
                    <a:pt x="513" y="299"/>
                  </a:cubicBezTo>
                  <a:cubicBezTo>
                    <a:pt x="516" y="376"/>
                    <a:pt x="439" y="404"/>
                    <a:pt x="382" y="375"/>
                  </a:cubicBezTo>
                  <a:cubicBezTo>
                    <a:pt x="380" y="431"/>
                    <a:pt x="279" y="447"/>
                    <a:pt x="239" y="413"/>
                  </a:cubicBezTo>
                  <a:cubicBezTo>
                    <a:pt x="160" y="480"/>
                    <a:pt x="64" y="411"/>
                    <a:pt x="104" y="339"/>
                  </a:cubicBezTo>
                  <a:cubicBezTo>
                    <a:pt x="3" y="336"/>
                    <a:pt x="0" y="149"/>
                    <a:pt x="120" y="139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000">
                <a:ln>
                  <a:solidFill>
                    <a:schemeClr val="tx1"/>
                  </a:solidFill>
                </a:ln>
                <a:latin typeface="Coiny" panose="02000903060500060000" pitchFamily="2" charset="0"/>
              </a:endParaRPr>
            </a:p>
          </p:txBody>
        </p:sp>
        <p:sp>
          <p:nvSpPr>
            <p:cNvPr id="14" name="矩形 16"/>
            <p:cNvSpPr/>
            <p:nvPr/>
          </p:nvSpPr>
          <p:spPr>
            <a:xfrm>
              <a:off x="8679287" y="1917430"/>
              <a:ext cx="1208315" cy="10156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altLang="zh-CN" sz="6000" b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iny" panose="02000903060500060000" pitchFamily="2" charset="0"/>
                  <a:ea typeface="汉仪夏日体W" panose="00020600040101010101" pitchFamily="18" charset="-122"/>
                </a:rPr>
                <a:t>3</a:t>
              </a:r>
              <a:endPara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汉仪夏日体W" panose="00020600040101010101" pitchFamily="18" charset="-122"/>
              </a:endParaRPr>
            </a:p>
          </p:txBody>
        </p:sp>
      </p:grpSp>
      <p:sp>
        <p:nvSpPr>
          <p:cNvPr id="15" name="矩形 8"/>
          <p:cNvSpPr/>
          <p:nvPr/>
        </p:nvSpPr>
        <p:spPr>
          <a:xfrm>
            <a:off x="2653366" y="263525"/>
            <a:ext cx="781428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5400" b="1" smtClean="0">
                <a:ln w="15875">
                  <a:noFill/>
                </a:ln>
                <a:solidFill>
                  <a:srgbClr val="E71C63"/>
                </a:solidFill>
                <a:latin typeface="SVN-Ziclets" panose="02000603000000000000" pitchFamily="2" charset="0"/>
                <a:ea typeface="汉仪夏日体W" panose="00020600040101010101" pitchFamily="18" charset="-122"/>
              </a:rPr>
              <a:t>YÊU CẦU CẦN ĐẠT </a:t>
            </a:r>
            <a:endParaRPr lang="zh-CN" altLang="en-US" sz="5400" b="1" dirty="0">
              <a:ln w="15875">
                <a:noFill/>
              </a:ln>
              <a:solidFill>
                <a:srgbClr val="E71C63"/>
              </a:solidFill>
              <a:latin typeface="SVN-Ziclets" panose="02000603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31" name="TextBox 71"/>
          <p:cNvSpPr txBox="1"/>
          <p:nvPr/>
        </p:nvSpPr>
        <p:spPr>
          <a:xfrm>
            <a:off x="2913028" y="1442764"/>
            <a:ext cx="870052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altLang="zh-C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đúng, rõ ràng bài thơ Cánh đồng quê em; tốc độ đọc khoảng 60 – 65 tiếng/phút.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71"/>
          <p:cNvSpPr txBox="1"/>
          <p:nvPr/>
        </p:nvSpPr>
        <p:spPr>
          <a:xfrm>
            <a:off x="2913028" y="3109347"/>
            <a:ext cx="651275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</a:t>
            </a:r>
            <a:r>
              <a:rPr lang="en-US" altLang="zh-C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71"/>
          <p:cNvSpPr txBox="1"/>
          <p:nvPr/>
        </p:nvSpPr>
        <p:spPr>
          <a:xfrm>
            <a:off x="2811905" y="4355724"/>
            <a:ext cx="8902772" cy="18466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đẹp của cánh đồng lúa cũng là hình ảnh đẹp của làng quê Việt Nam.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/>
              <a:t/>
            </a:r>
            <a:br>
              <a:rPr lang="en-US"/>
            </a:b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平行四边形 34">
            <a:extLst>
              <a:ext uri="{FF2B5EF4-FFF2-40B4-BE49-F238E27FC236}">
                <a16:creationId xmlns:a16="http://schemas.microsoft.com/office/drawing/2014/main" id="{94144827-6384-4F37-9086-A64CD27E559F}"/>
              </a:ext>
            </a:extLst>
          </p:cNvPr>
          <p:cNvSpPr/>
          <p:nvPr/>
        </p:nvSpPr>
        <p:spPr>
          <a:xfrm>
            <a:off x="2441429" y="2360995"/>
            <a:ext cx="2487923" cy="1967911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365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5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352775" y="4377445"/>
            <a:ext cx="2396490" cy="23444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59" y="5549655"/>
            <a:ext cx="1766321" cy="17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17" y="162440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581" y="4210051"/>
            <a:ext cx="4494220" cy="261793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4C028B51-67C3-4108-8D7A-699FF77F1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22627"/>
            <a:ext cx="4775200" cy="68623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0580" y="58038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8800">
                <a:solidFill>
                  <a:srgbClr val="002060"/>
                </a:solidFill>
                <a:latin typeface="SVN-Caprica Script" pitchFamily="2" charset="0"/>
              </a:rPr>
              <a:t>CỦNG CỐ </a:t>
            </a:r>
          </a:p>
          <a:p>
            <a:pPr algn="ctr"/>
            <a:r>
              <a:rPr lang="en-GB" sz="8800">
                <a:solidFill>
                  <a:srgbClr val="002060"/>
                </a:solidFill>
                <a:latin typeface="SVN-Caprica Script" pitchFamily="2" charset="0"/>
              </a:rPr>
              <a:t>VÀ </a:t>
            </a:r>
          </a:p>
          <a:p>
            <a:pPr algn="ctr"/>
            <a:r>
              <a:rPr lang="en-GB" sz="8800">
                <a:solidFill>
                  <a:srgbClr val="002060"/>
                </a:solidFill>
                <a:latin typeface="SVN-Caprica Script" pitchFamily="2" charset="0"/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15081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oạn văn ngắn kể về một cảnh đẹp mà em biết (35 mẫu) - Tập làm văn lớ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663"/>
            <a:ext cx="12192000" cy="54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738845" y="429342"/>
            <a:ext cx="6479177" cy="1266841"/>
            <a:chOff x="603225" y="2182575"/>
            <a:chExt cx="2577800" cy="424450"/>
          </a:xfrm>
        </p:grpSpPr>
        <p:sp>
          <p:nvSpPr>
            <p:cNvPr id="4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396342" y="471066"/>
            <a:ext cx="6244047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2858160" y="-25197"/>
            <a:ext cx="786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91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33" y="3675947"/>
            <a:ext cx="4454435" cy="2929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1183" y="4674000"/>
            <a:ext cx="7315200" cy="2184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76800" y="4677303"/>
            <a:ext cx="7315200" cy="218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98836"/>
            <a:ext cx="3819525" cy="381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283" y="479299"/>
            <a:ext cx="979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28575">
                  <a:noFill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CHÀO TẠM BIỆT 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VÀ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HẸN GẶP LẠI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5533" y="479299"/>
            <a:ext cx="979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28575">
                  <a:noFill/>
                </a:ln>
                <a:solidFill>
                  <a:srgbClr val="FF274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CHÀO TẠM BIỆT 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rgbClr val="FF274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VÀ</a:t>
            </a:r>
          </a:p>
          <a:p>
            <a:pPr algn="ctr"/>
            <a:r>
              <a:rPr lang="en-US" sz="7200">
                <a:ln w="28575">
                  <a:noFill/>
                </a:ln>
                <a:solidFill>
                  <a:srgbClr val="FF274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HẸN GẶP LẠI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8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0431"/>
            <a:ext cx="12188238" cy="6947294"/>
            <a:chOff x="0" y="0"/>
            <a:chExt cx="12192000" cy="69494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494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"/>
            <a:stretch/>
          </p:blipFill>
          <p:spPr>
            <a:xfrm>
              <a:off x="169818" y="248195"/>
              <a:ext cx="11782696" cy="646611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654666" y="656260"/>
            <a:ext cx="869717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599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ngày   </a:t>
            </a:r>
            <a:r>
              <a:rPr lang="en-US" sz="3599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599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99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599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 </a:t>
            </a:r>
            <a:endParaRPr lang="en-US" sz="3599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2664" y="1502786"/>
            <a:ext cx="292122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>
                <a:solidFill>
                  <a:schemeClr val="bg1"/>
                </a:solidFill>
                <a:latin typeface="HP001 4 hàng" panose="020B0603050302020204" pitchFamily="34" charset="0"/>
              </a:rPr>
              <a:t>Tiếng Việt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4666" y="2306105"/>
            <a:ext cx="725859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Bài 30: Đọc – Cánh đồng quê em      </a:t>
            </a:r>
            <a:endParaRPr lang="en-US" sz="3599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68" y="1897825"/>
            <a:ext cx="630780" cy="816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609" y="5175372"/>
            <a:ext cx="3169217" cy="1572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AD56D0-03BD-4F43-A5DD-CAB437E18F59}"/>
              </a:ext>
            </a:extLst>
          </p:cNvPr>
          <p:cNvSpPr/>
          <p:nvPr/>
        </p:nvSpPr>
        <p:spPr>
          <a:xfrm>
            <a:off x="1005975" y="191701"/>
            <a:ext cx="10231926" cy="439565"/>
          </a:xfrm>
          <a:prstGeom prst="rect">
            <a:avLst/>
          </a:prstGeom>
          <a:noFill/>
        </p:spPr>
        <p:txBody>
          <a:bodyPr wrap="square" lIns="87081" tIns="43540" rIns="87081" bIns="435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62875"/>
            <a:r>
              <a:rPr lang="en-US" sz="2285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en-US" sz="2666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8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581" y="4210051"/>
            <a:ext cx="4494220" cy="2617931"/>
          </a:xfrm>
          <a:prstGeom prst="rect">
            <a:avLst/>
          </a:prstGeom>
        </p:spPr>
      </p:pic>
      <p:grpSp>
        <p:nvGrpSpPr>
          <p:cNvPr id="6" name="组合 1"/>
          <p:cNvGrpSpPr/>
          <p:nvPr/>
        </p:nvGrpSpPr>
        <p:grpSpPr>
          <a:xfrm>
            <a:off x="751527" y="1186855"/>
            <a:ext cx="1633131" cy="1108108"/>
            <a:chOff x="1882457" y="1822943"/>
            <a:chExt cx="2085026" cy="1586514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1882457" y="1822943"/>
              <a:ext cx="2085026" cy="1586514"/>
            </a:xfrm>
            <a:custGeom>
              <a:avLst/>
              <a:gdLst>
                <a:gd name="T0" fmla="*/ 535 w 644"/>
                <a:gd name="T1" fmla="*/ 92 h 489"/>
                <a:gd name="T2" fmla="*/ 502 w 644"/>
                <a:gd name="T3" fmla="*/ 96 h 489"/>
                <a:gd name="T4" fmla="*/ 409 w 644"/>
                <a:gd name="T5" fmla="*/ 19 h 489"/>
                <a:gd name="T6" fmla="*/ 303 w 644"/>
                <a:gd name="T7" fmla="*/ 77 h 489"/>
                <a:gd name="T8" fmla="*/ 143 w 644"/>
                <a:gd name="T9" fmla="*/ 114 h 489"/>
                <a:gd name="T10" fmla="*/ 59 w 644"/>
                <a:gd name="T11" fmla="*/ 258 h 489"/>
                <a:gd name="T12" fmla="*/ 107 w 644"/>
                <a:gd name="T13" fmla="*/ 400 h 489"/>
                <a:gd name="T14" fmla="*/ 109 w 644"/>
                <a:gd name="T15" fmla="*/ 400 h 489"/>
                <a:gd name="T16" fmla="*/ 195 w 644"/>
                <a:gd name="T17" fmla="*/ 480 h 489"/>
                <a:gd name="T18" fmla="*/ 284 w 644"/>
                <a:gd name="T19" fmla="*/ 439 h 489"/>
                <a:gd name="T20" fmla="*/ 355 w 644"/>
                <a:gd name="T21" fmla="*/ 485 h 489"/>
                <a:gd name="T22" fmla="*/ 437 w 644"/>
                <a:gd name="T23" fmla="*/ 452 h 489"/>
                <a:gd name="T24" fmla="*/ 472 w 644"/>
                <a:gd name="T25" fmla="*/ 463 h 489"/>
                <a:gd name="T26" fmla="*/ 593 w 644"/>
                <a:gd name="T27" fmla="*/ 355 h 489"/>
                <a:gd name="T28" fmla="*/ 589 w 644"/>
                <a:gd name="T29" fmla="*/ 308 h 489"/>
                <a:gd name="T30" fmla="*/ 642 w 644"/>
                <a:gd name="T31" fmla="*/ 214 h 489"/>
                <a:gd name="T32" fmla="*/ 535 w 644"/>
                <a:gd name="T33" fmla="*/ 92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4" h="489">
                  <a:moveTo>
                    <a:pt x="535" y="92"/>
                  </a:moveTo>
                  <a:cubicBezTo>
                    <a:pt x="523" y="92"/>
                    <a:pt x="512" y="93"/>
                    <a:pt x="502" y="96"/>
                  </a:cubicBezTo>
                  <a:cubicBezTo>
                    <a:pt x="487" y="55"/>
                    <a:pt x="452" y="24"/>
                    <a:pt x="409" y="19"/>
                  </a:cubicBezTo>
                  <a:cubicBezTo>
                    <a:pt x="365" y="14"/>
                    <a:pt x="324" y="38"/>
                    <a:pt x="303" y="77"/>
                  </a:cubicBezTo>
                  <a:cubicBezTo>
                    <a:pt x="289" y="20"/>
                    <a:pt x="175" y="0"/>
                    <a:pt x="143" y="114"/>
                  </a:cubicBezTo>
                  <a:cubicBezTo>
                    <a:pt x="95" y="96"/>
                    <a:pt x="15" y="178"/>
                    <a:pt x="59" y="258"/>
                  </a:cubicBezTo>
                  <a:cubicBezTo>
                    <a:pt x="0" y="304"/>
                    <a:pt x="29" y="418"/>
                    <a:pt x="107" y="400"/>
                  </a:cubicBezTo>
                  <a:cubicBezTo>
                    <a:pt x="107" y="400"/>
                    <a:pt x="108" y="400"/>
                    <a:pt x="109" y="400"/>
                  </a:cubicBezTo>
                  <a:cubicBezTo>
                    <a:pt x="120" y="442"/>
                    <a:pt x="154" y="474"/>
                    <a:pt x="195" y="480"/>
                  </a:cubicBezTo>
                  <a:cubicBezTo>
                    <a:pt x="231" y="484"/>
                    <a:pt x="263" y="467"/>
                    <a:pt x="284" y="439"/>
                  </a:cubicBezTo>
                  <a:cubicBezTo>
                    <a:pt x="300" y="464"/>
                    <a:pt x="326" y="481"/>
                    <a:pt x="355" y="485"/>
                  </a:cubicBezTo>
                  <a:cubicBezTo>
                    <a:pt x="387" y="489"/>
                    <a:pt x="417" y="476"/>
                    <a:pt x="437" y="452"/>
                  </a:cubicBezTo>
                  <a:cubicBezTo>
                    <a:pt x="448" y="458"/>
                    <a:pt x="460" y="462"/>
                    <a:pt x="472" y="463"/>
                  </a:cubicBezTo>
                  <a:cubicBezTo>
                    <a:pt x="533" y="471"/>
                    <a:pt x="588" y="422"/>
                    <a:pt x="593" y="355"/>
                  </a:cubicBezTo>
                  <a:cubicBezTo>
                    <a:pt x="595" y="338"/>
                    <a:pt x="593" y="323"/>
                    <a:pt x="589" y="308"/>
                  </a:cubicBezTo>
                  <a:cubicBezTo>
                    <a:pt x="620" y="288"/>
                    <a:pt x="640" y="254"/>
                    <a:pt x="642" y="214"/>
                  </a:cubicBezTo>
                  <a:cubicBezTo>
                    <a:pt x="644" y="149"/>
                    <a:pt x="596" y="95"/>
                    <a:pt x="535" y="92"/>
                  </a:cubicBezTo>
                  <a:close/>
                </a:path>
              </a:pathLst>
            </a:custGeom>
            <a:solidFill>
              <a:srgbClr val="3A8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000">
                <a:ln>
                  <a:solidFill>
                    <a:schemeClr val="tx1"/>
                  </a:solidFill>
                </a:ln>
                <a:latin typeface="Coiny" panose="02000903060500060000" pitchFamily="2" charset="0"/>
              </a:endParaRPr>
            </a:p>
          </p:txBody>
        </p:sp>
        <p:sp>
          <p:nvSpPr>
            <p:cNvPr id="8" name="矩形 14"/>
            <p:cNvSpPr/>
            <p:nvPr/>
          </p:nvSpPr>
          <p:spPr>
            <a:xfrm>
              <a:off x="2320811" y="1918767"/>
              <a:ext cx="1208315" cy="10156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altLang="zh-CN" sz="6000" b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iny" panose="02000903060500060000" pitchFamily="2" charset="0"/>
                  <a:ea typeface="汉仪夏日体W" panose="00020600040101010101" pitchFamily="18" charset="-122"/>
                </a:rPr>
                <a:t>1</a:t>
              </a:r>
              <a:endPara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9" name="组合 2"/>
          <p:cNvGrpSpPr/>
          <p:nvPr/>
        </p:nvGrpSpPr>
        <p:grpSpPr>
          <a:xfrm>
            <a:off x="720757" y="2812924"/>
            <a:ext cx="1658087" cy="1275750"/>
            <a:chOff x="5107953" y="1840425"/>
            <a:chExt cx="1976094" cy="165315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107953" y="1840425"/>
              <a:ext cx="1976094" cy="1653152"/>
            </a:xfrm>
            <a:custGeom>
              <a:avLst/>
              <a:gdLst>
                <a:gd name="T0" fmla="*/ 120 w 575"/>
                <a:gd name="T1" fmla="*/ 139 h 480"/>
                <a:gd name="T2" fmla="*/ 275 w 575"/>
                <a:gd name="T3" fmla="*/ 75 h 480"/>
                <a:gd name="T4" fmla="*/ 413 w 575"/>
                <a:gd name="T5" fmla="*/ 67 h 480"/>
                <a:gd name="T6" fmla="*/ 517 w 575"/>
                <a:gd name="T7" fmla="*/ 168 h 480"/>
                <a:gd name="T8" fmla="*/ 513 w 575"/>
                <a:gd name="T9" fmla="*/ 299 h 480"/>
                <a:gd name="T10" fmla="*/ 382 w 575"/>
                <a:gd name="T11" fmla="*/ 375 h 480"/>
                <a:gd name="T12" fmla="*/ 239 w 575"/>
                <a:gd name="T13" fmla="*/ 413 h 480"/>
                <a:gd name="T14" fmla="*/ 104 w 575"/>
                <a:gd name="T15" fmla="*/ 339 h 480"/>
                <a:gd name="T16" fmla="*/ 120 w 575"/>
                <a:gd name="T17" fmla="*/ 13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5" h="480">
                  <a:moveTo>
                    <a:pt x="120" y="139"/>
                  </a:moveTo>
                  <a:cubicBezTo>
                    <a:pt x="127" y="37"/>
                    <a:pt x="248" y="36"/>
                    <a:pt x="275" y="75"/>
                  </a:cubicBezTo>
                  <a:cubicBezTo>
                    <a:pt x="285" y="31"/>
                    <a:pt x="371" y="0"/>
                    <a:pt x="413" y="67"/>
                  </a:cubicBezTo>
                  <a:cubicBezTo>
                    <a:pt x="446" y="40"/>
                    <a:pt x="531" y="90"/>
                    <a:pt x="517" y="168"/>
                  </a:cubicBezTo>
                  <a:cubicBezTo>
                    <a:pt x="575" y="183"/>
                    <a:pt x="564" y="272"/>
                    <a:pt x="513" y="299"/>
                  </a:cubicBezTo>
                  <a:cubicBezTo>
                    <a:pt x="516" y="376"/>
                    <a:pt x="439" y="404"/>
                    <a:pt x="382" y="375"/>
                  </a:cubicBezTo>
                  <a:cubicBezTo>
                    <a:pt x="380" y="431"/>
                    <a:pt x="279" y="447"/>
                    <a:pt x="239" y="413"/>
                  </a:cubicBezTo>
                  <a:cubicBezTo>
                    <a:pt x="160" y="480"/>
                    <a:pt x="64" y="411"/>
                    <a:pt x="104" y="339"/>
                  </a:cubicBezTo>
                  <a:cubicBezTo>
                    <a:pt x="3" y="336"/>
                    <a:pt x="0" y="149"/>
                    <a:pt x="120" y="1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000">
                <a:ln>
                  <a:solidFill>
                    <a:schemeClr val="tx1"/>
                  </a:solidFill>
                </a:ln>
                <a:latin typeface="Coiny" panose="02000903060500060000" pitchFamily="2" charset="0"/>
              </a:endParaRPr>
            </a:p>
          </p:txBody>
        </p:sp>
        <p:sp>
          <p:nvSpPr>
            <p:cNvPr id="11" name="矩形 15"/>
            <p:cNvSpPr/>
            <p:nvPr/>
          </p:nvSpPr>
          <p:spPr>
            <a:xfrm>
              <a:off x="5513644" y="1975779"/>
              <a:ext cx="1208315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altLang="zh-CN" sz="6000" b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iny" panose="02000903060500060000" pitchFamily="2" charset="0"/>
                  <a:ea typeface="汉仪夏日体W" panose="00020600040101010101" pitchFamily="18" charset="-122"/>
                </a:rPr>
                <a:t>2</a:t>
              </a:r>
              <a:endPara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12" name="组合 3"/>
          <p:cNvGrpSpPr/>
          <p:nvPr/>
        </p:nvGrpSpPr>
        <p:grpSpPr>
          <a:xfrm>
            <a:off x="547314" y="4355724"/>
            <a:ext cx="1764157" cy="1354590"/>
            <a:chOff x="8211515" y="1840425"/>
            <a:chExt cx="1976094" cy="1653152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8211515" y="1840425"/>
              <a:ext cx="1976094" cy="1653152"/>
            </a:xfrm>
            <a:custGeom>
              <a:avLst/>
              <a:gdLst>
                <a:gd name="T0" fmla="*/ 120 w 575"/>
                <a:gd name="T1" fmla="*/ 139 h 480"/>
                <a:gd name="T2" fmla="*/ 275 w 575"/>
                <a:gd name="T3" fmla="*/ 75 h 480"/>
                <a:gd name="T4" fmla="*/ 413 w 575"/>
                <a:gd name="T5" fmla="*/ 67 h 480"/>
                <a:gd name="T6" fmla="*/ 517 w 575"/>
                <a:gd name="T7" fmla="*/ 168 h 480"/>
                <a:gd name="T8" fmla="*/ 513 w 575"/>
                <a:gd name="T9" fmla="*/ 299 h 480"/>
                <a:gd name="T10" fmla="*/ 382 w 575"/>
                <a:gd name="T11" fmla="*/ 375 h 480"/>
                <a:gd name="T12" fmla="*/ 239 w 575"/>
                <a:gd name="T13" fmla="*/ 413 h 480"/>
                <a:gd name="T14" fmla="*/ 104 w 575"/>
                <a:gd name="T15" fmla="*/ 339 h 480"/>
                <a:gd name="T16" fmla="*/ 120 w 575"/>
                <a:gd name="T17" fmla="*/ 13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5" h="480">
                  <a:moveTo>
                    <a:pt x="120" y="139"/>
                  </a:moveTo>
                  <a:cubicBezTo>
                    <a:pt x="127" y="37"/>
                    <a:pt x="248" y="36"/>
                    <a:pt x="275" y="75"/>
                  </a:cubicBezTo>
                  <a:cubicBezTo>
                    <a:pt x="285" y="31"/>
                    <a:pt x="371" y="0"/>
                    <a:pt x="413" y="67"/>
                  </a:cubicBezTo>
                  <a:cubicBezTo>
                    <a:pt x="446" y="40"/>
                    <a:pt x="531" y="90"/>
                    <a:pt x="517" y="168"/>
                  </a:cubicBezTo>
                  <a:cubicBezTo>
                    <a:pt x="575" y="183"/>
                    <a:pt x="564" y="272"/>
                    <a:pt x="513" y="299"/>
                  </a:cubicBezTo>
                  <a:cubicBezTo>
                    <a:pt x="516" y="376"/>
                    <a:pt x="439" y="404"/>
                    <a:pt x="382" y="375"/>
                  </a:cubicBezTo>
                  <a:cubicBezTo>
                    <a:pt x="380" y="431"/>
                    <a:pt x="279" y="447"/>
                    <a:pt x="239" y="413"/>
                  </a:cubicBezTo>
                  <a:cubicBezTo>
                    <a:pt x="160" y="480"/>
                    <a:pt x="64" y="411"/>
                    <a:pt x="104" y="339"/>
                  </a:cubicBezTo>
                  <a:cubicBezTo>
                    <a:pt x="3" y="336"/>
                    <a:pt x="0" y="149"/>
                    <a:pt x="120" y="139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000">
                <a:ln>
                  <a:solidFill>
                    <a:schemeClr val="tx1"/>
                  </a:solidFill>
                </a:ln>
                <a:latin typeface="Coiny" panose="02000903060500060000" pitchFamily="2" charset="0"/>
              </a:endParaRPr>
            </a:p>
          </p:txBody>
        </p:sp>
        <p:sp>
          <p:nvSpPr>
            <p:cNvPr id="14" name="矩形 16"/>
            <p:cNvSpPr/>
            <p:nvPr/>
          </p:nvSpPr>
          <p:spPr>
            <a:xfrm>
              <a:off x="8679287" y="1917430"/>
              <a:ext cx="1208315" cy="10156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altLang="zh-CN" sz="6000" b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iny" panose="02000903060500060000" pitchFamily="2" charset="0"/>
                  <a:ea typeface="汉仪夏日体W" panose="00020600040101010101" pitchFamily="18" charset="-122"/>
                </a:rPr>
                <a:t>3</a:t>
              </a:r>
              <a:endPara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汉仪夏日体W" panose="00020600040101010101" pitchFamily="18" charset="-122"/>
              </a:endParaRPr>
            </a:p>
          </p:txBody>
        </p:sp>
      </p:grpSp>
      <p:sp>
        <p:nvSpPr>
          <p:cNvPr id="15" name="矩形 8"/>
          <p:cNvSpPr/>
          <p:nvPr/>
        </p:nvSpPr>
        <p:spPr>
          <a:xfrm>
            <a:off x="2653366" y="263525"/>
            <a:ext cx="781428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5400" b="1" smtClean="0">
                <a:ln w="15875">
                  <a:noFill/>
                </a:ln>
                <a:solidFill>
                  <a:srgbClr val="E71C63"/>
                </a:solidFill>
                <a:latin typeface="SVN-Ziclets" panose="02000603000000000000" pitchFamily="2" charset="0"/>
                <a:ea typeface="汉仪夏日体W" panose="00020600040101010101" pitchFamily="18" charset="-122"/>
              </a:rPr>
              <a:t>YÊU CẦU CẦN ĐẠT </a:t>
            </a:r>
            <a:endParaRPr lang="zh-CN" altLang="en-US" sz="5400" b="1" dirty="0">
              <a:ln w="15875">
                <a:noFill/>
              </a:ln>
              <a:solidFill>
                <a:srgbClr val="E71C63"/>
              </a:solidFill>
              <a:latin typeface="SVN-Ziclets" panose="02000603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31" name="TextBox 71"/>
          <p:cNvSpPr txBox="1"/>
          <p:nvPr/>
        </p:nvSpPr>
        <p:spPr>
          <a:xfrm>
            <a:off x="2913028" y="1442764"/>
            <a:ext cx="870052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altLang="zh-C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đúng, rõ ràng bài thơ Cánh đồng quê em; tốc độ đọc khoảng 60 – 65 tiếng/phút.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71"/>
          <p:cNvSpPr txBox="1"/>
          <p:nvPr/>
        </p:nvSpPr>
        <p:spPr>
          <a:xfrm>
            <a:off x="2913028" y="3109347"/>
            <a:ext cx="651275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</a:t>
            </a:r>
            <a:r>
              <a:rPr lang="en-US" altLang="zh-C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71"/>
          <p:cNvSpPr txBox="1"/>
          <p:nvPr/>
        </p:nvSpPr>
        <p:spPr>
          <a:xfrm>
            <a:off x="2811905" y="4355724"/>
            <a:ext cx="8902772" cy="18466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đẹp của cánh đồng lúa cũng là hình ảnh đẹp của làng quê Việt Nam.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/>
              <a:t/>
            </a:r>
            <a:br>
              <a:rPr lang="en-US"/>
            </a:b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平行四边形 34">
            <a:extLst>
              <a:ext uri="{FF2B5EF4-FFF2-40B4-BE49-F238E27FC236}">
                <a16:creationId xmlns:a16="http://schemas.microsoft.com/office/drawing/2014/main" id="{94144827-6384-4F37-9086-A64CD27E559F}"/>
              </a:ext>
            </a:extLst>
          </p:cNvPr>
          <p:cNvSpPr/>
          <p:nvPr/>
        </p:nvSpPr>
        <p:spPr>
          <a:xfrm>
            <a:off x="2441429" y="2360995"/>
            <a:ext cx="2487923" cy="1967911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365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5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352775" y="4377445"/>
            <a:ext cx="2396490" cy="23444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59" y="5549655"/>
            <a:ext cx="1766321" cy="17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68410" y="284454"/>
            <a:ext cx="4362994" cy="2590800"/>
          </a:xfrm>
          <a:prstGeom prst="roundRect">
            <a:avLst>
              <a:gd name="adj" fmla="val 20627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04503" y="1305594"/>
            <a:ext cx="807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00B050"/>
                </a:solidFill>
              </a:rPr>
              <a:t> </a:t>
            </a:r>
            <a:endParaRPr lang="en-US" sz="960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708" y="471858"/>
            <a:ext cx="353494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800" smtClean="0">
                <a:solidFill>
                  <a:srgbClr val="002060"/>
                </a:solidFill>
                <a:latin typeface="SVN-Caprica Script" pitchFamily="2" charset="0"/>
              </a:rPr>
              <a:t>ĐỌC</a:t>
            </a:r>
            <a:r>
              <a:rPr lang="en-GB" sz="13800" smtClean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endParaRPr lang="en-GB" sz="13800">
              <a:solidFill>
                <a:srgbClr val="00206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112" y="114977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4024799" y="1063129"/>
            <a:ext cx="4054651" cy="1536700"/>
            <a:chOff x="6474533" y="753811"/>
            <a:chExt cx="3395042" cy="1536700"/>
          </a:xfrm>
        </p:grpSpPr>
        <p:pic>
          <p:nvPicPr>
            <p:cNvPr id="7" name="Picture 13" descr="sun14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075" y="753811"/>
              <a:ext cx="15875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74533" y="1342806"/>
              <a:ext cx="2798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mặt trời</a:t>
              </a:r>
              <a:endParaRPr 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00368" y="1682903"/>
            <a:ext cx="3699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Vầng dương: </a:t>
            </a:r>
            <a:endParaRPr lang="en-US" sz="4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1774301" y="134647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581" y="4210051"/>
            <a:ext cx="4494220" cy="2617931"/>
          </a:xfrm>
          <a:prstGeom prst="rect">
            <a:avLst/>
          </a:prstGeom>
        </p:spPr>
      </p:pic>
      <p:pic>
        <p:nvPicPr>
          <p:cNvPr id="17" name="Chiền chiện bụng vàng hót (Yellow bellied Prinia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74" end="367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597" y="4191908"/>
            <a:ext cx="3722914" cy="23147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13911" y="3182202"/>
            <a:ext cx="42575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Tích ri tích rích:</a:t>
            </a:r>
            <a:r>
              <a:rPr lang="en-US" sz="4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7309" y="3182202"/>
            <a:ext cx="68254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Tiếng kêu nhỏ liên tiếp của chim chiền chiện.</a:t>
            </a:r>
            <a:endParaRPr lang="en-US" sz="48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53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330" y="1725165"/>
            <a:ext cx="85972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smtClean="0">
                <a:solidFill>
                  <a:srgbClr val="002060"/>
                </a:solidFill>
                <a:latin typeface="SVN-Caprica Script" pitchFamily="2" charset="0"/>
              </a:rPr>
              <a:t>TRẢ LỜI CÂU HỎI</a:t>
            </a:r>
            <a:r>
              <a:rPr lang="en-GB" sz="8800" smtClean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endParaRPr lang="en-GB" sz="8800">
              <a:solidFill>
                <a:srgbClr val="00206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5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17" y="162440"/>
            <a:ext cx="11691259" cy="657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9035DBF-9CD5-41A9-9648-EBE8855D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7299" y="4292971"/>
            <a:ext cx="4494220" cy="2617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9117" y="2211567"/>
            <a:ext cx="5769143" cy="2397772"/>
          </a:xfrm>
          <a:prstGeom prst="rect">
            <a:avLst/>
          </a:prstGeom>
          <a:noFill/>
        </p:spPr>
        <p:txBody>
          <a:bodyPr wrap="square" lIns="139397" tIns="69723" rIns="139397" bIns="69723" rtlCol="0">
            <a:spAutoFit/>
          </a:bodyPr>
          <a:lstStyle/>
          <a:p>
            <a:pPr algn="just" defTabSz="1452293">
              <a:lnSpc>
                <a:spcPct val="110000"/>
              </a:lnSpc>
            </a:pPr>
            <a:r>
              <a:rPr lang="en-US" sz="3733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/>
              </a:rPr>
              <a:t> </a:t>
            </a:r>
            <a:r>
              <a:rPr lang="vi-VN" sz="3600" b="1" smtClean="0">
                <a:solidFill>
                  <a:srgbClr val="FF0000"/>
                </a:solidFill>
              </a:rPr>
              <a:t>Trong </a:t>
            </a:r>
            <a:r>
              <a:rPr lang="vi-VN" sz="3600" b="1">
                <a:solidFill>
                  <a:srgbClr val="FF0000"/>
                </a:solidFill>
              </a:rPr>
              <a:t>bài thơ, bé nhìn thấy vầng dương rực đỏ.</a:t>
            </a:r>
            <a:br>
              <a:rPr lang="vi-VN" sz="3600" b="1">
                <a:solidFill>
                  <a:srgbClr val="FF0000"/>
                </a:solidFill>
              </a:rPr>
            </a:br>
            <a:endParaRPr lang="vi-VN" sz="6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426033" y="1117176"/>
            <a:ext cx="2932341" cy="944457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38175" tIns="69115" rIns="138175" bIns="69115" rtlCol="0" anchor="ctr"/>
          <a:lstStyle/>
          <a:p>
            <a:pPr algn="ctr" defTabSz="1381705">
              <a:defRPr/>
            </a:pPr>
            <a:r>
              <a:rPr lang="en-US" sz="2667" kern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667" ker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67" kern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thơ 1</a:t>
            </a:r>
            <a:endParaRPr lang="en-US" sz="2667" kern="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068" y="1964874"/>
            <a:ext cx="52643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 theo mẹ ra đồng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Vầng dương lên rực đỏ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Muôn vàn kim cương nhỏ</a:t>
            </a:r>
          </a:p>
          <a:p>
            <a:pPr fontAlgn="t">
              <a:lnSpc>
                <a:spcPct val="150000"/>
              </a:lnSpc>
            </a:pPr>
            <a:r>
              <a:rPr lang="en-US" sz="3600" smtClean="0">
                <a:solidFill>
                  <a:srgbClr val="CC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Lấp lánh ngọn cỏ hoa.</a:t>
            </a:r>
            <a:endParaRPr lang="vi-VN" sz="3600" dirty="0">
              <a:solidFill>
                <a:srgbClr val="CC00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3" name="Picture 2" descr="Fun Love Sticker by Tonton Friends for iOS &amp;amp; Android | GIPHY in 2021 |  Happy stickers, Cute little drawings, Cut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79" y="4431526"/>
            <a:ext cx="2375500" cy="234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14" y="3537383"/>
            <a:ext cx="2937235" cy="2937235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340172" y="113411"/>
            <a:ext cx="11625405" cy="875263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538" y="300837"/>
            <a:ext cx="1160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0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bài thơ, bé nhìn thấy vầng dương đẹp như thế nào?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9652" y="160570"/>
            <a:ext cx="848347" cy="877133"/>
            <a:chOff x="1187619" y="2049661"/>
            <a:chExt cx="1235133" cy="1206833"/>
          </a:xfrm>
        </p:grpSpPr>
        <p:sp>
          <p:nvSpPr>
            <p:cNvPr id="1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" name="TextBox 18"/>
            <p:cNvSpPr txBox="1"/>
            <p:nvPr/>
          </p:nvSpPr>
          <p:spPr>
            <a:xfrm>
              <a:off x="1488095" y="2214132"/>
              <a:ext cx="708622" cy="893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5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1293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542</Words>
  <Application>Microsoft Office PowerPoint</Application>
  <PresentationFormat>Widescreen</PresentationFormat>
  <Paragraphs>94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Coiny</vt:lpstr>
      <vt:lpstr>等线</vt:lpstr>
      <vt:lpstr>HP001 4 hàng</vt:lpstr>
      <vt:lpstr>Montserrat</vt:lpstr>
      <vt:lpstr>Nunito</vt:lpstr>
      <vt:lpstr>SVN-Caprica Script</vt:lpstr>
      <vt:lpstr>SVN-Hole Hearted</vt:lpstr>
      <vt:lpstr>SVN-Ziclets</vt:lpstr>
      <vt:lpstr>Times New Roman</vt:lpstr>
      <vt:lpstr>Wingdings</vt:lpstr>
      <vt:lpstr>汉仪夏日体W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2022-03-17T12:45:06Z</dcterms:created>
  <dcterms:modified xsi:type="dcterms:W3CDTF">2022-03-23T03:45:44Z</dcterms:modified>
</cp:coreProperties>
</file>