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wmf" ContentType="image/x-w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66" r:id="rId3"/>
    <p:sldId id="257" r:id="rId5"/>
    <p:sldId id="290" r:id="rId6"/>
    <p:sldId id="292" r:id="rId7"/>
    <p:sldId id="289" r:id="rId8"/>
    <p:sldId id="467" r:id="rId9"/>
    <p:sldId id="475" r:id="rId10"/>
    <p:sldId id="404" r:id="rId11"/>
    <p:sldId id="294" r:id="rId12"/>
    <p:sldId id="483" r:id="rId13"/>
    <p:sldId id="302" r:id="rId14"/>
    <p:sldId id="482" r:id="rId15"/>
    <p:sldId id="304" r:id="rId16"/>
    <p:sldId id="303" r:id="rId17"/>
    <p:sldId id="481" r:id="rId18"/>
    <p:sldId id="428" r:id="rId19"/>
    <p:sldId id="305" r:id="rId20"/>
    <p:sldId id="484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85" r:id="rId29"/>
    <p:sldId id="486" r:id="rId30"/>
    <p:sldId id="487" r:id="rId31"/>
    <p:sldId id="429" r:id="rId32"/>
    <p:sldId id="385" r:id="rId33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9900CC"/>
    <a:srgbClr val="155501"/>
    <a:srgbClr val="E6E6E6"/>
    <a:srgbClr val="4A4A4A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>
        <p:scale>
          <a:sx n="70" d="100"/>
          <a:sy n="70" d="100"/>
        </p:scale>
        <p:origin x="-180" y="-120"/>
      </p:cViewPr>
      <p:guideLst>
        <p:guide orient="horz" pos="21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2927-9562-4CDC-A867-CE7B26E575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 panose="020B0604020202020204"/>
              </a:rPr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.xml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4.GIF"/><Relationship Id="rId4" Type="http://schemas.microsoft.com/office/2007/relationships/hdphoto" Target="../media/image23.wdp"/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4.xml"/><Relationship Id="rId5" Type="http://schemas.microsoft.com/office/2007/relationships/hdphoto" Target="../media/image23.wdp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GIF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0.GIF"/><Relationship Id="rId1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" Target="slide13.xml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openxmlformats.org/officeDocument/2006/relationships/slide" Target="slide4.xml"/><Relationship Id="rId5" Type="http://schemas.microsoft.com/office/2007/relationships/hdphoto" Target="../media/image35.wdp"/><Relationship Id="rId4" Type="http://schemas.openxmlformats.org/officeDocument/2006/relationships/image" Target="../media/image34.png"/><Relationship Id="rId3" Type="http://schemas.openxmlformats.org/officeDocument/2006/relationships/slide" Target="slide9.xml"/><Relationship Id="rId20" Type="http://schemas.openxmlformats.org/officeDocument/2006/relationships/slideLayout" Target="../slideLayouts/slideLayout4.xml"/><Relationship Id="rId2" Type="http://schemas.openxmlformats.org/officeDocument/2006/relationships/image" Target="../media/image30.GIF"/><Relationship Id="rId19" Type="http://schemas.microsoft.com/office/2007/relationships/hdphoto" Target="../media/image43.wdp"/><Relationship Id="rId18" Type="http://schemas.openxmlformats.org/officeDocument/2006/relationships/image" Target="../media/image42.png"/><Relationship Id="rId17" Type="http://schemas.openxmlformats.org/officeDocument/2006/relationships/slide" Target="slide17.xml"/><Relationship Id="rId16" Type="http://schemas.microsoft.com/office/2007/relationships/hdphoto" Target="../media/image41.wdp"/><Relationship Id="rId15" Type="http://schemas.openxmlformats.org/officeDocument/2006/relationships/image" Target="../media/image40.png"/><Relationship Id="rId14" Type="http://schemas.openxmlformats.org/officeDocument/2006/relationships/image" Target="../media/image31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microsoft.com/office/2007/relationships/hdphoto" Target="../media/image39.wdp"/><Relationship Id="rId10" Type="http://schemas.openxmlformats.org/officeDocument/2006/relationships/image" Target="../media/image38.png"/><Relationship Id="rId1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microsoft.com/office/2007/relationships/hdphoto" Target="../media/image47.wdp"/><Relationship Id="rId4" Type="http://schemas.openxmlformats.org/officeDocument/2006/relationships/image" Target="../media/image46.png"/><Relationship Id="rId3" Type="http://schemas.openxmlformats.org/officeDocument/2006/relationships/slide" Target="slide5.xml"/><Relationship Id="rId2" Type="http://schemas.openxmlformats.org/officeDocument/2006/relationships/image" Target="../media/image45.wmf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51.wdp"/><Relationship Id="rId6" Type="http://schemas.openxmlformats.org/officeDocument/2006/relationships/image" Target="../media/image50.png"/><Relationship Id="rId5" Type="http://schemas.microsoft.com/office/2007/relationships/hdphoto" Target="../media/image47.wdp"/><Relationship Id="rId4" Type="http://schemas.openxmlformats.org/officeDocument/2006/relationships/image" Target="../media/image46.png"/><Relationship Id="rId3" Type="http://schemas.openxmlformats.org/officeDocument/2006/relationships/slide" Target="slide5.xml"/><Relationship Id="rId2" Type="http://schemas.openxmlformats.org/officeDocument/2006/relationships/image" Target="../media/image45.wmf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53.wdp"/><Relationship Id="rId6" Type="http://schemas.openxmlformats.org/officeDocument/2006/relationships/image" Target="../media/image52.png"/><Relationship Id="rId5" Type="http://schemas.microsoft.com/office/2007/relationships/hdphoto" Target="../media/image47.wdp"/><Relationship Id="rId4" Type="http://schemas.openxmlformats.org/officeDocument/2006/relationships/image" Target="../media/image46.png"/><Relationship Id="rId3" Type="http://schemas.openxmlformats.org/officeDocument/2006/relationships/slide" Target="slide5.xml"/><Relationship Id="rId2" Type="http://schemas.openxmlformats.org/officeDocument/2006/relationships/image" Target="../media/image45.wmf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microsoft.com/office/2007/relationships/hdphoto" Target="../media/image55.wdp"/><Relationship Id="rId6" Type="http://schemas.openxmlformats.org/officeDocument/2006/relationships/image" Target="../media/image54.png"/><Relationship Id="rId5" Type="http://schemas.microsoft.com/office/2007/relationships/hdphoto" Target="../media/image47.wdp"/><Relationship Id="rId4" Type="http://schemas.openxmlformats.org/officeDocument/2006/relationships/image" Target="../media/image46.png"/><Relationship Id="rId3" Type="http://schemas.openxmlformats.org/officeDocument/2006/relationships/slide" Target="slide5.xml"/><Relationship Id="rId2" Type="http://schemas.openxmlformats.org/officeDocument/2006/relationships/image" Target="../media/image45.wmf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svg"/><Relationship Id="rId3" Type="http://schemas.openxmlformats.org/officeDocument/2006/relationships/image" Target="../media/image60.png"/><Relationship Id="rId2" Type="http://schemas.openxmlformats.org/officeDocument/2006/relationships/image" Target="../media/image5.svg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32260" y="13411"/>
            <a:ext cx="16084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2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9035" y="628650"/>
            <a:ext cx="10723245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8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50000"/>
              </a:lnSpc>
              <a:defRPr/>
            </a:pP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endParaRPr lang="vi-VN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895" y="13411"/>
            <a:ext cx="1000125" cy="16447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282"/>
            <a:ext cx="12192000" cy="640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>
            <a:fillRect/>
          </a:stretch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0"/>
          <a:stretch>
            <a:fillRect/>
          </a:stretch>
        </p:blipFill>
        <p:spPr>
          <a:xfrm>
            <a:off x="756938" y="3702772"/>
            <a:ext cx="2545820" cy="38116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17855" y="178230"/>
            <a:ext cx="5489269" cy="6351869"/>
            <a:chOff x="5017855" y="178230"/>
            <a:chExt cx="5489269" cy="6351869"/>
          </a:xfrm>
        </p:grpSpPr>
        <p:sp>
          <p:nvSpPr>
            <p:cNvPr id="8" name="TextBox 7"/>
            <p:cNvSpPr txBox="1"/>
            <p:nvPr/>
          </p:nvSpPr>
          <p:spPr>
            <a:xfrm>
              <a:off x="5017856" y="650138"/>
              <a:ext cx="3797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1   =   2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17856" y="1177757"/>
              <a:ext cx="3700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2   =   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17855" y="1810487"/>
              <a:ext cx="4071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3   =   6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7855" y="2395262"/>
              <a:ext cx="4259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=…. 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46186" y="178230"/>
              <a:ext cx="18473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>
                <a:buClr>
                  <a:srgbClr val="FF0000"/>
                </a:buClr>
                <a:buSzPts val="4400"/>
              </a:pPr>
              <a:endParaRPr lang="en-US" sz="28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17856" y="2980037"/>
              <a:ext cx="4708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  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7855" y="3583319"/>
              <a:ext cx="5129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17856" y="4197542"/>
              <a:ext cx="4836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17856" y="4779850"/>
              <a:ext cx="4401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7856" y="5316218"/>
              <a:ext cx="3811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7856" y="5897227"/>
              <a:ext cx="3394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 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39750" y="2429923"/>
              <a:ext cx="906024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39864" y="3046023"/>
              <a:ext cx="778718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en-US" sz="32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39864" y="3625003"/>
              <a:ext cx="812899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en-US" sz="32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46157" y="4241906"/>
              <a:ext cx="842372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en-US" sz="32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03763" y="4810627"/>
              <a:ext cx="754939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en-US" sz="32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39864" y="5369316"/>
              <a:ext cx="906024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en-US" sz="32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37253" y="5910375"/>
              <a:ext cx="767651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endParaRPr lang="en-US" sz="3200" b="1" dirty="0" smtClean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91" b="94773" l="10000" r="96591">
                          <a14:foregroundMark x1="70455" y1="4545" x2="70455" y2="4545"/>
                          <a14:foregroundMark x1="90455" y1="28864" x2="90455" y2="28864"/>
                          <a14:foregroundMark x1="96818" y1="34318" x2="96818" y2="34318"/>
                          <a14:foregroundMark x1="67955" y1="29318" x2="67955" y2="29318"/>
                          <a14:foregroundMark x1="64091" y1="30000" x2="64091" y2="30000"/>
                          <a14:foregroundMark x1="66591" y1="31591" x2="66591" y2="31591"/>
                          <a14:foregroundMark x1="67273" y1="29545" x2="67273" y2="29545"/>
                          <a14:foregroundMark x1="59773" y1="25682" x2="59773" y2="25682"/>
                          <a14:foregroundMark x1="58409" y1="29318" x2="58409" y2="29318"/>
                          <a14:foregroundMark x1="60909" y1="94773" x2="60909" y2="94773"/>
                          <a14:foregroundMark x1="70227" y1="27273" x2="70227" y2="27273"/>
                          <a14:foregroundMark x1="67273" y1="30000" x2="67273" y2="3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1" t="1252" r="565"/>
            <a:stretch>
              <a:fillRect/>
            </a:stretch>
          </p:blipFill>
          <p:spPr>
            <a:xfrm>
              <a:off x="8319507" y="3979746"/>
              <a:ext cx="2187617" cy="255035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>
            <a:fillRect/>
          </a:stretch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0"/>
          <a:stretch>
            <a:fillRect/>
          </a:stretch>
        </p:blipFill>
        <p:spPr>
          <a:xfrm>
            <a:off x="756938" y="3702772"/>
            <a:ext cx="2545820" cy="38116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17855" y="178230"/>
            <a:ext cx="5489269" cy="6351869"/>
            <a:chOff x="5017855" y="178230"/>
            <a:chExt cx="5489269" cy="6351869"/>
          </a:xfrm>
        </p:grpSpPr>
        <p:sp>
          <p:nvSpPr>
            <p:cNvPr id="8" name="TextBox 7"/>
            <p:cNvSpPr txBox="1"/>
            <p:nvPr/>
          </p:nvSpPr>
          <p:spPr>
            <a:xfrm>
              <a:off x="5017856" y="650138"/>
              <a:ext cx="3797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1   =   </a:t>
              </a:r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17856" y="1177757"/>
              <a:ext cx="3700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2   =   </a:t>
              </a:r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17855" y="1810487"/>
              <a:ext cx="4071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3   =   </a:t>
              </a:r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7855" y="2395262"/>
              <a:ext cx="4259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=…. 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40948" y="178230"/>
              <a:ext cx="239520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>
                <a:buClr>
                  <a:srgbClr val="FF0000"/>
                </a:buClr>
                <a:buSzPts val="4400"/>
              </a:pPr>
              <a:r>
                <a:rPr lang="en-US" sz="3200" b="1" smtClean="0">
                  <a:ln w="22225">
                    <a:noFill/>
                    <a:prstDash val="solid"/>
                  </a:ln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Times New Roman" panose="02020603050405020304"/>
                </a:rPr>
                <a:t>Bảng nhân 2</a:t>
              </a:r>
              <a:endParaRPr lang="en-US" sz="3200" b="1" dirty="0" smtClean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17856" y="2980037"/>
              <a:ext cx="4708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  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7855" y="3583319"/>
              <a:ext cx="5129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17856" y="4197542"/>
              <a:ext cx="4836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17856" y="4779850"/>
              <a:ext cx="4401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7856" y="5316218"/>
              <a:ext cx="3811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7856" y="5897227"/>
              <a:ext cx="3394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 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39750" y="2429923"/>
              <a:ext cx="906024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39864" y="3046023"/>
              <a:ext cx="778718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39864" y="3625003"/>
              <a:ext cx="812899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46157" y="4241906"/>
              <a:ext cx="842372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03763" y="4810627"/>
              <a:ext cx="754939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39864" y="5369316"/>
              <a:ext cx="906024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37253" y="5910375"/>
              <a:ext cx="767651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91" b="94773" l="10000" r="96591">
                          <a14:foregroundMark x1="70455" y1="4545" x2="70455" y2="4545"/>
                          <a14:foregroundMark x1="90455" y1="28864" x2="90455" y2="28864"/>
                          <a14:foregroundMark x1="96818" y1="34318" x2="96818" y2="34318"/>
                          <a14:foregroundMark x1="67955" y1="29318" x2="67955" y2="29318"/>
                          <a14:foregroundMark x1="64091" y1="30000" x2="64091" y2="30000"/>
                          <a14:foregroundMark x1="66591" y1="31591" x2="66591" y2="31591"/>
                          <a14:foregroundMark x1="67273" y1="29545" x2="67273" y2="29545"/>
                          <a14:foregroundMark x1="59773" y1="25682" x2="59773" y2="25682"/>
                          <a14:foregroundMark x1="58409" y1="29318" x2="58409" y2="29318"/>
                          <a14:foregroundMark x1="60909" y1="94773" x2="60909" y2="94773"/>
                          <a14:foregroundMark x1="70227" y1="27273" x2="70227" y2="27273"/>
                          <a14:foregroundMark x1="67273" y1="30000" x2="67273" y2="3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1" t="1252" r="565"/>
            <a:stretch>
              <a:fillRect/>
            </a:stretch>
          </p:blipFill>
          <p:spPr>
            <a:xfrm>
              <a:off x="8319507" y="3979746"/>
              <a:ext cx="2187617" cy="2550353"/>
            </a:xfrm>
            <a:prstGeom prst="rect">
              <a:avLst/>
            </a:prstGeom>
          </p:spPr>
        </p:pic>
      </p:grpSp>
      <p:sp>
        <p:nvSpPr>
          <p:cNvPr id="28" name="Rectangle: Rounded Corners 27"/>
          <p:cNvSpPr/>
          <p:nvPr/>
        </p:nvSpPr>
        <p:spPr>
          <a:xfrm>
            <a:off x="4896961" y="797112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7"/>
          <p:cNvSpPr/>
          <p:nvPr/>
        </p:nvSpPr>
        <p:spPr>
          <a:xfrm>
            <a:off x="5999754" y="817597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27"/>
          <p:cNvSpPr/>
          <p:nvPr/>
        </p:nvSpPr>
        <p:spPr>
          <a:xfrm>
            <a:off x="6968140" y="803949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>
            <a:fillRect/>
          </a:stretch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6898" y="791192"/>
            <a:ext cx="28182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1   =   </a:t>
            </a:r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2   =   </a:t>
            </a:r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3   =   </a:t>
            </a:r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4  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5  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6  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7  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8  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9  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10  =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89524" y="234841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12521" y="28306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91161" y="34489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83833" y="404702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90115" y="464557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91777" y="519233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74122" y="579289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>
            <a:fillRect/>
          </a:stretch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13203" y="751639"/>
            <a:ext cx="543918" cy="5439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57451" y="1726526"/>
            <a:ext cx="505272" cy="5052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3574" y="2788139"/>
            <a:ext cx="543918" cy="543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3062" y="4015353"/>
            <a:ext cx="532191" cy="5321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9847" y="5168156"/>
            <a:ext cx="534105" cy="5341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23935" y="1299369"/>
            <a:ext cx="543918" cy="5439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5282" y="3402315"/>
            <a:ext cx="562774" cy="5627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1065" y="4612893"/>
            <a:ext cx="534105" cy="5341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5484" y="5823946"/>
            <a:ext cx="534105" cy="5341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17636" y="759861"/>
            <a:ext cx="544971" cy="54497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3371" y="1836422"/>
            <a:ext cx="525046" cy="5250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9343" y="2856779"/>
            <a:ext cx="543918" cy="5439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5207" y="3999211"/>
            <a:ext cx="532191" cy="5321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0542" y="5165363"/>
            <a:ext cx="534105" cy="53410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93451" y="1275434"/>
            <a:ext cx="545403" cy="5454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657044" y="2251037"/>
            <a:ext cx="510489" cy="5104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82927" y="3468962"/>
            <a:ext cx="512066" cy="51206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71918" y="4620985"/>
            <a:ext cx="517920" cy="5179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23489" y="5746771"/>
            <a:ext cx="573156" cy="5731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8592" y="769136"/>
            <a:ext cx="543918" cy="5439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8028" y="1846471"/>
            <a:ext cx="525046" cy="5250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1566" y="2842822"/>
            <a:ext cx="543918" cy="54391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9864" y="3993640"/>
            <a:ext cx="532191" cy="53219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8907" y="5188336"/>
            <a:ext cx="534105" cy="53410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8592" y="1300048"/>
            <a:ext cx="543918" cy="5439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2889" y="2346953"/>
            <a:ext cx="526140" cy="52614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0788" y="3391633"/>
            <a:ext cx="510342" cy="51034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8566" y="4611721"/>
            <a:ext cx="534105" cy="53410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0141" y="5818375"/>
            <a:ext cx="534105" cy="534105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4760326" y="160120"/>
            <a:ext cx="23952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buClr>
                <a:srgbClr val="FF0000"/>
              </a:buClr>
              <a:buSzPts val="4400"/>
            </a:pPr>
            <a:r>
              <a:rPr lang="en-US" sz="3200" b="1" smtClean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Bảng nhân 2</a:t>
            </a:r>
            <a:endParaRPr lang="en-US" sz="3200" b="1" dirty="0" smtClean="0">
              <a:ln w="22225">
                <a:noFill/>
                <a:prstDash val="solid"/>
              </a:ln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3"/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bạn hỏi gọi 1 bạn trả lời các phép tính trong bảng nhân 2</a:t>
            </a:r>
            <a:endParaRPr lang="nl-N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đúng thì được đố bạn khác.</a:t>
            </a:r>
            <a:endParaRPr lang="nl-N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212" b="26509"/>
          <a:stretch>
            <a:fillRect/>
          </a:stretch>
        </p:blipFill>
        <p:spPr>
          <a:xfrm>
            <a:off x="3522532" y="1689380"/>
            <a:ext cx="3956442" cy="2575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>
            <a:fillRect/>
          </a:stretch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0"/>
          <a:stretch>
            <a:fillRect/>
          </a:stretch>
        </p:blipFill>
        <p:spPr>
          <a:xfrm>
            <a:off x="756938" y="3702772"/>
            <a:ext cx="2545820" cy="381166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17855" y="178230"/>
            <a:ext cx="5489269" cy="6351869"/>
            <a:chOff x="5017855" y="178230"/>
            <a:chExt cx="5489269" cy="6351869"/>
          </a:xfrm>
        </p:grpSpPr>
        <p:sp>
          <p:nvSpPr>
            <p:cNvPr id="8" name="TextBox 7"/>
            <p:cNvSpPr txBox="1"/>
            <p:nvPr/>
          </p:nvSpPr>
          <p:spPr>
            <a:xfrm>
              <a:off x="5017856" y="650138"/>
              <a:ext cx="379767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1   =   2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17856" y="1177757"/>
              <a:ext cx="3700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2   =   4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17855" y="1810487"/>
              <a:ext cx="40719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3   =   6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7855" y="2395262"/>
              <a:ext cx="42593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=…. 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40948" y="178230"/>
              <a:ext cx="239520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lvl="0" algn="ctr">
                <a:buClr>
                  <a:srgbClr val="FF0000"/>
                </a:buClr>
                <a:buSzPts val="4400"/>
              </a:pPr>
              <a:r>
                <a:rPr lang="en-US" sz="3200" b="1" smtClean="0">
                  <a:ln w="22225">
                    <a:noFill/>
                    <a:prstDash val="solid"/>
                  </a:ln>
                  <a:latin typeface="Times New Roman" panose="02020603050405020304" pitchFamily="18" charset="0"/>
                  <a:ea typeface="Times New Roman" panose="02020603050405020304"/>
                  <a:cs typeface="Times New Roman" panose="02020603050405020304" pitchFamily="18" charset="0"/>
                  <a:sym typeface="Times New Roman" panose="02020603050405020304"/>
                </a:rPr>
                <a:t>Bảng nhân 2</a:t>
              </a:r>
              <a:endParaRPr lang="en-US" sz="3200" b="1" dirty="0" smtClean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17856" y="2980037"/>
              <a:ext cx="47085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  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7855" y="3583319"/>
              <a:ext cx="5129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17856" y="4197542"/>
              <a:ext cx="4836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17856" y="4779850"/>
              <a:ext cx="4401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17856" y="5316218"/>
              <a:ext cx="38116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x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7856" y="5897227"/>
              <a:ext cx="3394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</a:t>
              </a:r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 </a:t>
              </a:r>
              <a:r>
                <a:rPr lang="en-US" sz="3200" b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 =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839750" y="2429923"/>
              <a:ext cx="906024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839864" y="3046023"/>
              <a:ext cx="778718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39864" y="3625003"/>
              <a:ext cx="812899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846157" y="4241906"/>
              <a:ext cx="842372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03763" y="4810627"/>
              <a:ext cx="754939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39864" y="5369316"/>
              <a:ext cx="906024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37253" y="5910375"/>
              <a:ext cx="767651" cy="523220"/>
            </a:xfrm>
            <a:prstGeom prst="rect">
              <a:avLst/>
            </a:prstGeom>
            <a:solidFill>
              <a:srgbClr val="1555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32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91" b="94773" l="10000" r="96591">
                          <a14:foregroundMark x1="70455" y1="4545" x2="70455" y2="4545"/>
                          <a14:foregroundMark x1="90455" y1="28864" x2="90455" y2="28864"/>
                          <a14:foregroundMark x1="96818" y1="34318" x2="96818" y2="34318"/>
                          <a14:foregroundMark x1="67955" y1="29318" x2="67955" y2="29318"/>
                          <a14:foregroundMark x1="64091" y1="30000" x2="64091" y2="30000"/>
                          <a14:foregroundMark x1="66591" y1="31591" x2="66591" y2="31591"/>
                          <a14:foregroundMark x1="67273" y1="29545" x2="67273" y2="29545"/>
                          <a14:foregroundMark x1="59773" y1="25682" x2="59773" y2="25682"/>
                          <a14:foregroundMark x1="58409" y1="29318" x2="58409" y2="29318"/>
                          <a14:foregroundMark x1="60909" y1="94773" x2="60909" y2="94773"/>
                          <a14:foregroundMark x1="70227" y1="27273" x2="70227" y2="27273"/>
                          <a14:foregroundMark x1="67273" y1="30000" x2="67273" y2="3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21" t="1252" r="565"/>
            <a:stretch>
              <a:fillRect/>
            </a:stretch>
          </p:blipFill>
          <p:spPr>
            <a:xfrm>
              <a:off x="8319507" y="3979746"/>
              <a:ext cx="2187617" cy="255035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7304" t="-21" r="8888" b="31923"/>
          <a:stretch>
            <a:fillRect/>
          </a:stretch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LUYỆN TẬP 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vi-VN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Số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11619" y="3016156"/>
            <a:ext cx="9130352" cy="968991"/>
            <a:chOff x="900752" y="2784144"/>
            <a:chExt cx="8618559" cy="968991"/>
          </a:xfrm>
        </p:grpSpPr>
        <p:sp>
          <p:nvSpPr>
            <p:cNvPr id="5" name="Flowchart: Connector 4"/>
            <p:cNvSpPr/>
            <p:nvPr/>
          </p:nvSpPr>
          <p:spPr>
            <a:xfrm>
              <a:off x="900752" y="2784144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1787856" y="2797792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lowchart: Connector 48"/>
            <p:cNvSpPr/>
            <p:nvPr/>
          </p:nvSpPr>
          <p:spPr>
            <a:xfrm>
              <a:off x="2647665" y="2797792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lowchart: Connector 49"/>
            <p:cNvSpPr/>
            <p:nvPr/>
          </p:nvSpPr>
          <p:spPr>
            <a:xfrm>
              <a:off x="3500649" y="2825088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lowchart: Connector 50"/>
            <p:cNvSpPr/>
            <p:nvPr/>
          </p:nvSpPr>
          <p:spPr>
            <a:xfrm>
              <a:off x="4360458" y="2825088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lowchart: Connector 51"/>
            <p:cNvSpPr/>
            <p:nvPr/>
          </p:nvSpPr>
          <p:spPr>
            <a:xfrm>
              <a:off x="5220266" y="2847835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6080075" y="2847835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lowchart: Connector 53"/>
            <p:cNvSpPr/>
            <p:nvPr/>
          </p:nvSpPr>
          <p:spPr>
            <a:xfrm>
              <a:off x="6939884" y="2847835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7799693" y="2863756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lowchart: Connector 55"/>
            <p:cNvSpPr/>
            <p:nvPr/>
          </p:nvSpPr>
          <p:spPr>
            <a:xfrm>
              <a:off x="8659502" y="2866031"/>
              <a:ext cx="859809" cy="887104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Flowchart: Connector 56"/>
          <p:cNvSpPr/>
          <p:nvPr/>
        </p:nvSpPr>
        <p:spPr>
          <a:xfrm>
            <a:off x="4571026" y="3043452"/>
            <a:ext cx="910867" cy="887104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lowchart: Connector 57"/>
          <p:cNvSpPr/>
          <p:nvPr/>
        </p:nvSpPr>
        <p:spPr>
          <a:xfrm>
            <a:off x="5474538" y="3050275"/>
            <a:ext cx="910867" cy="887104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lowchart: Connector 58"/>
          <p:cNvSpPr/>
          <p:nvPr/>
        </p:nvSpPr>
        <p:spPr>
          <a:xfrm>
            <a:off x="7298504" y="3079847"/>
            <a:ext cx="910867" cy="887104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Flowchart: Connector 59"/>
          <p:cNvSpPr/>
          <p:nvPr/>
        </p:nvSpPr>
        <p:spPr>
          <a:xfrm>
            <a:off x="8209371" y="3098043"/>
            <a:ext cx="910867" cy="887104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1" y="279242"/>
            <a:ext cx="3486150" cy="28384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21"/>
            <a:ext cx="12192000" cy="668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8"/>
            <a:ext cx="12197423" cy="6439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39" y="58206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0764" y="115645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39446" y="2688440"/>
            <a:ext cx="5970797" cy="101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KHỞI ĐỘNG</a:t>
            </a:r>
            <a:endParaRPr lang="en-US" sz="60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0521" y="3960217"/>
            <a:ext cx="9180195" cy="8147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NHANH NHƯ CHỚP</a:t>
            </a:r>
            <a:endParaRPr lang="en-US" sz="4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>
            <a:fillRect/>
          </a:stretch>
        </p:blipFill>
        <p:spPr>
          <a:xfrm>
            <a:off x="0" y="0"/>
            <a:ext cx="12192000" cy="6487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4250" y="1228006"/>
            <a:ext cx="7783350" cy="3538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13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>
            <a:fillRect/>
          </a:stretch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>
            <a:fillRect/>
          </a:stretch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572" y="5796430"/>
            <a:ext cx="609600" cy="633846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>
            <a:fillRect/>
          </a:stretch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>
            <a:fillRect/>
          </a:stretch>
        </p:blipFill>
        <p:spPr>
          <a:xfrm>
            <a:off x="11062050" y="5346282"/>
            <a:ext cx="1106755" cy="10839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35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3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/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/>
          <p:cNvSpPr/>
          <p:nvPr/>
        </p:nvSpPr>
        <p:spPr>
          <a:xfrm>
            <a:off x="2581844" y="3048988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/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170996" y="5507782"/>
            <a:ext cx="1652036" cy="91726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4 = ?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3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73510"/>
            <a:ext cx="2254076" cy="12515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>
              <a:fillRect/>
            </a:stretch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97157" y="968477"/>
              <a:ext cx="2078723" cy="5260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 x 8 = ?</a:t>
              </a:r>
              <a:endParaRPr lang="en-US" sz="3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8" y="5203342"/>
            <a:ext cx="2254076" cy="12515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>
              <a:fillRect/>
            </a:stretch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 </a:t>
              </a:r>
              <a:r>
                <a:rPr lang="en-US" sz="2800" b="1">
                  <a:latin typeface="UTM Avo" panose="02040603050506020204" pitchFamily="18" charset="0"/>
                  <a:cs typeface="Arial" panose="020B0604020202020204" pitchFamily="34" charset="0"/>
                </a:rPr>
                <a:t>x </a:t>
              </a:r>
              <a:r>
                <a:rPr lang="en-US" sz="2800" b="1" smtClean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2800" b="1">
                  <a:latin typeface="UTM Avo" panose="02040603050506020204" pitchFamily="18" charset="0"/>
                  <a:cs typeface="Arial" panose="020B0604020202020204" pitchFamily="34" charset="0"/>
                </a:rPr>
                <a:t>= </a:t>
              </a:r>
              <a:r>
                <a:rPr lang="en-US" sz="2800" b="1" smtClean="0">
                  <a:latin typeface="UTM Avo" panose="02040603050506020204" pitchFamily="18" charset="0"/>
                  <a:cs typeface="Arial" panose="020B0604020202020204" pitchFamily="34" charset="0"/>
                </a:rPr>
                <a:t>14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1"/>
          <a:stretch>
            <a:fillRect/>
          </a:stretch>
        </p:blipFill>
        <p:spPr>
          <a:xfrm>
            <a:off x="0" y="0"/>
            <a:ext cx="12192000" cy="6397399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8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8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pic>
        <p:nvPicPr>
          <p:cNvPr id="51" name="Picture 5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61537" y="5079129"/>
            <a:ext cx="2254076" cy="12515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atin typeface="UTM Avo" panose="02040603050506020204" pitchFamily="18" charset="0"/>
                  <a:cs typeface="Arial" panose="020B0604020202020204" pitchFamily="34" charset="0"/>
                </a:rPr>
                <a:t>?  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x 3 </a:t>
              </a:r>
              <a:r>
                <a:rPr lang="en-US" sz="2800" b="1">
                  <a:latin typeface="UTM Avo" panose="02040603050506020204" pitchFamily="18" charset="0"/>
                  <a:cs typeface="Arial" panose="020B0604020202020204" pitchFamily="34" charset="0"/>
                </a:rPr>
                <a:t>= </a:t>
              </a:r>
              <a:r>
                <a:rPr lang="en-US" sz="2800" b="1" smtClean="0"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vi-VN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Số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898" y="2013045"/>
            <a:ext cx="5430359" cy="928048"/>
            <a:chOff x="750627" y="2436125"/>
            <a:chExt cx="5430359" cy="9280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750627" y="2906973"/>
              <a:ext cx="5430359" cy="27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sp>
          <p:nvSpPr>
            <p:cNvPr id="9" name="Flowchart: Connector 8"/>
            <p:cNvSpPr/>
            <p:nvPr/>
          </p:nvSpPr>
          <p:spPr>
            <a:xfrm>
              <a:off x="750627" y="2436125"/>
              <a:ext cx="910867" cy="887104"/>
            </a:xfrm>
            <a:prstGeom prst="flowChartConnector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1866211" y="2463421"/>
              <a:ext cx="910867" cy="887104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3010372" y="2449773"/>
              <a:ext cx="910867" cy="887104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4178800" y="2477069"/>
              <a:ext cx="910867" cy="887104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270119" y="2456597"/>
              <a:ext cx="910867" cy="887104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1898" y="3284562"/>
            <a:ext cx="5430359" cy="928048"/>
            <a:chOff x="750627" y="2436125"/>
            <a:chExt cx="5430359" cy="9280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50627" y="2906973"/>
              <a:ext cx="5430359" cy="27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sp>
          <p:nvSpPr>
            <p:cNvPr id="38" name="Flowchart: Connector 37"/>
            <p:cNvSpPr/>
            <p:nvPr/>
          </p:nvSpPr>
          <p:spPr>
            <a:xfrm>
              <a:off x="750627" y="2436125"/>
              <a:ext cx="910867" cy="887104"/>
            </a:xfrm>
            <a:prstGeom prst="flowChartConnector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1866211" y="2463421"/>
              <a:ext cx="910867" cy="887104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3010372" y="2449773"/>
              <a:ext cx="910867" cy="887104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4178800" y="2477069"/>
              <a:ext cx="910867" cy="887104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5270119" y="2456597"/>
              <a:ext cx="910867" cy="887104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1896" y="4690281"/>
            <a:ext cx="5430359" cy="928048"/>
            <a:chOff x="750627" y="2436125"/>
            <a:chExt cx="5430359" cy="928048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750627" y="2906973"/>
              <a:ext cx="5430359" cy="27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sp>
          <p:nvSpPr>
            <p:cNvPr id="45" name="Flowchart: Connector 44"/>
            <p:cNvSpPr/>
            <p:nvPr/>
          </p:nvSpPr>
          <p:spPr>
            <a:xfrm>
              <a:off x="750627" y="2436125"/>
              <a:ext cx="910867" cy="887104"/>
            </a:xfrm>
            <a:prstGeom prst="flowChartConnector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lowchart: Connector 45"/>
            <p:cNvSpPr/>
            <p:nvPr/>
          </p:nvSpPr>
          <p:spPr>
            <a:xfrm>
              <a:off x="1866211" y="2463421"/>
              <a:ext cx="910867" cy="887104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3010372" y="2449773"/>
              <a:ext cx="910867" cy="887104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4178800" y="2477069"/>
              <a:ext cx="910867" cy="887104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lowchart: Connector 48"/>
            <p:cNvSpPr/>
            <p:nvPr/>
          </p:nvSpPr>
          <p:spPr>
            <a:xfrm>
              <a:off x="5270119" y="2456597"/>
              <a:ext cx="910867" cy="887104"/>
            </a:xfrm>
            <a:prstGeom prst="flowChartConnector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80986" y="2053989"/>
            <a:ext cx="5430359" cy="928048"/>
            <a:chOff x="750627" y="2436125"/>
            <a:chExt cx="5430359" cy="92804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50627" y="2906973"/>
              <a:ext cx="5430359" cy="27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sp>
          <p:nvSpPr>
            <p:cNvPr id="52" name="Flowchart: Connector 51"/>
            <p:cNvSpPr/>
            <p:nvPr/>
          </p:nvSpPr>
          <p:spPr>
            <a:xfrm>
              <a:off x="750627" y="2436125"/>
              <a:ext cx="910867" cy="887104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 smtClean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1866211" y="2463421"/>
              <a:ext cx="910867" cy="887104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lowchart: Connector 53"/>
            <p:cNvSpPr/>
            <p:nvPr/>
          </p:nvSpPr>
          <p:spPr>
            <a:xfrm>
              <a:off x="3010372" y="2449773"/>
              <a:ext cx="910867" cy="887104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lowchart: Connector 54"/>
            <p:cNvSpPr/>
            <p:nvPr/>
          </p:nvSpPr>
          <p:spPr>
            <a:xfrm>
              <a:off x="4178800" y="2477069"/>
              <a:ext cx="910867" cy="887104"/>
            </a:xfrm>
            <a:prstGeom prst="flowChartConnector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lowchart: Connector 55"/>
            <p:cNvSpPr/>
            <p:nvPr/>
          </p:nvSpPr>
          <p:spPr>
            <a:xfrm>
              <a:off x="5270119" y="2456597"/>
              <a:ext cx="910867" cy="887104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180986" y="3325506"/>
            <a:ext cx="5430359" cy="928048"/>
            <a:chOff x="750627" y="2436125"/>
            <a:chExt cx="5430359" cy="928048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750627" y="2906973"/>
              <a:ext cx="5430359" cy="27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sp>
          <p:nvSpPr>
            <p:cNvPr id="59" name="Flowchart: Connector 58"/>
            <p:cNvSpPr/>
            <p:nvPr/>
          </p:nvSpPr>
          <p:spPr>
            <a:xfrm>
              <a:off x="750627" y="2436125"/>
              <a:ext cx="910867" cy="887104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endPara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lowchart: Connector 59"/>
            <p:cNvSpPr/>
            <p:nvPr/>
          </p:nvSpPr>
          <p:spPr>
            <a:xfrm>
              <a:off x="1866211" y="2463421"/>
              <a:ext cx="910867" cy="887104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lowchart: Connector 60"/>
            <p:cNvSpPr/>
            <p:nvPr/>
          </p:nvSpPr>
          <p:spPr>
            <a:xfrm>
              <a:off x="3010372" y="2449773"/>
              <a:ext cx="910867" cy="887104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Flowchart: Connector 61"/>
            <p:cNvSpPr/>
            <p:nvPr/>
          </p:nvSpPr>
          <p:spPr>
            <a:xfrm>
              <a:off x="4178800" y="2477069"/>
              <a:ext cx="910867" cy="887104"/>
            </a:xfrm>
            <a:prstGeom prst="flowChartConnector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Flowchart: Connector 62"/>
            <p:cNvSpPr/>
            <p:nvPr/>
          </p:nvSpPr>
          <p:spPr>
            <a:xfrm>
              <a:off x="5270119" y="2456597"/>
              <a:ext cx="910867" cy="887104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238985" y="4690281"/>
            <a:ext cx="5430359" cy="928048"/>
            <a:chOff x="750627" y="2436125"/>
            <a:chExt cx="5430359" cy="928048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750627" y="2906973"/>
              <a:ext cx="5430359" cy="27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sp>
          <p:nvSpPr>
            <p:cNvPr id="66" name="Flowchart: Connector 65"/>
            <p:cNvSpPr/>
            <p:nvPr/>
          </p:nvSpPr>
          <p:spPr>
            <a:xfrm>
              <a:off x="750627" y="2436125"/>
              <a:ext cx="910867" cy="887104"/>
            </a:xfrm>
            <a:prstGeom prst="flowChartConnector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lowchart: Connector 66"/>
            <p:cNvSpPr/>
            <p:nvPr/>
          </p:nvSpPr>
          <p:spPr>
            <a:xfrm>
              <a:off x="1866211" y="2463421"/>
              <a:ext cx="910867" cy="887104"/>
            </a:xfrm>
            <a:prstGeom prst="flowChartConnec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3010372" y="2449773"/>
              <a:ext cx="910867" cy="887104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lowchart: Connector 68"/>
            <p:cNvSpPr/>
            <p:nvPr/>
          </p:nvSpPr>
          <p:spPr>
            <a:xfrm>
              <a:off x="4178800" y="2477069"/>
              <a:ext cx="910867" cy="887104"/>
            </a:xfrm>
            <a:prstGeom prst="flowChartConnector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Flowchart: Connector 69"/>
            <p:cNvSpPr/>
            <p:nvPr/>
          </p:nvSpPr>
          <p:spPr>
            <a:xfrm>
              <a:off x="5270119" y="2456597"/>
              <a:ext cx="910867" cy="887104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Flowchart: Connector 70"/>
          <p:cNvSpPr/>
          <p:nvPr/>
        </p:nvSpPr>
        <p:spPr>
          <a:xfrm>
            <a:off x="2307992" y="2026693"/>
            <a:ext cx="910867" cy="88710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Flowchart: Connector 71"/>
          <p:cNvSpPr/>
          <p:nvPr/>
        </p:nvSpPr>
        <p:spPr>
          <a:xfrm>
            <a:off x="2307991" y="3284562"/>
            <a:ext cx="910867" cy="88710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Flowchart: Connector 72"/>
          <p:cNvSpPr/>
          <p:nvPr/>
        </p:nvSpPr>
        <p:spPr>
          <a:xfrm>
            <a:off x="2321643" y="4683458"/>
            <a:ext cx="910867" cy="88710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Flowchart: Connector 73"/>
          <p:cNvSpPr/>
          <p:nvPr/>
        </p:nvSpPr>
        <p:spPr>
          <a:xfrm>
            <a:off x="3490071" y="2040341"/>
            <a:ext cx="910867" cy="887104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Flowchart: Connector 74"/>
          <p:cNvSpPr/>
          <p:nvPr/>
        </p:nvSpPr>
        <p:spPr>
          <a:xfrm>
            <a:off x="3476423" y="3339154"/>
            <a:ext cx="910867" cy="887104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Flowchart: Connector 75"/>
          <p:cNvSpPr/>
          <p:nvPr/>
        </p:nvSpPr>
        <p:spPr>
          <a:xfrm>
            <a:off x="3490071" y="4731225"/>
            <a:ext cx="910867" cy="887104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Flowchart: Connector 76"/>
          <p:cNvSpPr/>
          <p:nvPr/>
        </p:nvSpPr>
        <p:spPr>
          <a:xfrm>
            <a:off x="8429355" y="2069909"/>
            <a:ext cx="910867" cy="88710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Flowchart: Connector 77"/>
          <p:cNvSpPr/>
          <p:nvPr/>
        </p:nvSpPr>
        <p:spPr>
          <a:xfrm>
            <a:off x="8443613" y="3339155"/>
            <a:ext cx="910867" cy="88710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Flowchart: Connector 78"/>
          <p:cNvSpPr/>
          <p:nvPr/>
        </p:nvSpPr>
        <p:spPr>
          <a:xfrm>
            <a:off x="8498730" y="4717577"/>
            <a:ext cx="910867" cy="887104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Flowchart: Connector 79"/>
          <p:cNvSpPr/>
          <p:nvPr/>
        </p:nvSpPr>
        <p:spPr>
          <a:xfrm>
            <a:off x="7354569" y="4717577"/>
            <a:ext cx="910867" cy="887104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Flowchart: Connector 80"/>
          <p:cNvSpPr/>
          <p:nvPr/>
        </p:nvSpPr>
        <p:spPr>
          <a:xfrm>
            <a:off x="10702750" y="2076733"/>
            <a:ext cx="910867" cy="887104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Flowchart: Connector 82"/>
          <p:cNvSpPr/>
          <p:nvPr/>
        </p:nvSpPr>
        <p:spPr>
          <a:xfrm>
            <a:off x="10687338" y="3345978"/>
            <a:ext cx="910867" cy="887104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43683" y="157958"/>
            <a:ext cx="3656759" cy="890335"/>
            <a:chOff x="1145582" y="356727"/>
            <a:chExt cx="3623907" cy="804658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1757878" y="458115"/>
              <a:ext cx="3011611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vi-VN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Tính nhẩm </a:t>
              </a:r>
              <a:r>
                <a:rPr lang="en-US" sz="28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2876" y="2115403"/>
            <a:ext cx="1466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vi-V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2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3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1471" y="2142699"/>
            <a:ext cx="14669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6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4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8523" y="2131323"/>
            <a:ext cx="17376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vi-V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9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x 8</a:t>
            </a:r>
            <a:endParaRPr lang="vi-VN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2129051"/>
            <a:ext cx="1023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 smtClean="0">
                <a:solidFill>
                  <a:srgbClr val="C00000"/>
                </a:solidFill>
                <a:latin typeface="+mj-lt"/>
              </a:rPr>
              <a:t>2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1075" y="2808431"/>
            <a:ext cx="1023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>
                <a:solidFill>
                  <a:srgbClr val="C00000"/>
                </a:solidFill>
                <a:latin typeface="+mj-lt"/>
              </a:rPr>
              <a:t>4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1075" y="3469620"/>
            <a:ext cx="1023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>
                <a:solidFill>
                  <a:srgbClr val="C00000"/>
                </a:solidFill>
                <a:latin typeface="+mj-lt"/>
              </a:rPr>
              <a:t>6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9194" y="2186225"/>
            <a:ext cx="12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>
                <a:solidFill>
                  <a:srgbClr val="C00000"/>
                </a:solidFill>
                <a:latin typeface="+mj-lt"/>
              </a:rPr>
              <a:t>10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9194" y="2856201"/>
            <a:ext cx="12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 smtClean="0">
                <a:solidFill>
                  <a:srgbClr val="C00000"/>
                </a:solidFill>
                <a:latin typeface="+mj-lt"/>
              </a:rPr>
              <a:t>12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9194" y="3469619"/>
            <a:ext cx="12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>
                <a:solidFill>
                  <a:srgbClr val="C00000"/>
                </a:solidFill>
                <a:latin typeface="+mj-lt"/>
              </a:rPr>
              <a:t>8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0890" y="2132870"/>
            <a:ext cx="12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>
                <a:solidFill>
                  <a:srgbClr val="C00000"/>
                </a:solidFill>
                <a:latin typeface="+mj-lt"/>
              </a:rPr>
              <a:t>20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0889" y="2834071"/>
            <a:ext cx="12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 smtClean="0">
                <a:solidFill>
                  <a:srgbClr val="C00000"/>
                </a:solidFill>
                <a:latin typeface="+mj-lt"/>
              </a:rPr>
              <a:t>18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0890" y="3487086"/>
            <a:ext cx="123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latin typeface="+mj-lt"/>
              </a:rPr>
              <a:t>= </a:t>
            </a:r>
            <a:r>
              <a:rPr lang="vi-VN" sz="4400" b="1" dirty="0" smtClean="0">
                <a:solidFill>
                  <a:srgbClr val="C00000"/>
                </a:solidFill>
                <a:latin typeface="+mj-lt"/>
              </a:rPr>
              <a:t>16</a:t>
            </a:r>
            <a:endParaRPr lang="en-US" sz="4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" y="4266357"/>
            <a:ext cx="2983814" cy="219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3451" y="1050878"/>
            <a:ext cx="544545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10 con vịt có </a:t>
            </a:r>
            <a:r>
              <a:rPr lang="vi-VN" sz="3600" b="1" dirty="0" smtClean="0">
                <a:solidFill>
                  <a:srgbClr val="C00000"/>
                </a:solidFill>
                <a:latin typeface="+mj-lt"/>
              </a:rPr>
              <a:t>20</a:t>
            </a:r>
            <a:r>
              <a:rPr lang="vi-VN" sz="3600" dirty="0" smtClean="0">
                <a:latin typeface="+mj-lt"/>
              </a:rPr>
              <a:t> cái cánh.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1958" y="3625271"/>
            <a:ext cx="65300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266331" y="1218373"/>
            <a:ext cx="10479737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tổng</a:t>
            </a:r>
            <a:r>
              <a:rPr lang="en-US" altLang="zh-CN" sz="2800" b="1" ker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smtClea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các số hạng bằng nhau thành </a:t>
            </a:r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2 + 2 + 2 + 2 + 2 = 10</a:t>
            </a:r>
            <a:endParaRPr lang="zh-CN" altLang="en-US" sz="3200" b="1" kern="0" dirty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421819" y="4978356"/>
            <a:ext cx="2931482" cy="73250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2  x  5 = 10 </a:t>
            </a:r>
            <a:endParaRPr lang="zh-CN" altLang="en-US" sz="3200" b="1" kern="0" dirty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/>
          <p:cNvSpPr txBox="1"/>
          <p:nvPr/>
        </p:nvSpPr>
        <p:spPr>
          <a:xfrm>
            <a:off x="3368171" y="2625699"/>
            <a:ext cx="5455657" cy="110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665825" y="1218373"/>
            <a:ext cx="9598757" cy="997527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Xem hình rồi lập phép nhân tương ứng</a:t>
            </a:r>
            <a:endParaRPr lang="zh-CN" alt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124867" y="5042411"/>
            <a:ext cx="2963174" cy="8115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smtClea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5 x 2</a:t>
            </a:r>
            <a:endParaRPr lang="en-US" altLang="zh-CN" sz="3600" b="1" kern="0" dirty="0" smtClean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C:\Users\Administrator\Downloads\im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54590" r="36637" b="32437"/>
          <a:stretch>
            <a:fillRect/>
          </a:stretch>
        </p:blipFill>
        <p:spPr bwMode="auto">
          <a:xfrm>
            <a:off x="3451001" y="3202425"/>
            <a:ext cx="4028404" cy="9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/>
          <p:cNvSpPr/>
          <p:nvPr/>
        </p:nvSpPr>
        <p:spPr>
          <a:xfrm>
            <a:off x="275210" y="1218373"/>
            <a:ext cx="10470858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Chuyển</a:t>
            </a:r>
            <a:r>
              <a:rPr lang="en-US" altLang="zh-CN" sz="3200" b="1" ker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smtClea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phép nhân </a:t>
            </a:r>
            <a:r>
              <a:rPr lang="en-US" altLang="zh-CN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sau</a:t>
            </a:r>
            <a:r>
              <a:rPr lang="en-US" altLang="zh-CN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err="1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b="1" ker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smtClea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tổng các số hạng bằng nhau</a:t>
            </a:r>
            <a:endParaRPr lang="en-US" altLang="zh-CN" sz="3200" b="1" kern="0" dirty="0" smtClean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/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ker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2 </a:t>
            </a:r>
            <a:r>
              <a:rPr lang="en-US" altLang="zh-CN" sz="4000" b="1" kern="0" smtClea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x  3 =  6</a:t>
            </a:r>
            <a:endParaRPr lang="en-US" altLang="zh-CN" sz="4000" b="1" kern="0" dirty="0" smtClean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4090987" y="5063009"/>
            <a:ext cx="3412473" cy="97091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44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 </a:t>
            </a:r>
            <a:r>
              <a:rPr lang="en-US" altLang="zh-CN" sz="4400" b="1" ker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2 </a:t>
            </a:r>
            <a:r>
              <a:rPr lang="en-US" altLang="zh-CN" sz="4400" b="1" kern="0" smtClea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+ 2 + 2 </a:t>
            </a:r>
            <a:r>
              <a:rPr lang="en-US" altLang="zh-CN" sz="4400" b="1" ker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= </a:t>
            </a:r>
            <a:r>
              <a:rPr lang="en-US" altLang="zh-CN" sz="4400" b="1" kern="0" smtClean="0">
                <a:solidFill>
                  <a:schemeClr val="bg1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6   </a:t>
            </a:r>
            <a:endParaRPr lang="en-US" altLang="zh-CN" sz="4400" b="1" kern="0" dirty="0" smtClean="0">
              <a:solidFill>
                <a:schemeClr val="bg1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5603448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ldLvl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image (1)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1" t="15518" r="2021" b="50763"/>
          <a:stretch>
            <a:fillRect/>
          </a:stretch>
        </p:blipFill>
        <p:spPr bwMode="auto">
          <a:xfrm>
            <a:off x="5308977" y="893928"/>
            <a:ext cx="6673757" cy="49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837" y="300879"/>
            <a:ext cx="73406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kern="0" smtClean="0"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Quan sát tranh và nói những gì con đã quan sát được?</a:t>
            </a:r>
            <a:endParaRPr lang="en-US" altLang="zh-CN" sz="2400" b="1" kern="0" dirty="0" smtClean="0"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5907" y="1074465"/>
            <a:ext cx="192913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华康方圆体W7(P)" pitchFamily="82" charset="-122"/>
                <a:cs typeface="Times New Roman" panose="02020603050405020304" pitchFamily="18" charset="0"/>
              </a:rPr>
              <a:t> 2 x 3 = 6</a:t>
            </a:r>
            <a:endParaRPr lang="en-US" altLang="zh-CN" sz="3600" b="1" kern="0" dirty="0" smtClean="0">
              <a:solidFill>
                <a:srgbClr val="FF0000"/>
              </a:solidFill>
              <a:latin typeface="Times New Roman" panose="02020603050405020304" pitchFamily="18" charset="0"/>
              <a:ea typeface="华康方圆体W7(P)" pitchFamily="8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image (1)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1" t="15518" r="2021" b="50763"/>
          <a:stretch>
            <a:fillRect/>
          </a:stretch>
        </p:blipFill>
        <p:spPr bwMode="auto">
          <a:xfrm>
            <a:off x="3952938" y="223470"/>
            <a:ext cx="7797783" cy="574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ownloads\image (1).pn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81" t="15518" r="29607" b="63264"/>
          <a:stretch>
            <a:fillRect/>
          </a:stretch>
        </p:blipFill>
        <p:spPr bwMode="auto">
          <a:xfrm>
            <a:off x="117144" y="3794078"/>
            <a:ext cx="1889078" cy="27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86 0.08326 L 0.35717 -0.020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9" y="-5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7304" t="-21" r="8888" b="31923"/>
          <a:stretch>
            <a:fillRect/>
          </a:stretch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Britannic Bold" panose="020B0903060703020204" charset="0"/>
                <a:ea typeface="Times New Roman" panose="02020603050405020304"/>
                <a:cs typeface="Britannic Bold" panose="020B0903060703020204" charset="0"/>
                <a:sym typeface="Times New Roman" panose="02020603050405020304"/>
              </a:rPr>
              <a:t>KHÁM PHÁ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Britannic Bold" panose="020B0903060703020204" charset="0"/>
              <a:ea typeface="Times New Roman" panose="02020603050405020304"/>
              <a:cs typeface="Britannic Bold" panose="020B0903060703020204" charset="0"/>
              <a:sym typeface="Times New Roman" panose="020206030504050203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Britannic Bold" panose="020B0903060703020204" charset="0"/>
                <a:ea typeface="Times New Roman" panose="02020603050405020304"/>
                <a:cs typeface="Britannic Bold" panose="020B0903060703020204" charset="0"/>
                <a:sym typeface="Times New Roman" panose="02020603050405020304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Britannic Bold" panose="020B0903060703020204" charset="0"/>
              <a:ea typeface="Times New Roman" panose="02020603050405020304"/>
              <a:cs typeface="Britannic Bold" panose="020B0903060703020204" charset="0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/>
          <a:stretch>
            <a:fillRect/>
          </a:stretch>
        </p:blipFill>
        <p:spPr>
          <a:xfrm>
            <a:off x="0" y="417250"/>
            <a:ext cx="12192000" cy="6440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3919" y="1086175"/>
            <a:ext cx="26182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x  1  = 2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6165" y="1689604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9839" y="3070057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919" y="2319497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x  2  = 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16165" y="4495629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3919" y="3716319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x  3  = 6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3640" y="4437260"/>
            <a:ext cx="3907309" cy="2745013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>
            <a:off x="6134948" y="1318569"/>
            <a:ext cx="1112021" cy="227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134948" y="2539946"/>
            <a:ext cx="1112021" cy="227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6134947" y="3885101"/>
            <a:ext cx="1112021" cy="227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99" y="1009723"/>
            <a:ext cx="756262" cy="7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54" y="2212824"/>
            <a:ext cx="756262" cy="7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757" y="2212823"/>
            <a:ext cx="756262" cy="7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54" y="3593277"/>
            <a:ext cx="756262" cy="7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79" y="3593276"/>
            <a:ext cx="756262" cy="7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89" y="3637625"/>
            <a:ext cx="756262" cy="77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30" grpId="0"/>
      <p:bldP spid="31" grpId="0"/>
      <p:bldP spid="32" grpId="0" animBg="1"/>
      <p:bldP spid="35" grpId="0" animBg="1"/>
      <p:bldP spid="36" grpId="0" animBg="1"/>
    </p:bldLst>
  </p:timing>
</p:sld>
</file>

<file path=ppt/tags/tag1.xml><?xml version="1.0" encoding="utf-8"?>
<p:tagLst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1947</Words>
  <Application>WPS Presentation</Application>
  <PresentationFormat>Custom</PresentationFormat>
  <Paragraphs>532</Paragraphs>
  <Slides>30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SimSun</vt:lpstr>
      <vt:lpstr>Wingdings</vt:lpstr>
      <vt:lpstr>UTM Avo</vt:lpstr>
      <vt:lpstr>Segoe Print</vt:lpstr>
      <vt:lpstr>Arial</vt:lpstr>
      <vt:lpstr>Times New Roman</vt:lpstr>
      <vt:lpstr>华康方圆体W7(P)</vt:lpstr>
      <vt:lpstr>Times New Roman</vt:lpstr>
      <vt:lpstr>Microsoft YaHei</vt:lpstr>
      <vt:lpstr>Arial Unicode MS</vt:lpstr>
      <vt:lpstr>Calibri</vt:lpstr>
      <vt:lpstr>.VnBlack</vt:lpstr>
      <vt:lpstr>Calibri Light</vt:lpstr>
      <vt:lpstr>Britannic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Dell</cp:lastModifiedBy>
  <cp:revision>180</cp:revision>
  <dcterms:created xsi:type="dcterms:W3CDTF">2021-07-12T03:44:00Z</dcterms:created>
  <dcterms:modified xsi:type="dcterms:W3CDTF">2022-04-17T13:09:30Z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D2F4FD6407444227B373FB3FADC284EF</vt:lpwstr>
  </property>
  <property fmtid="{D5CDD505-2E9C-101B-9397-08002B2CF9AE}" pid="3" name="KSOProductBuildVer">
    <vt:lpwstr>1033-11.2.0.11074</vt:lpwstr>
  </property>
</Properties>
</file>