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2"/>
  </p:notesMasterIdLst>
  <p:handoutMasterIdLst>
    <p:handoutMasterId r:id="rId23"/>
  </p:handoutMasterIdLst>
  <p:sldIdLst>
    <p:sldId id="269" r:id="rId2"/>
    <p:sldId id="366" r:id="rId3"/>
    <p:sldId id="369" r:id="rId4"/>
    <p:sldId id="373" r:id="rId5"/>
    <p:sldId id="340" r:id="rId6"/>
    <p:sldId id="339" r:id="rId7"/>
    <p:sldId id="348" r:id="rId8"/>
    <p:sldId id="350" r:id="rId9"/>
    <p:sldId id="376" r:id="rId10"/>
    <p:sldId id="351" r:id="rId11"/>
    <p:sldId id="352" r:id="rId12"/>
    <p:sldId id="358" r:id="rId13"/>
    <p:sldId id="359" r:id="rId14"/>
    <p:sldId id="360" r:id="rId15"/>
    <p:sldId id="361" r:id="rId16"/>
    <p:sldId id="362" r:id="rId17"/>
    <p:sldId id="364" r:id="rId18"/>
    <p:sldId id="371" r:id="rId19"/>
    <p:sldId id="372" r:id="rId20"/>
    <p:sldId id="375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33CC33"/>
    <a:srgbClr val="000099"/>
    <a:srgbClr val="2BA599"/>
    <a:srgbClr val="669900"/>
    <a:srgbClr val="66FF33"/>
    <a:srgbClr val="FF0066"/>
    <a:srgbClr val="0000FF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14" autoAdjust="0"/>
  </p:normalViewPr>
  <p:slideViewPr>
    <p:cSldViewPr>
      <p:cViewPr>
        <p:scale>
          <a:sx n="96" d="100"/>
          <a:sy n="96" d="100"/>
        </p:scale>
        <p:origin x="122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BF366-2E49-4BDF-9377-7DD46568D218}" type="doc">
      <dgm:prSet loTypeId="urn:microsoft.com/office/officeart/2009/3/layout/CircleRelationship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8765DB0-9BFE-4FD4-AA37-0824A35099FA}">
      <dgm:prSet/>
      <dgm:spPr/>
      <dgm:t>
        <a:bodyPr/>
        <a:lstStyle/>
        <a:p>
          <a:pPr rtl="0"/>
          <a:r>
            <a:rPr lang="en-US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MỤC TIÊU</a:t>
          </a:r>
          <a:endParaRPr lang="en-US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877358-39FE-46FD-9FD4-B5E20FEA9F82}" type="parTrans" cxnId="{C9A8D5B5-C5EB-4828-8873-44177B3E489C}">
      <dgm:prSet/>
      <dgm:spPr/>
      <dgm:t>
        <a:bodyPr/>
        <a:lstStyle/>
        <a:p>
          <a:endParaRPr lang="en-US"/>
        </a:p>
      </dgm:t>
    </dgm:pt>
    <dgm:pt modelId="{6BC8CF8A-1687-46B0-BFB1-187AFCD21FD8}" type="sibTrans" cxnId="{C9A8D5B5-C5EB-4828-8873-44177B3E489C}">
      <dgm:prSet/>
      <dgm:spPr/>
      <dgm:t>
        <a:bodyPr/>
        <a:lstStyle/>
        <a:p>
          <a:endParaRPr lang="en-US"/>
        </a:p>
      </dgm:t>
    </dgm:pt>
    <dgm:pt modelId="{BF74448B-F1F6-4EFD-955D-B7292A57899B}" type="pres">
      <dgm:prSet presAssocID="{0DDBF366-2E49-4BDF-9377-7DD46568D218}" presName="Name0" presStyleCnt="0">
        <dgm:presLayoutVars>
          <dgm:chMax val="1"/>
          <dgm:chPref val="1"/>
        </dgm:presLayoutVars>
      </dgm:prSet>
      <dgm:spPr/>
    </dgm:pt>
    <dgm:pt modelId="{7D8BBE11-9B15-4A94-B5E6-C5EE858A7DB8}" type="pres">
      <dgm:prSet presAssocID="{38765DB0-9BFE-4FD4-AA37-0824A35099FA}" presName="Parent" presStyleLbl="node0" presStyleIdx="0" presStyleCnt="1" custScaleX="113046" custScaleY="116822" custLinFactNeighborX="-19628" custLinFactNeighborY="-3281">
        <dgm:presLayoutVars>
          <dgm:chMax val="5"/>
          <dgm:chPref val="5"/>
        </dgm:presLayoutVars>
      </dgm:prSet>
      <dgm:spPr/>
    </dgm:pt>
    <dgm:pt modelId="{4A65B280-C353-4951-BA89-D9A923533261}" type="pres">
      <dgm:prSet presAssocID="{38765DB0-9BFE-4FD4-AA37-0824A35099FA}" presName="Accent1" presStyleLbl="node1" presStyleIdx="0" presStyleCnt="6"/>
      <dgm:spPr/>
    </dgm:pt>
    <dgm:pt modelId="{3504C0A8-2273-4047-8790-79293965C415}" type="pres">
      <dgm:prSet presAssocID="{38765DB0-9BFE-4FD4-AA37-0824A35099FA}" presName="Accent2" presStyleLbl="node1" presStyleIdx="1" presStyleCnt="6" custLinFactY="100000" custLinFactNeighborX="-94913" custLinFactNeighborY="150594"/>
      <dgm:spPr/>
    </dgm:pt>
    <dgm:pt modelId="{AA4D5CA8-C36F-4CE0-9DEE-CE507FCE617C}" type="pres">
      <dgm:prSet presAssocID="{38765DB0-9BFE-4FD4-AA37-0824A35099FA}" presName="Accent3" presStyleLbl="node1" presStyleIdx="2" presStyleCnt="6" custLinFactX="-745935" custLinFactY="-200000" custLinFactNeighborX="-800000" custLinFactNeighborY="-272557"/>
      <dgm:spPr/>
    </dgm:pt>
    <dgm:pt modelId="{7031FFAA-0BB7-4B2A-9068-23CAEBE12557}" type="pres">
      <dgm:prSet presAssocID="{38765DB0-9BFE-4FD4-AA37-0824A35099FA}" presName="Accent4" presStyleLbl="node1" presStyleIdx="3" presStyleCnt="6" custLinFactX="21924" custLinFactNeighborX="100000" custLinFactNeighborY="-30592"/>
      <dgm:spPr/>
    </dgm:pt>
    <dgm:pt modelId="{BBD6A503-EEEE-4C7B-B7F7-71A19396A881}" type="pres">
      <dgm:prSet presAssocID="{38765DB0-9BFE-4FD4-AA37-0824A35099FA}" presName="Accent5" presStyleLbl="node1" presStyleIdx="4" presStyleCnt="6" custLinFactX="-100000" custLinFactNeighborX="-151321" custLinFactNeighborY="-31095"/>
      <dgm:spPr/>
    </dgm:pt>
    <dgm:pt modelId="{8C769625-8E64-42E6-9DD6-323223F9A54C}" type="pres">
      <dgm:prSet presAssocID="{38765DB0-9BFE-4FD4-AA37-0824A35099FA}" presName="Accent6" presStyleLbl="node1" presStyleIdx="5" presStyleCnt="6" custLinFactX="-65742" custLinFactY="38932" custLinFactNeighborX="-100000" custLinFactNeighborY="100000"/>
      <dgm:spPr/>
    </dgm:pt>
  </dgm:ptLst>
  <dgm:cxnLst>
    <dgm:cxn modelId="{C0EE8C57-A2F6-4922-852B-698B48B0DF02}" type="presOf" srcId="{38765DB0-9BFE-4FD4-AA37-0824A35099FA}" destId="{7D8BBE11-9B15-4A94-B5E6-C5EE858A7DB8}" srcOrd="0" destOrd="0" presId="urn:microsoft.com/office/officeart/2009/3/layout/CircleRelationship"/>
    <dgm:cxn modelId="{C9A8D5B5-C5EB-4828-8873-44177B3E489C}" srcId="{0DDBF366-2E49-4BDF-9377-7DD46568D218}" destId="{38765DB0-9BFE-4FD4-AA37-0824A35099FA}" srcOrd="0" destOrd="0" parTransId="{A7877358-39FE-46FD-9FD4-B5E20FEA9F82}" sibTransId="{6BC8CF8A-1687-46B0-BFB1-187AFCD21FD8}"/>
    <dgm:cxn modelId="{9E2D7AE2-41FA-4B31-BFF4-F13182174B48}" type="presOf" srcId="{0DDBF366-2E49-4BDF-9377-7DD46568D218}" destId="{BF74448B-F1F6-4EFD-955D-B7292A57899B}" srcOrd="0" destOrd="0" presId="urn:microsoft.com/office/officeart/2009/3/layout/CircleRelationship"/>
    <dgm:cxn modelId="{C0373971-C856-47EF-98ED-6AF3436FE32C}" type="presParOf" srcId="{BF74448B-F1F6-4EFD-955D-B7292A57899B}" destId="{7D8BBE11-9B15-4A94-B5E6-C5EE858A7DB8}" srcOrd="0" destOrd="0" presId="urn:microsoft.com/office/officeart/2009/3/layout/CircleRelationship"/>
    <dgm:cxn modelId="{F498A2EA-A77C-4280-A1AE-53AAF8D0CB9E}" type="presParOf" srcId="{BF74448B-F1F6-4EFD-955D-B7292A57899B}" destId="{4A65B280-C353-4951-BA89-D9A923533261}" srcOrd="1" destOrd="0" presId="urn:microsoft.com/office/officeart/2009/3/layout/CircleRelationship"/>
    <dgm:cxn modelId="{75B91C12-EBA6-4EFF-8FA9-C278F275C1A9}" type="presParOf" srcId="{BF74448B-F1F6-4EFD-955D-B7292A57899B}" destId="{3504C0A8-2273-4047-8790-79293965C415}" srcOrd="2" destOrd="0" presId="urn:microsoft.com/office/officeart/2009/3/layout/CircleRelationship"/>
    <dgm:cxn modelId="{19513135-045C-4791-AD84-2BD2575A3459}" type="presParOf" srcId="{BF74448B-F1F6-4EFD-955D-B7292A57899B}" destId="{AA4D5CA8-C36F-4CE0-9DEE-CE507FCE617C}" srcOrd="3" destOrd="0" presId="urn:microsoft.com/office/officeart/2009/3/layout/CircleRelationship"/>
    <dgm:cxn modelId="{EE390B73-0C67-4C95-9C7D-5B80621AC009}" type="presParOf" srcId="{BF74448B-F1F6-4EFD-955D-B7292A57899B}" destId="{7031FFAA-0BB7-4B2A-9068-23CAEBE12557}" srcOrd="4" destOrd="0" presId="urn:microsoft.com/office/officeart/2009/3/layout/CircleRelationship"/>
    <dgm:cxn modelId="{4709C7BC-4E25-4FD8-B10F-F5659ACFD222}" type="presParOf" srcId="{BF74448B-F1F6-4EFD-955D-B7292A57899B}" destId="{BBD6A503-EEEE-4C7B-B7F7-71A19396A881}" srcOrd="5" destOrd="0" presId="urn:microsoft.com/office/officeart/2009/3/layout/CircleRelationship"/>
    <dgm:cxn modelId="{716BD06F-DB5B-4A68-A90D-0FA0A3752DF2}" type="presParOf" srcId="{BF74448B-F1F6-4EFD-955D-B7292A57899B}" destId="{8C769625-8E64-42E6-9DD6-323223F9A54C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090757-284E-4354-81AB-E046CEF7FBBB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986C67-D1ED-4F01-90D3-9E96C5CCC22D}">
      <dgm:prSet/>
      <dgm:spPr>
        <a:solidFill>
          <a:srgbClr val="669900"/>
        </a:solidFill>
      </dgm:spPr>
      <dgm:t>
        <a:bodyPr/>
        <a:lstStyle/>
        <a:p>
          <a:pPr algn="ctr" rtl="0"/>
          <a:r>
            <a:rPr lang="en-US" dirty="0"/>
            <a:t>- </a:t>
          </a:r>
          <a:r>
            <a:rPr lang="en-US" dirty="0" err="1"/>
            <a:t>Biết</a:t>
          </a:r>
          <a:r>
            <a:rPr lang="en-US" dirty="0"/>
            <a:t> </a:t>
          </a:r>
          <a:r>
            <a:rPr lang="en-US" dirty="0" err="1"/>
            <a:t>được</a:t>
          </a:r>
          <a:r>
            <a:rPr lang="en-US" dirty="0"/>
            <a:t> </a:t>
          </a:r>
          <a:r>
            <a:rPr lang="en-US" dirty="0" err="1"/>
            <a:t>cấu</a:t>
          </a:r>
          <a:r>
            <a:rPr lang="en-US" dirty="0"/>
            <a:t> </a:t>
          </a:r>
          <a:r>
            <a:rPr lang="en-US" dirty="0" err="1"/>
            <a:t>trúc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một</a:t>
          </a:r>
          <a:r>
            <a:rPr lang="en-US" dirty="0"/>
            <a:t> </a:t>
          </a:r>
          <a:r>
            <a:rPr lang="en-US" dirty="0" err="1"/>
            <a:t>địa</a:t>
          </a:r>
          <a:r>
            <a:rPr lang="en-US" dirty="0"/>
            <a:t> </a:t>
          </a:r>
          <a:r>
            <a:rPr lang="en-US" dirty="0" err="1"/>
            <a:t>chỉ</a:t>
          </a:r>
          <a:r>
            <a:rPr lang="en-US" dirty="0"/>
            <a:t> </a:t>
          </a:r>
          <a:r>
            <a:rPr lang="en-US" dirty="0" err="1"/>
            <a:t>thư</a:t>
          </a:r>
          <a:r>
            <a:rPr lang="en-US" dirty="0"/>
            <a:t> </a:t>
          </a:r>
          <a:r>
            <a:rPr lang="en-US" dirty="0" err="1"/>
            <a:t>điện</a:t>
          </a:r>
          <a:r>
            <a:rPr lang="en-US" dirty="0"/>
            <a:t> </a:t>
          </a:r>
          <a:r>
            <a:rPr lang="en-US" dirty="0" err="1"/>
            <a:t>tử</a:t>
          </a:r>
          <a:endParaRPr lang="en-US" dirty="0"/>
        </a:p>
      </dgm:t>
    </dgm:pt>
    <dgm:pt modelId="{ECEA7F5E-4616-4D16-B751-65F4729540E9}" type="parTrans" cxnId="{FBEB0608-6E3E-4B16-A89A-9D9D55BA3D1D}">
      <dgm:prSet/>
      <dgm:spPr/>
      <dgm:t>
        <a:bodyPr/>
        <a:lstStyle/>
        <a:p>
          <a:endParaRPr lang="en-US"/>
        </a:p>
      </dgm:t>
    </dgm:pt>
    <dgm:pt modelId="{12D24480-328E-4253-BC41-221F666EBFE2}" type="sibTrans" cxnId="{FBEB0608-6E3E-4B16-A89A-9D9D55BA3D1D}">
      <dgm:prSet/>
      <dgm:spPr/>
      <dgm:t>
        <a:bodyPr/>
        <a:lstStyle/>
        <a:p>
          <a:endParaRPr lang="en-US"/>
        </a:p>
      </dgm:t>
    </dgm:pt>
    <dgm:pt modelId="{5004613D-0FC3-47B8-818C-43EFA2EF8D0F}" type="pres">
      <dgm:prSet presAssocID="{D3090757-284E-4354-81AB-E046CEF7FBBB}" presName="linear" presStyleCnt="0">
        <dgm:presLayoutVars>
          <dgm:animLvl val="lvl"/>
          <dgm:resizeHandles val="exact"/>
        </dgm:presLayoutVars>
      </dgm:prSet>
      <dgm:spPr/>
    </dgm:pt>
    <dgm:pt modelId="{F05B3EAA-E706-4345-BAA7-41954305B334}" type="pres">
      <dgm:prSet presAssocID="{C4986C67-D1ED-4F01-90D3-9E96C5CCC22D}" presName="parentText" presStyleLbl="node1" presStyleIdx="0" presStyleCnt="1" custLinFactNeighborX="-643" custLinFactNeighborY="-13068">
        <dgm:presLayoutVars>
          <dgm:chMax val="0"/>
          <dgm:bulletEnabled val="1"/>
        </dgm:presLayoutVars>
      </dgm:prSet>
      <dgm:spPr/>
    </dgm:pt>
  </dgm:ptLst>
  <dgm:cxnLst>
    <dgm:cxn modelId="{FBEB0608-6E3E-4B16-A89A-9D9D55BA3D1D}" srcId="{D3090757-284E-4354-81AB-E046CEF7FBBB}" destId="{C4986C67-D1ED-4F01-90D3-9E96C5CCC22D}" srcOrd="0" destOrd="0" parTransId="{ECEA7F5E-4616-4D16-B751-65F4729540E9}" sibTransId="{12D24480-328E-4253-BC41-221F666EBFE2}"/>
    <dgm:cxn modelId="{6C0FC6B9-184A-4A00-8570-5A9C2CC62A37}" type="presOf" srcId="{D3090757-284E-4354-81AB-E046CEF7FBBB}" destId="{5004613D-0FC3-47B8-818C-43EFA2EF8D0F}" srcOrd="0" destOrd="0" presId="urn:microsoft.com/office/officeart/2005/8/layout/vList2"/>
    <dgm:cxn modelId="{690497DC-16B9-4C1A-9F6D-1FB37A9EAF27}" type="presOf" srcId="{C4986C67-D1ED-4F01-90D3-9E96C5CCC22D}" destId="{F05B3EAA-E706-4345-BAA7-41954305B334}" srcOrd="0" destOrd="0" presId="urn:microsoft.com/office/officeart/2005/8/layout/vList2"/>
    <dgm:cxn modelId="{7AD7A277-6C4B-4381-9847-6737667AA915}" type="presParOf" srcId="{5004613D-0FC3-47B8-818C-43EFA2EF8D0F}" destId="{F05B3EAA-E706-4345-BAA7-41954305B33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BBE11-9B15-4A94-B5E6-C5EE858A7DB8}">
      <dsp:nvSpPr>
        <dsp:cNvPr id="0" name=""/>
        <dsp:cNvSpPr/>
      </dsp:nvSpPr>
      <dsp:spPr>
        <a:xfrm>
          <a:off x="0" y="-42745"/>
          <a:ext cx="2506850" cy="25907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i="1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MỤC TIÊU</a:t>
          </a:r>
          <a:endParaRPr lang="en-US" sz="46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7120" y="336667"/>
        <a:ext cx="1772610" cy="1831966"/>
      </dsp:txXfrm>
    </dsp:sp>
    <dsp:sp modelId="{4A65B280-C353-4951-BA89-D9A923533261}">
      <dsp:nvSpPr>
        <dsp:cNvPr id="0" name=""/>
        <dsp:cNvSpPr/>
      </dsp:nvSpPr>
      <dsp:spPr>
        <a:xfrm>
          <a:off x="1744662" y="42745"/>
          <a:ext cx="246789" cy="24664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04C0A8-2273-4047-8790-79293965C415}">
      <dsp:nvSpPr>
        <dsp:cNvPr id="0" name=""/>
        <dsp:cNvSpPr/>
      </dsp:nvSpPr>
      <dsp:spPr>
        <a:xfrm>
          <a:off x="991044" y="2412034"/>
          <a:ext cx="178744" cy="17876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4D5CA8-C36F-4CE0-9DEE-CE507FCE617C}">
      <dsp:nvSpPr>
        <dsp:cNvPr id="0" name=""/>
        <dsp:cNvSpPr/>
      </dsp:nvSpPr>
      <dsp:spPr>
        <a:xfrm>
          <a:off x="76199" y="199063"/>
          <a:ext cx="178744" cy="17876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31FFAA-0BB7-4B2A-9068-23CAEBE12557}">
      <dsp:nvSpPr>
        <dsp:cNvPr id="0" name=""/>
        <dsp:cNvSpPr/>
      </dsp:nvSpPr>
      <dsp:spPr>
        <a:xfrm>
          <a:off x="2286000" y="2311448"/>
          <a:ext cx="246789" cy="24664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D6A503-EEEE-4C7B-B7F7-71A19396A881}">
      <dsp:nvSpPr>
        <dsp:cNvPr id="0" name=""/>
        <dsp:cNvSpPr/>
      </dsp:nvSpPr>
      <dsp:spPr>
        <a:xfrm>
          <a:off x="762000" y="337694"/>
          <a:ext cx="178744" cy="17876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769625-8E64-42E6-9DD6-323223F9A54C}">
      <dsp:nvSpPr>
        <dsp:cNvPr id="0" name=""/>
        <dsp:cNvSpPr/>
      </dsp:nvSpPr>
      <dsp:spPr>
        <a:xfrm>
          <a:off x="352075" y="1664231"/>
          <a:ext cx="178744" cy="17876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B3EAA-E706-4345-BAA7-41954305B334}">
      <dsp:nvSpPr>
        <dsp:cNvPr id="0" name=""/>
        <dsp:cNvSpPr/>
      </dsp:nvSpPr>
      <dsp:spPr>
        <a:xfrm>
          <a:off x="0" y="0"/>
          <a:ext cx="4817309" cy="1153620"/>
        </a:xfrm>
        <a:prstGeom prst="roundRect">
          <a:avLst/>
        </a:prstGeom>
        <a:solidFill>
          <a:srgbClr val="66990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- </a:t>
          </a:r>
          <a:r>
            <a:rPr lang="en-US" sz="2900" kern="1200" dirty="0" err="1"/>
            <a:t>Biết</a:t>
          </a:r>
          <a:r>
            <a:rPr lang="en-US" sz="2900" kern="1200" dirty="0"/>
            <a:t> </a:t>
          </a:r>
          <a:r>
            <a:rPr lang="en-US" sz="2900" kern="1200" dirty="0" err="1"/>
            <a:t>được</a:t>
          </a:r>
          <a:r>
            <a:rPr lang="en-US" sz="2900" kern="1200" dirty="0"/>
            <a:t> </a:t>
          </a:r>
          <a:r>
            <a:rPr lang="en-US" sz="2900" kern="1200" dirty="0" err="1"/>
            <a:t>cấu</a:t>
          </a:r>
          <a:r>
            <a:rPr lang="en-US" sz="2900" kern="1200" dirty="0"/>
            <a:t> </a:t>
          </a:r>
          <a:r>
            <a:rPr lang="en-US" sz="2900" kern="1200" dirty="0" err="1"/>
            <a:t>trúc</a:t>
          </a:r>
          <a:r>
            <a:rPr lang="en-US" sz="2900" kern="1200" dirty="0"/>
            <a:t> </a:t>
          </a:r>
          <a:r>
            <a:rPr lang="en-US" sz="2900" kern="1200" dirty="0" err="1"/>
            <a:t>của</a:t>
          </a:r>
          <a:r>
            <a:rPr lang="en-US" sz="2900" kern="1200" dirty="0"/>
            <a:t> </a:t>
          </a:r>
          <a:r>
            <a:rPr lang="en-US" sz="2900" kern="1200" dirty="0" err="1"/>
            <a:t>một</a:t>
          </a:r>
          <a:r>
            <a:rPr lang="en-US" sz="2900" kern="1200" dirty="0"/>
            <a:t> </a:t>
          </a:r>
          <a:r>
            <a:rPr lang="en-US" sz="2900" kern="1200" dirty="0" err="1"/>
            <a:t>địa</a:t>
          </a:r>
          <a:r>
            <a:rPr lang="en-US" sz="2900" kern="1200" dirty="0"/>
            <a:t> </a:t>
          </a:r>
          <a:r>
            <a:rPr lang="en-US" sz="2900" kern="1200" dirty="0" err="1"/>
            <a:t>chỉ</a:t>
          </a:r>
          <a:r>
            <a:rPr lang="en-US" sz="2900" kern="1200" dirty="0"/>
            <a:t> </a:t>
          </a:r>
          <a:r>
            <a:rPr lang="en-US" sz="2900" kern="1200" dirty="0" err="1"/>
            <a:t>thư</a:t>
          </a:r>
          <a:r>
            <a:rPr lang="en-US" sz="2900" kern="1200" dirty="0"/>
            <a:t> </a:t>
          </a:r>
          <a:r>
            <a:rPr lang="en-US" sz="2900" kern="1200" dirty="0" err="1"/>
            <a:t>điện</a:t>
          </a:r>
          <a:r>
            <a:rPr lang="en-US" sz="2900" kern="1200" dirty="0"/>
            <a:t> </a:t>
          </a:r>
          <a:r>
            <a:rPr lang="en-US" sz="2900" kern="1200" dirty="0" err="1"/>
            <a:t>tử</a:t>
          </a:r>
          <a:endParaRPr lang="en-US" sz="2900" kern="1200" dirty="0"/>
        </a:p>
      </dsp:txBody>
      <dsp:txXfrm>
        <a:off x="56315" y="56315"/>
        <a:ext cx="4704679" cy="1040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2E7743-86FC-43B5-94B2-D0D474C7A087}" type="datetime8">
              <a:rPr lang="fr-FR"/>
              <a:pPr>
                <a:defRPr/>
              </a:pPr>
              <a:t>15/09/2023 18:46</a:t>
            </a:fld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45B550F-D951-4B18-BE72-7B9FBAD9A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90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8A52EA-DA60-4C89-872B-3CF5E4CE4B00}" type="datetime8">
              <a:rPr lang="fr-FR"/>
              <a:pPr>
                <a:defRPr/>
              </a:pPr>
              <a:t>15/09/2023 18:44</a:t>
            </a:fld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5D1E30E-EF1A-4A7D-A9AE-7612E0231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3284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1F9BF23-8DBF-4384-A3C5-00DD9EE0458C}" type="datetime8">
              <a:rPr lang="fr-FR" smtClean="0"/>
              <a:pPr/>
              <a:t>15/09/2023 18:44</a:t>
            </a:fld>
            <a:endParaRPr lang="en-US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C867CEA-6259-4261-ACE9-AF9A87D0E2E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83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26F69E-D819-407D-AE84-7AC131C10DBC}" type="datetime8">
              <a:rPr lang="fr-FR" smtClean="0"/>
              <a:pPr>
                <a:defRPr/>
              </a:pPr>
              <a:t>15/09/2023 18:44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9FE35-1240-4C0A-8323-8425D43FA2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13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487939-D407-49F6-936C-0F006E9A419E}" type="datetime8">
              <a:rPr lang="fr-FR" smtClean="0"/>
              <a:pPr>
                <a:defRPr/>
              </a:pPr>
              <a:t>15/09/2023 18:44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231CC-0D9A-4053-9A56-DF71AEA37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487939-D407-49F6-936C-0F006E9A419E}" type="datetime8">
              <a:rPr lang="fr-FR" smtClean="0"/>
              <a:pPr>
                <a:defRPr/>
              </a:pPr>
              <a:t>15/09/2023 18:44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231CC-0D9A-4053-9A56-DF71AEA37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9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487939-D407-49F6-936C-0F006E9A419E}" type="datetime8">
              <a:rPr lang="fr-FR" smtClean="0"/>
              <a:pPr>
                <a:defRPr/>
              </a:pPr>
              <a:t>15/09/2023 18:44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231CC-0D9A-4053-9A56-DF71AEA37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6779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487939-D407-49F6-936C-0F006E9A419E}" type="datetime8">
              <a:rPr lang="fr-FR" smtClean="0"/>
              <a:pPr>
                <a:defRPr/>
              </a:pPr>
              <a:t>15/09/2023 18:44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231CC-0D9A-4053-9A56-DF71AEA37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86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487939-D407-49F6-936C-0F006E9A419E}" type="datetime8">
              <a:rPr lang="fr-FR" smtClean="0"/>
              <a:pPr>
                <a:defRPr/>
              </a:pPr>
              <a:t>15/09/2023 18:44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231CC-0D9A-4053-9A56-DF71AEA37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32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487939-D407-49F6-936C-0F006E9A419E}" type="datetime8">
              <a:rPr lang="fr-FR" smtClean="0"/>
              <a:pPr>
                <a:defRPr/>
              </a:pPr>
              <a:t>15/09/2023 18:44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231CC-0D9A-4053-9A56-DF71AEA37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82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7CA2ED-02DE-4A7D-BAF0-37B26D64EB67}" type="datetime8">
              <a:rPr lang="fr-FR" smtClean="0"/>
              <a:pPr>
                <a:defRPr/>
              </a:pPr>
              <a:t>15/09/2023 18:44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D0602-20C6-45F8-8E24-00994A005F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59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195800-DEBD-44FC-A697-6657A6335F0D}" type="datetime8">
              <a:rPr lang="fr-FR" smtClean="0"/>
              <a:pPr>
                <a:defRPr/>
              </a:pPr>
              <a:t>15/09/2023 18:44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E12D7-2DA8-4DAC-8FC2-1E4BF70038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126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15D45E-02DA-4EDF-869F-71B6CF11D615}" type="datetime8">
              <a:rPr lang="fr-FR" smtClean="0"/>
              <a:pPr>
                <a:defRPr/>
              </a:pPr>
              <a:t>15/09/2023 18:44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00F99-DDDB-44FB-BBBC-F47AD185F7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4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A3706-C515-4F9B-B54C-6D4E823B9F58}" type="datetime8">
              <a:rPr lang="fr-FR" smtClean="0"/>
              <a:pPr>
                <a:defRPr/>
              </a:pPr>
              <a:t>15/09/2023 18:44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52C2C-BD93-4A38-9CB3-7CD7A7A5AE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0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D5D5EC-BA29-4AEC-95EB-F9543B1C4FD4}" type="datetime8">
              <a:rPr lang="fr-FR" smtClean="0"/>
              <a:pPr>
                <a:defRPr/>
              </a:pPr>
              <a:t>15/09/2023 18:44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58FB7-5ADD-46ED-93BD-259D2BF0B7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5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0D007F-D587-4259-B129-60404FC02364}" type="datetime8">
              <a:rPr lang="fr-FR" smtClean="0"/>
              <a:pPr>
                <a:defRPr/>
              </a:pPr>
              <a:t>15/09/2023 18:44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7CC65-1286-4E91-B8F6-B186A3267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9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8978F5-56F9-4B34-813B-D7FF0A252AE3}" type="datetime8">
              <a:rPr lang="fr-FR" smtClean="0"/>
              <a:pPr>
                <a:defRPr/>
              </a:pPr>
              <a:t>15/09/2023 18:44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DF16A-A9AB-4BCA-895E-CAAED396D2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3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75D55C-0496-41B0-81D2-5E64B0846BFF}" type="datetime8">
              <a:rPr lang="fr-FR" smtClean="0"/>
              <a:pPr>
                <a:defRPr/>
              </a:pPr>
              <a:t>15/09/2023 18:44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D3BC9-0D3D-420B-BFC0-B7B39953E6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214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5010A-438D-46FD-BD39-76EA4B19F91C}" type="datetime8">
              <a:rPr lang="fr-FR" smtClean="0"/>
              <a:pPr>
                <a:defRPr/>
              </a:pPr>
              <a:t>15/09/2023 18:44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BB10C-C2CC-4B4B-8A3B-A70E113203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98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DAE20C-C1C9-4DB5-BF6B-A3E7F9780796}" type="datetime8">
              <a:rPr lang="fr-FR" smtClean="0"/>
              <a:pPr>
                <a:defRPr/>
              </a:pPr>
              <a:t>15/09/2023 18:44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3ED359-39B3-4E7F-8E9C-72DAF26D7D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6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1487939-D407-49F6-936C-0F006E9A419E}" type="datetime8">
              <a:rPr lang="fr-FR" smtClean="0"/>
              <a:pPr>
                <a:defRPr/>
              </a:pPr>
              <a:t>15/09/2023 18:44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E2231CC-0D9A-4053-9A56-DF71AEA37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2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gothinghi90@gmail.co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mailto:nvbinh90506@yahoo.com.vn" TargetMode="External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vbinh5A@yahoo.com.vn" TargetMode="External"/><Relationship Id="rId5" Type="http://schemas.openxmlformats.org/officeDocument/2006/relationships/hyperlink" Target="mailto:nvbinh*19.5.2006@gmail.com" TargetMode="External"/><Relationship Id="rId4" Type="http://schemas.openxmlformats.org/officeDocument/2006/relationships/hyperlink" Target="mailto:nvbinh.19.5.2006@gmail.com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dung@yahoo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6.wmf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15.wmf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18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17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37000">
              <a:srgbClr val="9DCAE8"/>
            </a:gs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2" descr="Pictur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3" descr="Pictur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4" descr="Pictur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5" descr="Pictur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29"/>
          <p:cNvSpPr>
            <a:spLocks noChangeArrowheads="1" noChangeShapeType="1" noTextEdit="1"/>
          </p:cNvSpPr>
          <p:nvPr/>
        </p:nvSpPr>
        <p:spPr bwMode="auto">
          <a:xfrm>
            <a:off x="3317761" y="3223261"/>
            <a:ext cx="2362200" cy="609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6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 3 </a:t>
            </a:r>
          </a:p>
        </p:txBody>
      </p:sp>
      <p:sp>
        <p:nvSpPr>
          <p:cNvPr id="2055" name="WordArt 30"/>
          <p:cNvSpPr>
            <a:spLocks noChangeArrowheads="1" noChangeShapeType="1" noTextEdit="1"/>
          </p:cNvSpPr>
          <p:nvPr/>
        </p:nvSpPr>
        <p:spPr bwMode="auto">
          <a:xfrm>
            <a:off x="1493837" y="4119563"/>
            <a:ext cx="6376988" cy="19812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7618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Thư Điện Tử (Email)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50000">
                    <a:srgbClr val="761800"/>
                  </a:gs>
                  <a:gs pos="100000">
                    <a:srgbClr val="FF33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2056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930" y="6387851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27854" y="2023903"/>
            <a:ext cx="5942013" cy="2942716"/>
          </a:xfrm>
          <a:prstGeom prst="rect">
            <a:avLst/>
          </a:prstGeom>
          <a:noFill/>
          <a:ln>
            <a:noFill/>
          </a:ln>
          <a:effectLst>
            <a:glow rad="838200">
              <a:srgbClr val="FFFF00">
                <a:alpha val="43000"/>
              </a:srgbClr>
            </a:glow>
            <a:outerShdw blurRad="292100" dist="139700" dir="1626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flood" dir="t"/>
          </a:scene3d>
          <a:sp3d>
            <a:bevelT w="190500" h="304800"/>
            <a:bevelB w="19050"/>
          </a:sp3d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</a:p>
          <a:p>
            <a:pPr algn="ctr">
              <a:defRPr/>
            </a:pP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830" y="6305550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611107" y="185340"/>
            <a:ext cx="535179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solidFill>
                  <a:srgbClr val="7030A0"/>
                </a:solidFill>
                <a:latin typeface="+mn-lt"/>
              </a:rPr>
              <a:t>B2:Nhập &lt;Tên người dùng&gt;</a:t>
            </a:r>
          </a:p>
        </p:txBody>
      </p:sp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424442"/>
            <a:ext cx="4861207" cy="43889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5867400" y="1763714"/>
            <a:ext cx="3232150" cy="30894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</a:rPr>
              <a:t>Nhập &lt;tênngườidùng &gt; trong địa chỉ thư điện tử em đã đặt vào ô trống rồi nháy chuột vào               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052" y="4114800"/>
            <a:ext cx="102092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Elbow Connector 19"/>
          <p:cNvCxnSpPr>
            <a:stCxn id="17" idx="1"/>
          </p:cNvCxnSpPr>
          <p:nvPr/>
        </p:nvCxnSpPr>
        <p:spPr>
          <a:xfrm rot="10800000" flipV="1">
            <a:off x="3124200" y="3308446"/>
            <a:ext cx="2743200" cy="65395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1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853522" y="195263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i="1" dirty="0">
                <a:solidFill>
                  <a:srgbClr val="FF6600"/>
                </a:solidFill>
                <a:latin typeface="+mn-lt"/>
              </a:rPr>
              <a:t>B3: Nhập mật khẩu</a:t>
            </a:r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9" y="969963"/>
            <a:ext cx="4350423" cy="45656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5638799" y="1109663"/>
            <a:ext cx="3352801" cy="38433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lnSpc>
                <a:spcPct val="150000"/>
              </a:lnSpc>
              <a:defRPr/>
            </a:pPr>
            <a:r>
              <a:rPr lang="en-GB" sz="2000" dirty="0">
                <a:solidFill>
                  <a:schemeClr val="tx1"/>
                </a:solidFill>
              </a:rPr>
              <a:t>Nhập chính xác mật khẩu em đã được cấp vào ô trống rồi nháy </a:t>
            </a:r>
            <a:r>
              <a:rPr lang="en-GB" sz="2000" dirty="0" err="1">
                <a:solidFill>
                  <a:schemeClr val="tx1"/>
                </a:solidFill>
              </a:rPr>
              <a:t>chuột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vào</a:t>
            </a:r>
            <a:r>
              <a:rPr lang="en-GB" sz="2000" dirty="0">
                <a:solidFill>
                  <a:schemeClr val="tx1"/>
                </a:solidFill>
              </a:rPr>
              <a:t> ô </a:t>
            </a:r>
            <a:r>
              <a:rPr lang="en-GB" sz="2000" dirty="0" err="1">
                <a:solidFill>
                  <a:schemeClr val="tx1"/>
                </a:solidFill>
              </a:rPr>
              <a:t>mũi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tên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cô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chỉ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tới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dirty="0" err="1">
                <a:solidFill>
                  <a:schemeClr val="tx1"/>
                </a:solidFill>
              </a:rPr>
              <a:t>hoặc</a:t>
            </a:r>
            <a:r>
              <a:rPr lang="en-GB" sz="2000" dirty="0">
                <a:solidFill>
                  <a:schemeClr val="tx1"/>
                </a:solidFill>
              </a:rPr>
              <a:t> nút                            </a:t>
            </a:r>
          </a:p>
          <a:p>
            <a:pPr>
              <a:lnSpc>
                <a:spcPct val="150000"/>
              </a:lnSpc>
              <a:defRPr/>
            </a:pPr>
            <a:r>
              <a:rPr lang="en-GB" sz="2000" dirty="0" err="1">
                <a:solidFill>
                  <a:schemeClr val="tx1"/>
                </a:solidFill>
              </a:rPr>
              <a:t>Trong</a:t>
            </a:r>
            <a:r>
              <a:rPr lang="en-GB" sz="2000" dirty="0">
                <a:solidFill>
                  <a:schemeClr val="tx1"/>
                </a:solidFill>
              </a:rPr>
              <a:t> ô trống, mật khẩu chỉ hiển thị các dấu *.                                         .   </a:t>
            </a:r>
          </a:p>
        </p:txBody>
      </p:sp>
      <p:cxnSp>
        <p:nvCxnSpPr>
          <p:cNvPr id="19" name="Elbow Connector 18"/>
          <p:cNvCxnSpPr/>
          <p:nvPr/>
        </p:nvCxnSpPr>
        <p:spPr>
          <a:xfrm rot="10800000" flipV="1">
            <a:off x="1066801" y="2874324"/>
            <a:ext cx="4571999" cy="63087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3246014"/>
            <a:ext cx="985315" cy="25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1647189" y="5959588"/>
            <a:ext cx="5445826" cy="8960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GB" sz="2000" dirty="0" err="1">
                <a:solidFill>
                  <a:schemeClr val="tx1"/>
                </a:solidFill>
              </a:rPr>
              <a:t>Mỗi</a:t>
            </a:r>
            <a:r>
              <a:rPr lang="en-GB" sz="2000" dirty="0">
                <a:solidFill>
                  <a:schemeClr val="tx1"/>
                </a:solidFill>
              </a:rPr>
              <a:t> 1 </a:t>
            </a:r>
            <a:r>
              <a:rPr lang="en-GB" sz="2000" dirty="0" err="1">
                <a:solidFill>
                  <a:schemeClr val="tx1"/>
                </a:solidFill>
              </a:rPr>
              <a:t>địa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chỉ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thư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điện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tử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chỉ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có</a:t>
            </a:r>
            <a:r>
              <a:rPr lang="en-GB" sz="2000" dirty="0">
                <a:solidFill>
                  <a:schemeClr val="tx1"/>
                </a:solidFill>
              </a:rPr>
              <a:t> 1 </a:t>
            </a:r>
            <a:r>
              <a:rPr lang="en-GB" sz="2000" dirty="0" err="1">
                <a:solidFill>
                  <a:schemeClr val="tx1"/>
                </a:solidFill>
              </a:rPr>
              <a:t>mật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khẩu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duy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nhất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để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đăng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nhập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vào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hòm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thư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>
          <a:xfrm flipH="1" flipV="1">
            <a:off x="762000" y="3576793"/>
            <a:ext cx="3608102" cy="238279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pic>
        <p:nvPicPr>
          <p:cNvPr id="10245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7" y="6294438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147218" y="182213"/>
            <a:ext cx="317738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solidFill>
                  <a:srgbClr val="7030A0"/>
                </a:solidFill>
                <a:latin typeface="+mn-lt"/>
              </a:rPr>
              <a:t>B4:Vào hộp thư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1487"/>
            <a:ext cx="6858000" cy="49193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239000" y="1676400"/>
            <a:ext cx="1752600" cy="1828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Chọn biểu tượng bì thư.</a:t>
            </a:r>
          </a:p>
        </p:txBody>
      </p:sp>
      <p:cxnSp>
        <p:nvCxnSpPr>
          <p:cNvPr id="24" name="Elbow Connector 23"/>
          <p:cNvCxnSpPr/>
          <p:nvPr/>
        </p:nvCxnSpPr>
        <p:spPr>
          <a:xfrm rot="10800000">
            <a:off x="2971801" y="1828802"/>
            <a:ext cx="4265221" cy="609599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pic>
        <p:nvPicPr>
          <p:cNvPr id="11269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34169" y="224849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solidFill>
                  <a:srgbClr val="7030A0"/>
                </a:solidFill>
                <a:latin typeface="+mn-lt"/>
              </a:rPr>
              <a:t>Hộp điện tử sẽ xuất hiện như sau: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943600" cy="385762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103986" y="5056189"/>
            <a:ext cx="4153814" cy="1752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Nháy chon Hộp thư đến, các thư đã được gửi đến hộp thư của em sẽ xuất hiện trên màn hình.</a:t>
            </a:r>
          </a:p>
        </p:txBody>
      </p:sp>
      <p:cxnSp>
        <p:nvCxnSpPr>
          <p:cNvPr id="23" name="Straight Arrow Connector 22"/>
          <p:cNvCxnSpPr>
            <a:stCxn id="17" idx="0"/>
          </p:cNvCxnSpPr>
          <p:nvPr/>
        </p:nvCxnSpPr>
        <p:spPr>
          <a:xfrm flipH="1" flipV="1">
            <a:off x="685800" y="3048000"/>
            <a:ext cx="2495093" cy="200818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110843" y="2164052"/>
            <a:ext cx="2819400" cy="381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-Lần đầu tiên sẽ xuất hiện các thư có sẵn do Gmail gửi đến.</a:t>
            </a:r>
          </a:p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-Nháy chọn 1 thư bất kì để xem nội dung thư. Nhũng thư chưa xem sẽ được in đậm.</a:t>
            </a:r>
          </a:p>
        </p:txBody>
      </p:sp>
      <p:cxnSp>
        <p:nvCxnSpPr>
          <p:cNvPr id="32" name="Curved Connector 31"/>
          <p:cNvCxnSpPr/>
          <p:nvPr/>
        </p:nvCxnSpPr>
        <p:spPr>
          <a:xfrm rot="10800000" flipV="1">
            <a:off x="1321473" y="2690813"/>
            <a:ext cx="4789370" cy="457200"/>
          </a:xfrm>
          <a:prstGeom prst="curvedConnector3">
            <a:avLst>
              <a:gd name="adj1" fmla="val 100086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pic>
        <p:nvPicPr>
          <p:cNvPr id="12293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990725" y="22225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solidFill>
                  <a:srgbClr val="7030A0"/>
                </a:solidFill>
                <a:latin typeface="+mn-lt"/>
              </a:rPr>
              <a:t>B5: Đăng xuất khỏi hộp thư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2850"/>
            <a:ext cx="9099550" cy="3435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4949124" y="4823723"/>
            <a:ext cx="4114800" cy="1905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Khi không sử dụng hộp thư nữa em phải đăng xuất (thoát) khỏ hộp thư.</a:t>
            </a:r>
          </a:p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Nháy chuột vào              rồi chọn                .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816" y="5961455"/>
            <a:ext cx="407987" cy="37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382994"/>
            <a:ext cx="809625" cy="257175"/>
          </a:xfrm>
          <a:prstGeom prst="rect">
            <a:avLst/>
          </a:prstGeom>
          <a:solidFill>
            <a:srgbClr val="0070C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22" name="Elbow Connector 21"/>
          <p:cNvCxnSpPr>
            <a:stCxn id="19" idx="0"/>
          </p:cNvCxnSpPr>
          <p:nvPr/>
        </p:nvCxnSpPr>
        <p:spPr>
          <a:xfrm rot="5400000" flipH="1" flipV="1">
            <a:off x="6082502" y="3667223"/>
            <a:ext cx="2080523" cy="23247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7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743200" y="233362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solidFill>
                  <a:srgbClr val="00B0F0"/>
                </a:solidFill>
                <a:latin typeface="+mn-lt"/>
              </a:rPr>
              <a:t>b) </a:t>
            </a:r>
            <a:r>
              <a:rPr lang="en-US" altLang="vi-VN" sz="2800" b="1" dirty="0" err="1">
                <a:solidFill>
                  <a:srgbClr val="00B0F0"/>
                </a:solidFill>
                <a:latin typeface="+mn-lt"/>
              </a:rPr>
              <a:t>Soạn</a:t>
            </a:r>
            <a:r>
              <a:rPr lang="en-US" altLang="vi-VN" sz="2800" b="1" dirty="0">
                <a:solidFill>
                  <a:srgbClr val="00B0F0"/>
                </a:solidFill>
                <a:latin typeface="+mn-lt"/>
              </a:rPr>
              <a:t>, gửi thư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-71252" y="1290637"/>
            <a:ext cx="893864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8738" indent="511175" algn="just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latin typeface="+mn-lt"/>
              </a:rPr>
              <a:t>Để soạn thư điện tử có nội dung tương tự bên dưới rồi gửi cho bạn, em thực hiện theo bước sau: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04800" y="2542783"/>
            <a:ext cx="88392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latin typeface="+mn-lt"/>
              </a:rPr>
              <a:t>Chào bạn ....!</a:t>
            </a:r>
          </a:p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latin typeface="+mn-lt"/>
              </a:rPr>
              <a:t>Hôm nay mình được học về thư điện tử (Email). Mình đã đăng kí được 1 tài khoản thư điện tử. Địa chỉ thư điện tử của mình là </a:t>
            </a:r>
            <a:r>
              <a:rPr lang="en-US" altLang="vi-VN" sz="2800" b="1" dirty="0">
                <a:latin typeface="+mn-lt"/>
                <a:hlinkClick r:id="rId4"/>
              </a:rPr>
              <a:t>ngothinghi90@gmail.com</a:t>
            </a:r>
            <a:r>
              <a:rPr lang="en-US" altLang="vi-VN" sz="2800" b="1" dirty="0">
                <a:latin typeface="+mn-lt"/>
              </a:rPr>
              <a:t>.</a:t>
            </a:r>
          </a:p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latin typeface="+mn-lt"/>
              </a:rPr>
              <a:t>Từ nay chúng mình sẽ cùng nhau chia sẻ, học tập qua thư điện tử.</a:t>
            </a:r>
          </a:p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latin typeface="+mn-lt"/>
              </a:rPr>
              <a:t>Chào tạm biệt! Nhận thư nhớ trả lời mình nhé.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68" y="-19051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64"/>
            <a:ext cx="2895600" cy="324709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3886200" y="722483"/>
            <a:ext cx="4411744" cy="8972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B1:Nháy chuột vào đây để bắt đầu soạn thư.</a:t>
            </a:r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>
          <a:xfrm flipH="1">
            <a:off x="2133600" y="1171117"/>
            <a:ext cx="1752600" cy="466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3587"/>
            <a:ext cx="4714875" cy="35544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67475"/>
            <a:ext cx="9144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495801" y="2138304"/>
            <a:ext cx="4498564" cy="8737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B2:Gõ địa chỉ thư điện tử của người nhận vào ô địa chỉ.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14388" y="2667000"/>
            <a:ext cx="3605212" cy="11318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953000" y="3485418"/>
            <a:ext cx="4029066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 Gõ tiêu đề cho bức thư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51640" y="3830520"/>
            <a:ext cx="4267256" cy="3714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5184364" y="4744812"/>
            <a:ext cx="3810000" cy="8177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B4: Gõ nội dung thư</a:t>
            </a:r>
            <a:r>
              <a:rPr lang="en-GB" sz="2400" dirty="0">
                <a:solidFill>
                  <a:srgbClr val="FF33CC"/>
                </a:solidFill>
              </a:rPr>
              <a:t>.</a:t>
            </a:r>
          </a:p>
        </p:txBody>
      </p:sp>
      <p:cxnSp>
        <p:nvCxnSpPr>
          <p:cNvPr id="31" name="Straight Arrow Connector 30"/>
          <p:cNvCxnSpPr>
            <a:stCxn id="30" idx="1"/>
          </p:cNvCxnSpPr>
          <p:nvPr/>
        </p:nvCxnSpPr>
        <p:spPr>
          <a:xfrm flipH="1">
            <a:off x="4648199" y="5153706"/>
            <a:ext cx="536165" cy="2653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5223960" y="5980186"/>
            <a:ext cx="3698359" cy="834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B5:Chọn nút gửi</a:t>
            </a:r>
          </a:p>
        </p:txBody>
      </p:sp>
      <p:cxnSp>
        <p:nvCxnSpPr>
          <p:cNvPr id="34" name="Straight Arrow Connector 33"/>
          <p:cNvCxnSpPr>
            <a:stCxn id="33" idx="1"/>
            <a:endCxn id="17" idx="3"/>
          </p:cNvCxnSpPr>
          <p:nvPr/>
        </p:nvCxnSpPr>
        <p:spPr>
          <a:xfrm flipH="1">
            <a:off x="1219200" y="6397486"/>
            <a:ext cx="4004760" cy="2501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Brace 2"/>
          <p:cNvSpPr/>
          <p:nvPr/>
        </p:nvSpPr>
        <p:spPr>
          <a:xfrm>
            <a:off x="4479346" y="4573273"/>
            <a:ext cx="295275" cy="16764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26" grpId="0" animBg="1"/>
      <p:bldP spid="30" grpId="0" animBg="1"/>
      <p:bldP spid="33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1828800" y="194727"/>
            <a:ext cx="609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 dirty="0">
                <a:solidFill>
                  <a:srgbClr val="FF6600"/>
                </a:solidFill>
              </a:rPr>
              <a:t>B.HOẠT  ĐỘNG THỰC HÀNH</a:t>
            </a:r>
          </a:p>
        </p:txBody>
      </p:sp>
      <p:pic>
        <p:nvPicPr>
          <p:cNvPr id="16389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954" y="6355742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22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43"/>
          <p:cNvSpPr txBox="1">
            <a:spLocks noChangeArrowheads="1"/>
          </p:cNvSpPr>
          <p:nvPr/>
        </p:nvSpPr>
        <p:spPr bwMode="auto">
          <a:xfrm>
            <a:off x="76200" y="1068624"/>
            <a:ext cx="89936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569913" algn="just" eaLnBrk="1" hangingPunct="1">
              <a:spcBef>
                <a:spcPct val="50000"/>
              </a:spcBef>
              <a:defRPr/>
            </a:pPr>
            <a:r>
              <a:rPr lang="en-US" altLang="vi-VN" sz="2800" dirty="0">
                <a:solidFill>
                  <a:srgbClr val="0070C0"/>
                </a:solidFill>
                <a:latin typeface="+mn-lt"/>
              </a:rPr>
              <a:t>Điền tên người dùng,tên nhà cung cấp dịch vụ điện </a:t>
            </a:r>
            <a:r>
              <a:rPr lang="en-US" altLang="vi-VN" sz="2800" dirty="0" err="1">
                <a:solidFill>
                  <a:srgbClr val="0070C0"/>
                </a:solidFill>
                <a:latin typeface="+mn-lt"/>
              </a:rPr>
              <a:t>tử</a:t>
            </a:r>
            <a:r>
              <a:rPr lang="en-US" altLang="vi-VN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  <a:latin typeface="+mn-lt"/>
              </a:rPr>
              <a:t>vào</a:t>
            </a:r>
            <a:r>
              <a:rPr lang="en-US" altLang="vi-VN" sz="2800" dirty="0">
                <a:solidFill>
                  <a:srgbClr val="0070C0"/>
                </a:solidFill>
                <a:latin typeface="+mn-lt"/>
              </a:rPr>
              <a:t> ô trống trong bảng sau: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957033"/>
              </p:ext>
            </p:extLst>
          </p:nvPr>
        </p:nvGraphicFramePr>
        <p:xfrm>
          <a:off x="76200" y="2399444"/>
          <a:ext cx="9067800" cy="356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168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Địa</a:t>
                      </a:r>
                      <a:r>
                        <a:rPr lang="en-GB" sz="2400" baseline="0" dirty="0">
                          <a:solidFill>
                            <a:schemeClr val="bg1"/>
                          </a:solidFill>
                        </a:rPr>
                        <a:t> chỉ thư điện tử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Tên</a:t>
                      </a:r>
                      <a:r>
                        <a:rPr lang="en-GB" sz="2400" baseline="0" dirty="0">
                          <a:solidFill>
                            <a:schemeClr val="bg1"/>
                          </a:solidFill>
                        </a:rPr>
                        <a:t> người dùng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Tên</a:t>
                      </a:r>
                      <a:r>
                        <a:rPr lang="en-GB" sz="2400" baseline="0" dirty="0">
                          <a:solidFill>
                            <a:schemeClr val="bg1"/>
                          </a:solidFill>
                        </a:rPr>
                        <a:t> nhà cung cấp dịch vụ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780">
                <a:tc>
                  <a:txBody>
                    <a:bodyPr/>
                    <a:lstStyle/>
                    <a:p>
                      <a:r>
                        <a:rPr lang="en-GB" sz="1800" dirty="0"/>
                        <a:t>Tronghieu2006@gmail.com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780">
                <a:tc>
                  <a:txBody>
                    <a:bodyPr/>
                    <a:lstStyle/>
                    <a:p>
                      <a:r>
                        <a:rPr lang="en-GB" sz="1800" dirty="0"/>
                        <a:t>Nguyenvanhung5a@gmail.com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780">
                <a:tc>
                  <a:txBody>
                    <a:bodyPr/>
                    <a:lstStyle/>
                    <a:p>
                      <a:r>
                        <a:rPr lang="en-GB" sz="1800" dirty="0"/>
                        <a:t>thuyan.141006@yahoo.com.vn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780">
                <a:tc>
                  <a:txBody>
                    <a:bodyPr/>
                    <a:lstStyle/>
                    <a:p>
                      <a:r>
                        <a:rPr lang="en-GB" sz="1800" dirty="0"/>
                        <a:t>phamvanbinh5a@yahoo.com.vn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780">
                <a:tc>
                  <a:txBody>
                    <a:bodyPr/>
                    <a:lstStyle/>
                    <a:p>
                      <a:r>
                        <a:rPr lang="en-GB" sz="1800" dirty="0"/>
                        <a:t>Tran.khiem.31.03.2006@gmail.com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962400" y="3276600"/>
            <a:ext cx="172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6600"/>
                </a:solidFill>
              </a:rPr>
              <a:t>Tronghieu2006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81800" y="3276600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FF"/>
                </a:solidFill>
              </a:rPr>
              <a:t>Gmail.com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962400" y="3810000"/>
            <a:ext cx="212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6600"/>
                </a:solidFill>
              </a:rPr>
              <a:t>Nguyenvanhung5a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858000" y="3810000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FF"/>
                </a:solidFill>
              </a:rPr>
              <a:t>Gmail.com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962400" y="4343400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6600"/>
                </a:solidFill>
              </a:rPr>
              <a:t>Thuyan.141006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010400" y="4419600"/>
            <a:ext cx="1620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yahoo.com.vn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038600" y="4800600"/>
            <a:ext cx="182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6600"/>
                </a:solidFill>
              </a:rPr>
              <a:t>phamvanbinh5a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934200" y="4876800"/>
            <a:ext cx="1620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yahoo.com.vn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733800" y="5334000"/>
            <a:ext cx="2547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6600"/>
                </a:solidFill>
              </a:rPr>
              <a:t>Tran.khiem.31.03.2006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934200" y="5410200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FF"/>
                </a:solidFill>
              </a:rPr>
              <a:t>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9896" y="170790"/>
            <a:ext cx="91341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i="1" dirty="0">
                <a:solidFill>
                  <a:srgbClr val="002060"/>
                </a:solidFill>
              </a:rPr>
              <a:t>2. </a:t>
            </a:r>
            <a:r>
              <a:rPr lang="en-US" altLang="vi-VN" sz="2800" b="1" i="1" dirty="0" err="1">
                <a:solidFill>
                  <a:srgbClr val="002060"/>
                </a:solidFill>
              </a:rPr>
              <a:t>Đánh</a:t>
            </a:r>
            <a:r>
              <a:rPr lang="en-US" altLang="vi-VN" sz="2800" b="1" i="1" dirty="0">
                <a:solidFill>
                  <a:srgbClr val="002060"/>
                </a:solidFill>
              </a:rPr>
              <a:t> </a:t>
            </a:r>
            <a:r>
              <a:rPr lang="en-US" altLang="vi-VN" sz="2800" b="1" i="1" dirty="0" err="1">
                <a:solidFill>
                  <a:srgbClr val="002060"/>
                </a:solidFill>
              </a:rPr>
              <a:t>dấu</a:t>
            </a:r>
            <a:r>
              <a:rPr lang="en-US" altLang="vi-VN" sz="2800" b="1" i="1" dirty="0">
                <a:solidFill>
                  <a:srgbClr val="002060"/>
                </a:solidFill>
              </a:rPr>
              <a:t> X </a:t>
            </a:r>
            <a:r>
              <a:rPr lang="en-US" altLang="vi-VN" sz="2800" b="1" i="1" dirty="0" err="1">
                <a:solidFill>
                  <a:srgbClr val="002060"/>
                </a:solidFill>
              </a:rPr>
              <a:t>vào</a:t>
            </a:r>
            <a:r>
              <a:rPr lang="en-US" altLang="vi-VN" sz="2800" b="1" i="1" dirty="0">
                <a:solidFill>
                  <a:srgbClr val="002060"/>
                </a:solidFill>
              </a:rPr>
              <a:t>         </a:t>
            </a:r>
            <a:r>
              <a:rPr lang="en-US" altLang="vi-VN" sz="2800" b="1" i="1" dirty="0" err="1">
                <a:solidFill>
                  <a:srgbClr val="002060"/>
                </a:solidFill>
              </a:rPr>
              <a:t>đặt</a:t>
            </a:r>
            <a:r>
              <a:rPr lang="en-US" altLang="vi-VN" sz="2800" b="1" i="1" dirty="0">
                <a:solidFill>
                  <a:srgbClr val="002060"/>
                </a:solidFill>
              </a:rPr>
              <a:t> </a:t>
            </a:r>
            <a:r>
              <a:rPr lang="en-US" altLang="vi-VN" sz="2800" b="1" i="1" dirty="0" err="1">
                <a:solidFill>
                  <a:srgbClr val="002060"/>
                </a:solidFill>
              </a:rPr>
              <a:t>trước</a:t>
            </a:r>
            <a:r>
              <a:rPr lang="en-US" altLang="vi-VN" sz="2800" b="1" i="1" dirty="0">
                <a:solidFill>
                  <a:srgbClr val="002060"/>
                </a:solidFill>
              </a:rPr>
              <a:t> </a:t>
            </a:r>
            <a:r>
              <a:rPr lang="en-US" altLang="vi-VN" sz="2800" b="1" i="1" dirty="0" err="1">
                <a:solidFill>
                  <a:srgbClr val="002060"/>
                </a:solidFill>
              </a:rPr>
              <a:t>câu</a:t>
            </a:r>
            <a:r>
              <a:rPr lang="en-US" altLang="vi-VN" sz="2800" b="1" i="1" dirty="0">
                <a:solidFill>
                  <a:srgbClr val="002060"/>
                </a:solidFill>
              </a:rPr>
              <a:t> </a:t>
            </a:r>
            <a:r>
              <a:rPr lang="en-US" altLang="vi-VN" sz="2800" b="1" i="1" dirty="0" err="1">
                <a:solidFill>
                  <a:srgbClr val="002060"/>
                </a:solidFill>
              </a:rPr>
              <a:t>trả</a:t>
            </a:r>
            <a:r>
              <a:rPr lang="en-US" altLang="vi-VN" sz="2800" b="1" i="1" dirty="0">
                <a:solidFill>
                  <a:srgbClr val="002060"/>
                </a:solidFill>
              </a:rPr>
              <a:t> </a:t>
            </a:r>
            <a:r>
              <a:rPr lang="en-US" altLang="vi-VN" sz="2800" b="1" i="1" dirty="0" err="1">
                <a:solidFill>
                  <a:srgbClr val="002060"/>
                </a:solidFill>
              </a:rPr>
              <a:t>lời</a:t>
            </a:r>
            <a:r>
              <a:rPr lang="en-US" altLang="vi-VN" sz="2800" b="1" i="1" dirty="0">
                <a:solidFill>
                  <a:srgbClr val="002060"/>
                </a:solidFill>
              </a:rPr>
              <a:t> </a:t>
            </a:r>
            <a:r>
              <a:rPr lang="en-US" altLang="vi-VN" sz="2800" b="1" i="1" dirty="0" err="1">
                <a:solidFill>
                  <a:srgbClr val="002060"/>
                </a:solidFill>
              </a:rPr>
              <a:t>đúng</a:t>
            </a:r>
            <a:r>
              <a:rPr lang="en-US" altLang="vi-VN" sz="2800" b="1" i="1" dirty="0">
                <a:solidFill>
                  <a:srgbClr val="002060"/>
                </a:solidFill>
              </a:rPr>
              <a:t>: </a:t>
            </a:r>
          </a:p>
        </p:txBody>
      </p:sp>
      <p:pic>
        <p:nvPicPr>
          <p:cNvPr id="16389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036" y="5867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157" y="6343649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52400" y="1129145"/>
            <a:ext cx="9144000" cy="121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88975">
              <a:lnSpc>
                <a:spcPct val="150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2006,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5A.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2559093"/>
            <a:ext cx="710738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nvbinh.19.5.2006@gmail.com</a:t>
            </a:r>
            <a:endParaRPr lang="en-US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nvbinh*19.5.2006@gmail.com</a:t>
            </a:r>
            <a:endParaRPr lang="en-US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  <a:hlinkClick r:id="rId6"/>
              </a:rPr>
              <a:t>nvbinh5A@yahoo.com.vn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  <a:hlinkClick r:id="rId7"/>
              </a:rPr>
              <a:t>nvbinh90506@yahoo.com.vn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binhnv.19.5.2006@gmail.com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495305" y="2819394"/>
            <a:ext cx="611581" cy="542635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7455720" y="3473954"/>
            <a:ext cx="651166" cy="484435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7459675" y="4076539"/>
            <a:ext cx="647211" cy="509002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7469080" y="4722815"/>
            <a:ext cx="642260" cy="52538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7455720" y="5366583"/>
            <a:ext cx="651166" cy="548301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7523510" y="2962716"/>
            <a:ext cx="533400" cy="477978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sym typeface="Wingdings 2"/>
              </a:rPr>
              <a:t>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494312" y="4191777"/>
            <a:ext cx="533400" cy="477978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sym typeface="Wingdings 2"/>
              </a:rPr>
              <a:t>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538848" y="4841197"/>
            <a:ext cx="533400" cy="477978"/>
          </a:xfrm>
          <a:prstGeom prst="roundRect">
            <a:avLst>
              <a:gd name="adj" fmla="val 21636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sym typeface="Wingdings 2"/>
              </a:rPr>
              <a:t>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526975" y="5515757"/>
            <a:ext cx="533400" cy="477978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sym typeface="Wingdings 2"/>
              </a:rPr>
              <a:t>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52800" y="186637"/>
            <a:ext cx="437066" cy="409830"/>
          </a:xfrm>
          <a:prstGeom prst="roundRect">
            <a:avLst/>
          </a:prstGeom>
          <a:noFill/>
          <a:ln w="76200"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24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6" y="5848349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99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0" y="47368"/>
            <a:ext cx="9144000" cy="6658232"/>
          </a:xfrm>
          <a:prstGeom prst="vertic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635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bè,người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635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(email)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internet.</a:t>
            </a:r>
          </a:p>
          <a:p>
            <a:pPr indent="4635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635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dung@gmail.com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dung@yahoo.com</a:t>
            </a:r>
            <a:r>
              <a:rPr lang="en-US" sz="2600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.vn</a:t>
            </a:r>
          </a:p>
          <a:p>
            <a:pPr indent="4635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47368"/>
            <a:ext cx="9067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GHI NHỚ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9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 descr="Káº¿t quáº£ hÃ¬nh áº£nh cho earth icon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0" y="1676400"/>
            <a:ext cx="7162797" cy="54549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989" y="2232523"/>
            <a:ext cx="86684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ELECTRONIC MAIL -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Thư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điện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tử</a:t>
            </a:r>
            <a:endParaRPr lang="en-US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0" name="Curved Connector 19"/>
          <p:cNvCxnSpPr/>
          <p:nvPr/>
        </p:nvCxnSpPr>
        <p:spPr>
          <a:xfrm rot="10800000">
            <a:off x="5486400" y="4191000"/>
            <a:ext cx="2209797" cy="213360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flipV="1">
            <a:off x="422930" y="4152050"/>
            <a:ext cx="2472669" cy="1735282"/>
          </a:xfrm>
          <a:prstGeom prst="curvedConnector3">
            <a:avLst/>
          </a:prstGeom>
          <a:ln w="57150">
            <a:solidFill>
              <a:srgbClr val="FF0000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963" y="5442258"/>
            <a:ext cx="1994873" cy="1576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97" y="4986003"/>
            <a:ext cx="2031123" cy="1856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79" y="5462141"/>
            <a:ext cx="946142" cy="60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95190" y="685859"/>
            <a:ext cx="29872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EMAIL LÀ GÌ?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83" y="95842"/>
            <a:ext cx="2438400" cy="197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20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2222E-6 -2.59259E-6 L -4.72222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18299 -0.26297 C 0.22136 -0.32222 0.27882 -0.35371 0.33854 -0.35371 C 0.40695 -0.35371 0.46146 -0.32222 0.5 -0.26297 L 0.68334 2.22222E-6 " pathEditMode="relative" rAng="0" ptsTypes="AAA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67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24200" y="533400"/>
            <a:ext cx="2895600" cy="66675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8077200" cy="48474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 err="1">
                <a:solidFill>
                  <a:srgbClr val="C00000"/>
                </a:solidFill>
              </a:rPr>
              <a:t>Ghi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nhớ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kỹ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được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cấu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trúc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để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tạo</a:t>
            </a:r>
            <a:r>
              <a:rPr lang="en-US" sz="2400" dirty="0">
                <a:solidFill>
                  <a:srgbClr val="C00000"/>
                </a:solidFill>
              </a:rPr>
              <a:t> 1 </a:t>
            </a:r>
            <a:r>
              <a:rPr lang="en-US" sz="2400" dirty="0" err="1">
                <a:solidFill>
                  <a:srgbClr val="C00000"/>
                </a:solidFill>
              </a:rPr>
              <a:t>địa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chỉ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thư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điện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tử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 err="1">
                <a:solidFill>
                  <a:srgbClr val="C00000"/>
                </a:solidFill>
              </a:rPr>
              <a:t>Hs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hiểu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được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thư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điện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tử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có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lợi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ích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gì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trong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cuộc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sống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và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biết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sử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dụng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dịch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vụ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nào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để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gửi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thư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đã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học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C00000"/>
                </a:solidFill>
              </a:rPr>
              <a:t> HS </a:t>
            </a:r>
            <a:r>
              <a:rPr lang="en-US" sz="2400" dirty="0" err="1">
                <a:solidFill>
                  <a:srgbClr val="C00000"/>
                </a:solidFill>
              </a:rPr>
              <a:t>làm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bài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tập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trong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sách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bài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tập</a:t>
            </a:r>
            <a:r>
              <a:rPr lang="en-US" sz="2400" dirty="0">
                <a:solidFill>
                  <a:srgbClr val="C00000"/>
                </a:solidFill>
              </a:rPr>
              <a:t> tin </a:t>
            </a:r>
            <a:r>
              <a:rPr lang="en-US" sz="2400" dirty="0" err="1">
                <a:solidFill>
                  <a:srgbClr val="C00000"/>
                </a:solidFill>
              </a:rPr>
              <a:t>học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lớp</a:t>
            </a:r>
            <a:r>
              <a:rPr lang="en-US" sz="2400" dirty="0">
                <a:solidFill>
                  <a:srgbClr val="C00000"/>
                </a:solidFill>
              </a:rPr>
              <a:t> 5 (1,2,3 </a:t>
            </a:r>
            <a:r>
              <a:rPr lang="en-US" sz="2400" dirty="0" err="1">
                <a:solidFill>
                  <a:srgbClr val="C00000"/>
                </a:solidFill>
              </a:rPr>
              <a:t>trang</a:t>
            </a:r>
            <a:r>
              <a:rPr lang="en-US" sz="2400" dirty="0">
                <a:solidFill>
                  <a:srgbClr val="C00000"/>
                </a:solidFill>
              </a:rPr>
              <a:t> 14,15,16,17) </a:t>
            </a:r>
            <a:r>
              <a:rPr lang="en-US" sz="2400" dirty="0" err="1">
                <a:solidFill>
                  <a:srgbClr val="C00000"/>
                </a:solidFill>
              </a:rPr>
              <a:t>và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các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bài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thực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hành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trong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sách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bài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tập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còn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lại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học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sinh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đọc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hướng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dẫn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cách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làm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rồi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tự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thực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hành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trên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máy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5321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2"/>
          <p:cNvGrpSpPr/>
          <p:nvPr/>
        </p:nvGrpSpPr>
        <p:grpSpPr>
          <a:xfrm>
            <a:off x="-25400" y="410633"/>
            <a:ext cx="1629410" cy="309880"/>
            <a:chOff x="12" y="410"/>
            <a:chExt cx="2566" cy="680"/>
          </a:xfrm>
        </p:grpSpPr>
        <p:sp>
          <p:nvSpPr>
            <p:cNvPr id="3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362200" y="372886"/>
            <a:ext cx="6781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Ưu</a:t>
            </a:r>
            <a:r>
              <a:rPr lang="en-US" sz="32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32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Email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직선 연결선 76"/>
          <p:cNvCxnSpPr/>
          <p:nvPr/>
        </p:nvCxnSpPr>
        <p:spPr>
          <a:xfrm flipH="1">
            <a:off x="4108" y="940871"/>
            <a:ext cx="1218408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099081" y="1161484"/>
            <a:ext cx="18821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000099"/>
                </a:solidFill>
              </a:rPr>
              <a:t>Tiết</a:t>
            </a:r>
            <a:r>
              <a:rPr lang="en-US" sz="3600" b="1" dirty="0">
                <a:solidFill>
                  <a:srgbClr val="000099"/>
                </a:solidFill>
              </a:rPr>
              <a:t> </a:t>
            </a:r>
            <a:r>
              <a:rPr lang="en-US" sz="3600" b="1" dirty="0" err="1">
                <a:solidFill>
                  <a:srgbClr val="000099"/>
                </a:solidFill>
              </a:rPr>
              <a:t>kiệm</a:t>
            </a:r>
            <a:r>
              <a:rPr lang="en-US" sz="3600" b="1" dirty="0">
                <a:solidFill>
                  <a:srgbClr val="000099"/>
                </a:solidFill>
              </a:rPr>
              <a:t> chi </a:t>
            </a:r>
            <a:r>
              <a:rPr lang="en-US" sz="3600" b="1" dirty="0" err="1">
                <a:solidFill>
                  <a:srgbClr val="000099"/>
                </a:solidFill>
              </a:rPr>
              <a:t>phí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8" y="4935652"/>
            <a:ext cx="1772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Thời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gian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tức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thời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70885" y="2167163"/>
            <a:ext cx="1946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000099"/>
                </a:solidFill>
              </a:rPr>
              <a:t>Gửi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cho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nhiều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người</a:t>
            </a:r>
            <a:endParaRPr lang="en-US" sz="3200" b="1" dirty="0">
              <a:solidFill>
                <a:srgbClr val="000099"/>
              </a:solidFill>
            </a:endParaRPr>
          </a:p>
        </p:txBody>
      </p:sp>
      <p:pic>
        <p:nvPicPr>
          <p:cNvPr id="47106" name="Picture 2" descr="Káº¿t quáº£ hÃ¬nh áº£nh cho money bag i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1789"/>
            <a:ext cx="2104380" cy="210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HÃ¬nh áº£nh cÃ³ liÃ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185" y="3110631"/>
            <a:ext cx="2609850" cy="26098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Káº¿t quáº£ hÃ¬nh áº£nh cho more peopl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480" y="1291473"/>
            <a:ext cx="2088931" cy="1637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326890" y="4935652"/>
            <a:ext cx="160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Kèm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theo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tệp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tin</a:t>
            </a:r>
          </a:p>
        </p:txBody>
      </p:sp>
      <p:pic>
        <p:nvPicPr>
          <p:cNvPr id="47114" name="Picture 10" descr="Káº¿t quáº£ hÃ¬nh áº£nh cho add fil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558" y="3962400"/>
            <a:ext cx="2367026" cy="236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235591" y="3886200"/>
            <a:ext cx="4756010" cy="1447800"/>
            <a:chOff x="51517" y="-64741"/>
            <a:chExt cx="4930239" cy="1183057"/>
          </a:xfrm>
          <a:scene3d>
            <a:camera prst="orthographicFront"/>
            <a:lightRig rig="flat" dir="t"/>
          </a:scene3d>
        </p:grpSpPr>
        <p:sp>
          <p:nvSpPr>
            <p:cNvPr id="16" name="Rounded Rectangle 15"/>
            <p:cNvSpPr/>
            <p:nvPr/>
          </p:nvSpPr>
          <p:spPr>
            <a:xfrm>
              <a:off x="51517" y="62976"/>
              <a:ext cx="4930239" cy="1055340"/>
            </a:xfrm>
            <a:prstGeom prst="roundRect">
              <a:avLst/>
            </a:prstGeom>
            <a:solidFill>
              <a:srgbClr val="FF33CC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17" name="Rounded Rectangle 4"/>
            <p:cNvSpPr/>
            <p:nvPr/>
          </p:nvSpPr>
          <p:spPr>
            <a:xfrm>
              <a:off x="51517" y="-64741"/>
              <a:ext cx="4827205" cy="10800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 dirty="0"/>
            </a:p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/>
                <a:t>- </a:t>
              </a:r>
              <a:r>
                <a:rPr lang="en-US" sz="2200" kern="1200" dirty="0" err="1"/>
                <a:t>Hiểu</a:t>
              </a:r>
              <a:r>
                <a:rPr lang="en-US" sz="2200" kern="1200" dirty="0"/>
                <a:t> </a:t>
              </a:r>
              <a:r>
                <a:rPr lang="en-US" sz="2200" kern="1200" dirty="0" err="1"/>
                <a:t>được</a:t>
              </a:r>
              <a:r>
                <a:rPr lang="en-US" sz="2200" kern="1200" dirty="0"/>
                <a:t> </a:t>
              </a:r>
              <a:r>
                <a:rPr lang="en-US" sz="2200" kern="1200" dirty="0" err="1"/>
                <a:t>lợi</a:t>
              </a:r>
              <a:r>
                <a:rPr lang="en-US" sz="2200" kern="1200" dirty="0"/>
                <a:t> </a:t>
              </a:r>
              <a:r>
                <a:rPr lang="en-US" sz="2200" kern="1200" dirty="0" err="1"/>
                <a:t>ích</a:t>
              </a:r>
              <a:r>
                <a:rPr lang="en-US" sz="2200" kern="1200" dirty="0"/>
                <a:t> </a:t>
              </a:r>
              <a:r>
                <a:rPr lang="en-US" sz="2200" kern="1200" dirty="0" err="1"/>
                <a:t>của</a:t>
              </a:r>
              <a:r>
                <a:rPr lang="en-US" sz="2200" kern="1200" dirty="0"/>
                <a:t> </a:t>
              </a:r>
              <a:r>
                <a:rPr lang="en-US" sz="2200" kern="1200" dirty="0" err="1"/>
                <a:t>dịch</a:t>
              </a:r>
              <a:r>
                <a:rPr lang="en-US" sz="2200" kern="1200" dirty="0"/>
                <a:t> </a:t>
              </a:r>
              <a:r>
                <a:rPr lang="en-US" sz="2200" kern="1200" dirty="0" err="1"/>
                <a:t>vụ</a:t>
              </a:r>
              <a:r>
                <a:rPr lang="en-US" sz="2200" kern="1200" dirty="0"/>
                <a:t> </a:t>
              </a:r>
              <a:r>
                <a:rPr lang="en-US" sz="2200" kern="1200" dirty="0" err="1"/>
                <a:t>thư</a:t>
              </a:r>
              <a:r>
                <a:rPr lang="en-US" sz="2200" kern="1200" dirty="0"/>
                <a:t> </a:t>
              </a:r>
              <a:r>
                <a:rPr lang="en-US" sz="2200" kern="1200" dirty="0" err="1"/>
                <a:t>điện</a:t>
              </a:r>
              <a:r>
                <a:rPr lang="en-US" sz="2200" kern="1200" dirty="0"/>
                <a:t> </a:t>
              </a:r>
              <a:r>
                <a:rPr lang="en-US" sz="2200" kern="1200" dirty="0" err="1"/>
                <a:t>tử</a:t>
              </a:r>
              <a:r>
                <a:rPr lang="en-US" sz="2200" kern="1200" dirty="0"/>
                <a:t> </a:t>
              </a:r>
              <a:r>
                <a:rPr lang="en-US" sz="2200" kern="1200" dirty="0" err="1"/>
                <a:t>và</a:t>
              </a:r>
              <a:r>
                <a:rPr lang="en-US" sz="2200" kern="1200" dirty="0"/>
                <a:t> </a:t>
              </a:r>
              <a:r>
                <a:rPr lang="en-US" sz="2200" kern="1200" dirty="0" err="1"/>
                <a:t>biết</a:t>
              </a:r>
              <a:r>
                <a:rPr lang="en-US" sz="2200" kern="1200" dirty="0"/>
                <a:t> </a:t>
              </a:r>
              <a:r>
                <a:rPr lang="en-US" sz="2200" kern="1200" dirty="0" err="1"/>
                <a:t>sử</a:t>
              </a:r>
              <a:r>
                <a:rPr lang="en-US" sz="2200" kern="1200" dirty="0"/>
                <a:t> </a:t>
              </a:r>
              <a:r>
                <a:rPr lang="en-US" sz="2200" kern="1200" dirty="0" err="1"/>
                <a:t>dụng</a:t>
              </a:r>
              <a:r>
                <a:rPr lang="en-US" sz="2200" kern="1200" dirty="0"/>
                <a:t> </a:t>
              </a:r>
              <a:r>
                <a:rPr lang="en-US" sz="2200" kern="1200" dirty="0" err="1"/>
                <a:t>dịch</a:t>
              </a:r>
              <a:r>
                <a:rPr lang="en-US" sz="2200" kern="1200" dirty="0"/>
                <a:t> </a:t>
              </a:r>
              <a:r>
                <a:rPr lang="en-US" sz="2200" kern="1200" dirty="0" err="1"/>
                <a:t>vụ</a:t>
              </a:r>
              <a:r>
                <a:rPr lang="en-US" sz="2200" kern="1200" dirty="0"/>
                <a:t> </a:t>
              </a:r>
              <a:r>
                <a:rPr lang="en-US" sz="2200" kern="1200" dirty="0" err="1"/>
                <a:t>này</a:t>
              </a:r>
              <a:r>
                <a:rPr lang="en-US" sz="2200" kern="1200" dirty="0"/>
                <a:t> </a:t>
              </a:r>
              <a:r>
                <a:rPr lang="en-US" sz="2200" kern="1200" dirty="0" err="1"/>
                <a:t>để</a:t>
              </a:r>
              <a:r>
                <a:rPr lang="en-US" sz="2200" kern="1200" dirty="0"/>
                <a:t> </a:t>
              </a:r>
              <a:r>
                <a:rPr lang="en-US" sz="2200" kern="1200" dirty="0" err="1"/>
                <a:t>gửi</a:t>
              </a:r>
              <a:r>
                <a:rPr lang="en-US" sz="2200" kern="1200" dirty="0"/>
                <a:t> </a:t>
              </a:r>
              <a:r>
                <a:rPr lang="en-US" sz="2200" kern="1200" dirty="0" err="1"/>
                <a:t>và</a:t>
              </a:r>
              <a:r>
                <a:rPr lang="en-US" sz="2200" kern="1200" dirty="0"/>
                <a:t> </a:t>
              </a:r>
              <a:r>
                <a:rPr lang="en-US" sz="2200" kern="1200" dirty="0" err="1"/>
                <a:t>nhận</a:t>
              </a:r>
              <a:r>
                <a:rPr lang="en-US" sz="2200" kern="1200" dirty="0"/>
                <a:t> </a:t>
              </a:r>
              <a:r>
                <a:rPr lang="en-US" sz="2200" kern="1200" dirty="0" err="1"/>
                <a:t>thư</a:t>
              </a:r>
              <a:r>
                <a:rPr lang="en-US" sz="2200" kern="1200" dirty="0"/>
                <a:t> </a:t>
              </a:r>
              <a:r>
                <a:rPr lang="en-US" sz="2200" kern="1200" dirty="0" err="1"/>
                <a:t>điện</a:t>
              </a:r>
              <a:r>
                <a:rPr lang="en-US" sz="2200" kern="1200" dirty="0"/>
                <a:t> </a:t>
              </a:r>
              <a:r>
                <a:rPr lang="en-US" sz="2200" kern="1200" dirty="0" err="1"/>
                <a:t>tử</a:t>
              </a:r>
              <a:endParaRPr lang="en-US" sz="2200" kern="1200" dirty="0"/>
            </a:p>
          </p:txBody>
        </p:sp>
      </p:grpSp>
      <p:pic>
        <p:nvPicPr>
          <p:cNvPr id="21" name="Picture 6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47874"/>
            <a:ext cx="2627665" cy="160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770">
            <a:off x="2120159" y="3392800"/>
            <a:ext cx="2419435" cy="167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2451538447"/>
              </p:ext>
            </p:extLst>
          </p:nvPr>
        </p:nvGraphicFramePr>
        <p:xfrm>
          <a:off x="152400" y="2112284"/>
          <a:ext cx="33528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607732878"/>
              </p:ext>
            </p:extLst>
          </p:nvPr>
        </p:nvGraphicFramePr>
        <p:xfrm>
          <a:off x="4245486" y="1481233"/>
          <a:ext cx="4817309" cy="1185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2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6719" y="5584825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887891" y="558482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 descr="bar0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353545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0" descr="bar0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64" y="0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18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Graphic spid="2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1706583" y="166399"/>
            <a:ext cx="559426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 i="1" dirty="0">
                <a:solidFill>
                  <a:srgbClr val="FF6600"/>
                </a:solidFill>
              </a:rPr>
              <a:t>A. HOẠT  ĐỘNG CƠ BẢN</a:t>
            </a:r>
          </a:p>
        </p:txBody>
      </p:sp>
      <p:pic>
        <p:nvPicPr>
          <p:cNvPr id="3077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22" y="-57295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589811" y="1112973"/>
            <a:ext cx="442900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i="1" dirty="0">
                <a:solidFill>
                  <a:srgbClr val="FF6600"/>
                </a:solidFill>
                <a:latin typeface="+mn-lt"/>
              </a:rPr>
              <a:t>1. </a:t>
            </a:r>
            <a:r>
              <a:rPr lang="en-US" altLang="vi-VN" sz="2800" b="1" i="1" dirty="0" err="1">
                <a:solidFill>
                  <a:srgbClr val="FF6600"/>
                </a:solidFill>
                <a:latin typeface="+mn-lt"/>
              </a:rPr>
              <a:t>Địa</a:t>
            </a:r>
            <a:r>
              <a:rPr lang="en-US" altLang="vi-VN" sz="2800" b="1" i="1" dirty="0">
                <a:solidFill>
                  <a:srgbClr val="FF6600"/>
                </a:solidFill>
                <a:latin typeface="+mn-lt"/>
              </a:rPr>
              <a:t> chỉ thư điện tử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43000" y="1855903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solidFill>
                  <a:srgbClr val="00B0F0"/>
                </a:solidFill>
                <a:latin typeface="+mn-lt"/>
              </a:rPr>
              <a:t>Quan sát và đọc thông tin hình dưới đây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771" y="3030904"/>
            <a:ext cx="4572000" cy="2362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Chào các bạn!</a:t>
            </a: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Mình là Bờm, học lớp 5A.</a:t>
            </a: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Địa chỉ thư điện tử của mình là:</a:t>
            </a:r>
          </a:p>
          <a:p>
            <a:pPr algn="ctr">
              <a:defRPr/>
            </a:pPr>
            <a:r>
              <a:rPr lang="en-GB" sz="2400" i="1" u="sng" dirty="0">
                <a:solidFill>
                  <a:srgbClr val="FF0066"/>
                </a:solidFill>
              </a:rPr>
              <a:t>bomcungtrang</a:t>
            </a:r>
            <a:r>
              <a:rPr lang="en-GB" sz="2400" i="1" dirty="0">
                <a:solidFill>
                  <a:schemeClr val="tx1"/>
                </a:solidFill>
              </a:rPr>
              <a:t>@</a:t>
            </a:r>
            <a:r>
              <a:rPr lang="en-GB" sz="2400" i="1" u="sng" dirty="0">
                <a:solidFill>
                  <a:srgbClr val="00B050"/>
                </a:solidFill>
              </a:rPr>
              <a:t>gmail.com</a:t>
            </a:r>
          </a:p>
          <a:p>
            <a:pPr algn="ctr"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4898571" y="3019801"/>
            <a:ext cx="4245429" cy="23903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Chào các bạn!</a:t>
            </a: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Mình là Tễu, học lớp 5B.</a:t>
            </a: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Địa chỉ thư điện tử của mình là:</a:t>
            </a:r>
          </a:p>
          <a:p>
            <a:pPr algn="ctr">
              <a:defRPr/>
            </a:pPr>
            <a:r>
              <a:rPr lang="en-GB" sz="2400" i="1" u="sng" dirty="0">
                <a:solidFill>
                  <a:srgbClr val="FF0066"/>
                </a:solidFill>
              </a:rPr>
              <a:t>teulop5b</a:t>
            </a:r>
            <a:r>
              <a:rPr lang="en-GB" sz="2400" i="1" dirty="0">
                <a:solidFill>
                  <a:schemeClr val="tx1"/>
                </a:solidFill>
              </a:rPr>
              <a:t>@</a:t>
            </a:r>
            <a:r>
              <a:rPr lang="en-GB" sz="2400" i="1" u="sng" dirty="0">
                <a:solidFill>
                  <a:srgbClr val="00B050"/>
                </a:solidFill>
              </a:rPr>
              <a:t>yahoo.com.vn</a:t>
            </a:r>
          </a:p>
          <a:p>
            <a:pPr algn="ctr"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2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676400" y="4953000"/>
            <a:ext cx="1045029" cy="10912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721429" y="4918364"/>
            <a:ext cx="2917371" cy="11258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33400" y="6019490"/>
            <a:ext cx="27432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</a:rPr>
              <a:t>Tên người dùng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3276600" y="4876800"/>
            <a:ext cx="2460171" cy="110836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736771" y="4953000"/>
            <a:ext cx="1828800" cy="103216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486400" y="6019800"/>
            <a:ext cx="31623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</a:rPr>
              <a:t>Tên nhà cung cấp dịch vụ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23" grpId="0"/>
      <p:bldP spid="18" grpId="0"/>
      <p:bldP spid="16" grpId="0" animBg="1"/>
      <p:bldP spid="17" grpId="0" animBg="1"/>
      <p:bldP spid="27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9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41236" y="230055"/>
            <a:ext cx="5567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altLang="vi-V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altLang="vi-V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chỉ</a:t>
            </a:r>
            <a:r>
              <a:rPr lang="en-US" altLang="vi-V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điện</a:t>
            </a:r>
            <a:r>
              <a:rPr lang="en-US" altLang="vi-V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tử</a:t>
            </a:r>
            <a:r>
              <a:rPr lang="en-US" altLang="vi-V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altLang="vi-V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cấu</a:t>
            </a:r>
            <a:r>
              <a:rPr lang="en-US" altLang="vi-V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trúc</a:t>
            </a:r>
            <a:r>
              <a:rPr lang="en-US" altLang="vi-V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626" y="2183902"/>
            <a:ext cx="3068906" cy="3785652"/>
          </a:xfrm>
          <a:prstGeom prst="rect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vi-VN" sz="2000" b="1" dirty="0" err="1"/>
              <a:t>Là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tên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dùng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để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đăng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nhập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vào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hộp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thư</a:t>
            </a:r>
            <a:r>
              <a:rPr lang="en-US" altLang="vi-VN" sz="2000" b="1" dirty="0"/>
              <a:t>, </a:t>
            </a:r>
            <a:r>
              <a:rPr lang="en-US" altLang="vi-VN" sz="2000" b="1" dirty="0" err="1"/>
              <a:t>viết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liền</a:t>
            </a:r>
            <a:r>
              <a:rPr lang="en-US" altLang="vi-VN" sz="2000" b="1" dirty="0"/>
              <a:t> , </a:t>
            </a:r>
            <a:r>
              <a:rPr lang="en-US" altLang="vi-VN" sz="2000" b="1" dirty="0" err="1"/>
              <a:t>không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có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dấu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tiếng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Việt</a:t>
            </a:r>
            <a:r>
              <a:rPr lang="en-US" altLang="vi-VN" sz="2000" b="1" dirty="0"/>
              <a:t>, </a:t>
            </a:r>
            <a:r>
              <a:rPr lang="en-US" altLang="vi-VN" sz="2000" b="1" dirty="0" err="1"/>
              <a:t>không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có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kí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tự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đặc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biệt</a:t>
            </a:r>
            <a:r>
              <a:rPr lang="en-US" altLang="vi-VN" sz="2000" b="1" dirty="0"/>
              <a:t> (</a:t>
            </a:r>
            <a:r>
              <a:rPr lang="en-US" altLang="vi-VN" sz="2000" b="1" dirty="0" err="1"/>
              <a:t>được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dùng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chữ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cái</a:t>
            </a:r>
            <a:r>
              <a:rPr lang="en-US" altLang="vi-VN" sz="2000" b="1" dirty="0"/>
              <a:t>, </a:t>
            </a:r>
            <a:r>
              <a:rPr lang="en-US" altLang="vi-VN" sz="2000" b="1" dirty="0" err="1"/>
              <a:t>số</a:t>
            </a:r>
            <a:r>
              <a:rPr lang="en-US" altLang="vi-VN" sz="2000" b="1" dirty="0"/>
              <a:t>, </a:t>
            </a:r>
            <a:r>
              <a:rPr lang="en-US" altLang="vi-VN" sz="2000" b="1" dirty="0" err="1"/>
              <a:t>dấu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chấm</a:t>
            </a:r>
            <a:r>
              <a:rPr lang="en-US" altLang="vi-VN" sz="2000" b="1" dirty="0"/>
              <a:t> “.” </a:t>
            </a:r>
            <a:r>
              <a:rPr lang="en-US" altLang="vi-VN" sz="2000" b="1" dirty="0" err="1"/>
              <a:t>và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dấu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gạch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ngang</a:t>
            </a:r>
            <a:r>
              <a:rPr lang="en-US" altLang="vi-VN" sz="2000" b="1" dirty="0"/>
              <a:t> “_”).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7593" y="1196713"/>
            <a:ext cx="8860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vi-VN" sz="3200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32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vi-VN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altLang="vi-VN" sz="32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vi-VN" sz="3200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32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32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vi-VN" sz="32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vi-VN" sz="32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vi-VN" sz="32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vi-VN" sz="32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0902" y="2573463"/>
            <a:ext cx="1828929" cy="300082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vi-VN" b="1" dirty="0" err="1"/>
              <a:t>Kí</a:t>
            </a:r>
            <a:r>
              <a:rPr lang="en-US" altLang="vi-VN" b="1" dirty="0"/>
              <a:t> </a:t>
            </a:r>
            <a:r>
              <a:rPr lang="en-US" altLang="vi-VN" b="1" dirty="0" err="1"/>
              <a:t>tự</a:t>
            </a:r>
            <a:r>
              <a:rPr lang="en-US" altLang="vi-VN" b="1" dirty="0"/>
              <a:t> @ ở </a:t>
            </a:r>
            <a:r>
              <a:rPr lang="en-US" altLang="vi-VN" b="1" dirty="0" err="1"/>
              <a:t>giữa</a:t>
            </a:r>
            <a:r>
              <a:rPr lang="en-US" altLang="vi-VN" b="1" dirty="0"/>
              <a:t> &lt; </a:t>
            </a:r>
            <a:r>
              <a:rPr lang="en-US" altLang="vi-VN" b="1" dirty="0" err="1"/>
              <a:t>Tên</a:t>
            </a:r>
            <a:r>
              <a:rPr lang="en-US" altLang="vi-VN" b="1" dirty="0"/>
              <a:t> </a:t>
            </a:r>
            <a:r>
              <a:rPr lang="en-US" altLang="vi-VN" b="1" dirty="0" err="1"/>
              <a:t>người</a:t>
            </a:r>
            <a:r>
              <a:rPr lang="en-US" altLang="vi-VN" b="1" dirty="0"/>
              <a:t> </a:t>
            </a:r>
            <a:r>
              <a:rPr lang="en-US" altLang="vi-VN" b="1" dirty="0" err="1"/>
              <a:t>dùng</a:t>
            </a:r>
            <a:r>
              <a:rPr lang="en-US" altLang="vi-VN" b="1" dirty="0"/>
              <a:t>&gt; </a:t>
            </a:r>
            <a:r>
              <a:rPr lang="en-US" altLang="vi-VN" b="1" dirty="0" err="1"/>
              <a:t>và</a:t>
            </a:r>
            <a:r>
              <a:rPr lang="en-US" altLang="vi-VN" b="1" dirty="0"/>
              <a:t> &lt;</a:t>
            </a:r>
            <a:r>
              <a:rPr lang="en-US" altLang="vi-VN" b="1" dirty="0" err="1"/>
              <a:t>Tên</a:t>
            </a:r>
            <a:r>
              <a:rPr lang="en-US" altLang="vi-VN" b="1" dirty="0"/>
              <a:t> </a:t>
            </a:r>
            <a:r>
              <a:rPr lang="en-US" altLang="vi-VN" b="1" dirty="0" err="1"/>
              <a:t>nhà</a:t>
            </a:r>
            <a:r>
              <a:rPr lang="en-US" altLang="vi-VN" b="1" dirty="0"/>
              <a:t> </a:t>
            </a:r>
            <a:r>
              <a:rPr lang="en-US" altLang="vi-VN" b="1" dirty="0" err="1"/>
              <a:t>cung</a:t>
            </a:r>
            <a:r>
              <a:rPr lang="en-US" altLang="vi-VN" b="1" dirty="0"/>
              <a:t> </a:t>
            </a:r>
            <a:r>
              <a:rPr lang="en-US" altLang="vi-VN" b="1" dirty="0" err="1"/>
              <a:t>cấp</a:t>
            </a:r>
            <a:r>
              <a:rPr lang="en-US" altLang="vi-VN" b="1" dirty="0"/>
              <a:t> </a:t>
            </a:r>
            <a:r>
              <a:rPr lang="en-US" altLang="vi-VN" b="1" dirty="0" err="1"/>
              <a:t>dịch</a:t>
            </a:r>
            <a:r>
              <a:rPr lang="en-US" altLang="vi-VN" b="1" dirty="0"/>
              <a:t> </a:t>
            </a:r>
            <a:r>
              <a:rPr lang="en-US" altLang="vi-VN" b="1" dirty="0" err="1"/>
              <a:t>vụ</a:t>
            </a:r>
            <a:r>
              <a:rPr lang="en-US" altLang="vi-VN" b="1" dirty="0"/>
              <a:t>&gt; </a:t>
            </a:r>
            <a:r>
              <a:rPr lang="en-US" altLang="vi-VN" b="1" dirty="0" err="1"/>
              <a:t>là</a:t>
            </a:r>
            <a:r>
              <a:rPr lang="en-US" altLang="vi-VN" b="1" dirty="0"/>
              <a:t> </a:t>
            </a:r>
            <a:r>
              <a:rPr lang="en-US" altLang="vi-VN" b="1" dirty="0" err="1"/>
              <a:t>bắt</a:t>
            </a:r>
            <a:r>
              <a:rPr lang="en-US" altLang="vi-VN" b="1" dirty="0"/>
              <a:t> </a:t>
            </a:r>
            <a:r>
              <a:rPr lang="en-US" altLang="vi-VN" b="1" dirty="0" err="1"/>
              <a:t>buộc</a:t>
            </a:r>
            <a:r>
              <a:rPr lang="en-US" altLang="vi-VN" b="1" dirty="0"/>
              <a:t> </a:t>
            </a:r>
            <a:r>
              <a:rPr lang="en-US" altLang="vi-VN" b="1" dirty="0" err="1"/>
              <a:t>phải</a:t>
            </a:r>
            <a:r>
              <a:rPr lang="en-US" altLang="vi-VN" b="1" dirty="0"/>
              <a:t> </a:t>
            </a:r>
            <a:r>
              <a:rPr lang="en-US" altLang="vi-VN" b="1" dirty="0" err="1"/>
              <a:t>có</a:t>
            </a:r>
            <a:r>
              <a:rPr lang="en-US" altLang="vi-VN" b="1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2498" y="3122642"/>
            <a:ext cx="220980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vi-VN" b="1" dirty="0"/>
              <a:t> </a:t>
            </a:r>
            <a:r>
              <a:rPr lang="en-US" altLang="vi-VN" b="1" dirty="0" err="1"/>
              <a:t>Được</a:t>
            </a:r>
            <a:r>
              <a:rPr lang="en-US" altLang="vi-VN" b="1" dirty="0"/>
              <a:t> </a:t>
            </a:r>
            <a:r>
              <a:rPr lang="en-US" altLang="vi-VN" b="1" dirty="0" err="1"/>
              <a:t>quy</a:t>
            </a:r>
            <a:r>
              <a:rPr lang="en-US" altLang="vi-VN" b="1" dirty="0"/>
              <a:t> </a:t>
            </a:r>
            <a:r>
              <a:rPr lang="en-US" altLang="vi-VN" b="1" dirty="0" err="1"/>
              <a:t>định</a:t>
            </a:r>
            <a:r>
              <a:rPr lang="en-US" altLang="vi-VN" b="1" dirty="0"/>
              <a:t> </a:t>
            </a:r>
            <a:r>
              <a:rPr lang="en-US" altLang="vi-VN" b="1" dirty="0" err="1"/>
              <a:t>sẵn</a:t>
            </a:r>
            <a:r>
              <a:rPr lang="en-US" altLang="vi-VN" b="1" dirty="0"/>
              <a:t> </a:t>
            </a:r>
            <a:r>
              <a:rPr lang="en-US" altLang="vi-VN" b="1" dirty="0" err="1"/>
              <a:t>bởi</a:t>
            </a:r>
            <a:r>
              <a:rPr lang="en-US" altLang="vi-VN" b="1" dirty="0"/>
              <a:t> </a:t>
            </a:r>
            <a:r>
              <a:rPr lang="en-US" altLang="vi-VN" b="1" dirty="0" err="1"/>
              <a:t>từng</a:t>
            </a:r>
            <a:r>
              <a:rPr lang="en-US" altLang="vi-VN" b="1" dirty="0"/>
              <a:t> </a:t>
            </a:r>
            <a:r>
              <a:rPr lang="en-US" altLang="vi-VN" b="1" dirty="0" err="1"/>
              <a:t>nhà</a:t>
            </a:r>
            <a:r>
              <a:rPr lang="en-US" altLang="vi-VN" b="1" dirty="0"/>
              <a:t> </a:t>
            </a:r>
            <a:r>
              <a:rPr lang="en-US" altLang="vi-VN" b="1" dirty="0" err="1"/>
              <a:t>cung</a:t>
            </a:r>
            <a:r>
              <a:rPr lang="en-US" altLang="vi-VN" b="1" dirty="0"/>
              <a:t> </a:t>
            </a:r>
            <a:r>
              <a:rPr lang="en-US" altLang="vi-VN" b="1" dirty="0" err="1"/>
              <a:t>cấp</a:t>
            </a:r>
            <a:r>
              <a:rPr lang="en-US" altLang="vi-VN" b="1" dirty="0"/>
              <a:t> </a:t>
            </a:r>
            <a:r>
              <a:rPr lang="en-US" altLang="vi-VN" b="1" dirty="0" err="1"/>
              <a:t>dịch</a:t>
            </a:r>
            <a:r>
              <a:rPr lang="en-US" altLang="vi-VN" b="1" dirty="0"/>
              <a:t> </a:t>
            </a:r>
            <a:r>
              <a:rPr lang="en-US" altLang="vi-VN" b="1" dirty="0" err="1"/>
              <a:t>vụ</a:t>
            </a:r>
            <a:r>
              <a:rPr lang="en-US" altLang="vi-VN" b="1" dirty="0"/>
              <a:t> </a:t>
            </a:r>
            <a:r>
              <a:rPr lang="en-US" altLang="vi-VN" b="1" dirty="0" err="1"/>
              <a:t>thư</a:t>
            </a:r>
            <a:r>
              <a:rPr lang="en-US" altLang="vi-VN" b="1" dirty="0"/>
              <a:t> </a:t>
            </a:r>
            <a:r>
              <a:rPr lang="en-US" altLang="vi-VN" b="1" dirty="0" err="1"/>
              <a:t>điện</a:t>
            </a:r>
            <a:r>
              <a:rPr lang="en-US" altLang="vi-VN" b="1" dirty="0"/>
              <a:t> </a:t>
            </a:r>
            <a:r>
              <a:rPr lang="en-US" altLang="vi-VN" b="1" dirty="0" err="1"/>
              <a:t>tử</a:t>
            </a:r>
            <a:r>
              <a:rPr lang="en-US" altLang="vi-VN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6068" y="6109007"/>
            <a:ext cx="84582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vi-VN" dirty="0"/>
              <a:t> </a:t>
            </a:r>
            <a:r>
              <a:rPr lang="en-US" altLang="vi-VN" b="1" dirty="0" err="1"/>
              <a:t>Mỗi</a:t>
            </a:r>
            <a:r>
              <a:rPr lang="en-US" altLang="vi-VN" b="1" dirty="0"/>
              <a:t> </a:t>
            </a:r>
            <a:r>
              <a:rPr lang="en-US" altLang="vi-VN" b="1" dirty="0" err="1"/>
              <a:t>địa</a:t>
            </a:r>
            <a:r>
              <a:rPr lang="en-US" altLang="vi-VN" b="1" dirty="0"/>
              <a:t> </a:t>
            </a:r>
            <a:r>
              <a:rPr lang="en-US" altLang="vi-VN" b="1" dirty="0" err="1"/>
              <a:t>chỉ</a:t>
            </a:r>
            <a:r>
              <a:rPr lang="en-US" altLang="vi-VN" b="1" dirty="0"/>
              <a:t> </a:t>
            </a:r>
            <a:r>
              <a:rPr lang="en-US" altLang="vi-VN" b="1" dirty="0" err="1"/>
              <a:t>thư</a:t>
            </a:r>
            <a:r>
              <a:rPr lang="en-US" altLang="vi-VN" b="1" dirty="0"/>
              <a:t> </a:t>
            </a:r>
            <a:r>
              <a:rPr lang="en-US" altLang="vi-VN" b="1" dirty="0" err="1"/>
              <a:t>điện</a:t>
            </a:r>
            <a:r>
              <a:rPr lang="en-US" altLang="vi-VN" b="1" dirty="0"/>
              <a:t> </a:t>
            </a:r>
            <a:r>
              <a:rPr lang="en-US" altLang="vi-VN" b="1" dirty="0" err="1"/>
              <a:t>tử</a:t>
            </a:r>
            <a:r>
              <a:rPr lang="en-US" altLang="vi-VN" b="1" dirty="0"/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có</a:t>
            </a:r>
            <a:r>
              <a:rPr lang="en-US" altLang="vi-VN" b="1" dirty="0">
                <a:solidFill>
                  <a:srgbClr val="FF0000"/>
                </a:solidFill>
              </a:rPr>
              <a:t> 1 </a:t>
            </a:r>
            <a:r>
              <a:rPr lang="en-US" altLang="vi-VN" b="1" dirty="0" err="1">
                <a:solidFill>
                  <a:srgbClr val="FF0000"/>
                </a:solidFill>
              </a:rPr>
              <a:t>mật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khẩu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/>
              <a:t>để</a:t>
            </a:r>
            <a:r>
              <a:rPr lang="en-US" altLang="vi-VN" b="1" dirty="0"/>
              <a:t> </a:t>
            </a:r>
            <a:r>
              <a:rPr lang="en-US" altLang="vi-VN" b="1" dirty="0" err="1"/>
              <a:t>đăng</a:t>
            </a:r>
            <a:r>
              <a:rPr lang="en-US" altLang="vi-VN" b="1" dirty="0"/>
              <a:t> </a:t>
            </a:r>
            <a:r>
              <a:rPr lang="en-US" altLang="vi-VN" b="1" dirty="0" err="1"/>
              <a:t>nhập</a:t>
            </a:r>
            <a:r>
              <a:rPr lang="en-US" altLang="vi-VN" b="1" dirty="0"/>
              <a:t> </a:t>
            </a:r>
            <a:r>
              <a:rPr lang="en-US" altLang="vi-VN" b="1" dirty="0" err="1"/>
              <a:t>vào</a:t>
            </a:r>
            <a:r>
              <a:rPr lang="en-US" altLang="vi-VN" b="1" dirty="0"/>
              <a:t> </a:t>
            </a:r>
            <a:r>
              <a:rPr lang="en-US" altLang="vi-VN" b="1" dirty="0" err="1"/>
              <a:t>hộp</a:t>
            </a:r>
            <a:r>
              <a:rPr lang="en-US" altLang="vi-VN" b="1" dirty="0"/>
              <a:t> </a:t>
            </a:r>
            <a:r>
              <a:rPr lang="en-US" altLang="vi-VN" b="1" dirty="0" err="1"/>
              <a:t>thư</a:t>
            </a:r>
            <a:r>
              <a:rPr lang="en-US" altLang="vi-VN" b="1" dirty="0"/>
              <a:t> (</a:t>
            </a:r>
            <a:r>
              <a:rPr lang="en-US" altLang="vi-VN" b="1" dirty="0" err="1"/>
              <a:t>Mật</a:t>
            </a:r>
            <a:r>
              <a:rPr lang="en-US" altLang="vi-VN" b="1" dirty="0"/>
              <a:t> </a:t>
            </a:r>
            <a:r>
              <a:rPr lang="en-US" altLang="vi-VN" b="1" dirty="0" err="1"/>
              <a:t>khẩu</a:t>
            </a:r>
            <a:r>
              <a:rPr lang="en-US" altLang="vi-VN" b="1" dirty="0"/>
              <a:t> </a:t>
            </a:r>
            <a:r>
              <a:rPr lang="en-US" altLang="vi-VN" b="1" dirty="0" err="1"/>
              <a:t>phải</a:t>
            </a:r>
            <a:r>
              <a:rPr lang="en-US" altLang="vi-VN" b="1" dirty="0"/>
              <a:t> </a:t>
            </a:r>
            <a:r>
              <a:rPr lang="en-US" altLang="vi-VN" b="1" dirty="0" err="1"/>
              <a:t>được</a:t>
            </a:r>
            <a:r>
              <a:rPr lang="en-US" altLang="vi-VN" b="1" dirty="0"/>
              <a:t> </a:t>
            </a:r>
            <a:r>
              <a:rPr lang="en-US" altLang="vi-VN" b="1" dirty="0" err="1"/>
              <a:t>bảo</a:t>
            </a:r>
            <a:r>
              <a:rPr lang="en-US" altLang="vi-VN" b="1" dirty="0"/>
              <a:t> </a:t>
            </a:r>
            <a:r>
              <a:rPr lang="en-US" altLang="vi-VN" b="1" dirty="0" err="1"/>
              <a:t>mật</a:t>
            </a:r>
            <a:r>
              <a:rPr lang="en-US" altLang="vi-VN" b="1" dirty="0"/>
              <a:t> </a:t>
            </a:r>
            <a:r>
              <a:rPr lang="en-US" altLang="vi-VN" b="1" dirty="0" err="1"/>
              <a:t>tuyệt</a:t>
            </a:r>
            <a:r>
              <a:rPr lang="en-US" altLang="vi-VN" b="1" dirty="0"/>
              <a:t> </a:t>
            </a:r>
            <a:r>
              <a:rPr lang="en-US" altLang="vi-VN" b="1" dirty="0" err="1"/>
              <a:t>đối</a:t>
            </a:r>
            <a:r>
              <a:rPr lang="en-US" altLang="vi-VN" b="1" dirty="0"/>
              <a:t>).</a:t>
            </a:r>
          </a:p>
        </p:txBody>
      </p:sp>
      <p:sp>
        <p:nvSpPr>
          <p:cNvPr id="14" name="Rectangle 41"/>
          <p:cNvSpPr>
            <a:spLocks noChangeArrowheads="1"/>
          </p:cNvSpPr>
          <p:nvPr/>
        </p:nvSpPr>
        <p:spPr bwMode="auto">
          <a:xfrm flipV="1">
            <a:off x="891054" y="1746252"/>
            <a:ext cx="2569894" cy="56447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txBody>
          <a:bodyPr wrap="none" anchor="ctr"/>
          <a:lstStyle/>
          <a:p>
            <a:pPr eaLnBrk="1" hangingPunct="1"/>
            <a:endParaRPr lang="en-GB" altLang="vi-VN">
              <a:solidFill>
                <a:srgbClr val="33CC33"/>
              </a:solidFill>
            </a:endParaRPr>
          </a:p>
        </p:txBody>
      </p:sp>
      <p:sp>
        <p:nvSpPr>
          <p:cNvPr id="15" name="Rectangle 41"/>
          <p:cNvSpPr>
            <a:spLocks noChangeArrowheads="1"/>
          </p:cNvSpPr>
          <p:nvPr/>
        </p:nvSpPr>
        <p:spPr bwMode="auto">
          <a:xfrm flipV="1">
            <a:off x="3639472" y="1723515"/>
            <a:ext cx="60960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hangingPunct="1"/>
            <a:endParaRPr lang="en-GB" altLang="vi-VN">
              <a:solidFill>
                <a:srgbClr val="33CC33"/>
              </a:solidFill>
            </a:endParaRPr>
          </a:p>
        </p:txBody>
      </p:sp>
      <p:sp>
        <p:nvSpPr>
          <p:cNvPr id="16" name="Rectangle 41"/>
          <p:cNvSpPr>
            <a:spLocks noChangeArrowheads="1"/>
          </p:cNvSpPr>
          <p:nvPr/>
        </p:nvSpPr>
        <p:spPr bwMode="auto">
          <a:xfrm flipV="1">
            <a:off x="4427596" y="1741960"/>
            <a:ext cx="4095867" cy="457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eaLnBrk="1" hangingPunct="1"/>
            <a:endParaRPr lang="en-GB" altLang="vi-VN">
              <a:solidFill>
                <a:srgbClr val="33CC33"/>
              </a:solidFill>
            </a:endParaRPr>
          </a:p>
        </p:txBody>
      </p:sp>
      <p:cxnSp>
        <p:nvCxnSpPr>
          <p:cNvPr id="9" name="Straight Arrow Connector 8"/>
          <p:cNvCxnSpPr>
            <a:stCxn id="3" idx="0"/>
            <a:endCxn id="14" idx="0"/>
          </p:cNvCxnSpPr>
          <p:nvPr/>
        </p:nvCxnSpPr>
        <p:spPr>
          <a:xfrm flipV="1">
            <a:off x="1912079" y="1802699"/>
            <a:ext cx="263922" cy="381203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0"/>
            <a:endCxn id="15" idx="0"/>
          </p:cNvCxnSpPr>
          <p:nvPr/>
        </p:nvCxnSpPr>
        <p:spPr>
          <a:xfrm flipH="1" flipV="1">
            <a:off x="3944272" y="1769234"/>
            <a:ext cx="881095" cy="8042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0"/>
            <a:endCxn id="16" idx="0"/>
          </p:cNvCxnSpPr>
          <p:nvPr/>
        </p:nvCxnSpPr>
        <p:spPr>
          <a:xfrm flipH="1" flipV="1">
            <a:off x="6475530" y="1787679"/>
            <a:ext cx="1031868" cy="1334963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4" name="Picture 40" descr="j01953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13" y="6587583"/>
            <a:ext cx="8610600" cy="29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25879" y="1138237"/>
            <a:ext cx="891812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&lt;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1địa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GB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GB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1905000" y="86642"/>
            <a:ext cx="5105400" cy="696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endParaRPr lang="en-US" altLang="vi-VN" sz="3600" b="1" i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343"/>
          <p:cNvSpPr txBox="1">
            <a:spLocks noChangeArrowheads="1"/>
          </p:cNvSpPr>
          <p:nvPr/>
        </p:nvSpPr>
        <p:spPr bwMode="auto">
          <a:xfrm>
            <a:off x="1524000" y="3157180"/>
            <a:ext cx="678452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3200" b="1" i="1" dirty="0">
                <a:latin typeface="+mn-lt"/>
              </a:rPr>
              <a:t>.......................</a:t>
            </a:r>
            <a:r>
              <a:rPr lang="en-US" altLang="vi-VN" sz="3200" b="1" i="1" dirty="0">
                <a:solidFill>
                  <a:srgbClr val="FF33CC"/>
                </a:solidFill>
                <a:latin typeface="+mn-lt"/>
              </a:rPr>
              <a:t> </a:t>
            </a:r>
            <a:r>
              <a:rPr lang="en-US" altLang="vi-VN" sz="3200" b="1" i="1" dirty="0">
                <a:latin typeface="+mn-lt"/>
              </a:rPr>
              <a:t>@gmail.com</a:t>
            </a:r>
          </a:p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3200" b="1" i="1" dirty="0">
                <a:latin typeface="+mn-lt"/>
              </a:rPr>
              <a:t>….....................</a:t>
            </a:r>
            <a:r>
              <a:rPr lang="en-US" altLang="vi-VN" sz="3200" b="1" i="1" dirty="0">
                <a:solidFill>
                  <a:srgbClr val="FF33CC"/>
                </a:solidFill>
                <a:latin typeface="+mn-lt"/>
              </a:rPr>
              <a:t> </a:t>
            </a:r>
            <a:r>
              <a:rPr lang="en-US" altLang="vi-VN" sz="3200" b="1" i="1" dirty="0">
                <a:latin typeface="+mn-lt"/>
              </a:rPr>
              <a:t>@gmail.com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4504427"/>
            <a:ext cx="9144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3200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GB" sz="32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GB" sz="3200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GB" sz="3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GB" sz="3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mail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2980934"/>
            <a:ext cx="3188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vi-VN" sz="3200" b="1" i="1" dirty="0" err="1">
                <a:solidFill>
                  <a:srgbClr val="FF33CC"/>
                </a:solidFill>
              </a:rPr>
              <a:t>nguyenvannam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763759" y="3738824"/>
            <a:ext cx="2847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vi-VN" sz="3200" b="1" i="1" dirty="0" err="1">
                <a:solidFill>
                  <a:srgbClr val="FF33CC"/>
                </a:solidFill>
              </a:rPr>
              <a:t>nguyenthimai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/>
      <p:bldP spid="29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186048" y="644791"/>
            <a:ext cx="46773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solidFill>
                  <a:srgbClr val="00B0F0"/>
                </a:solidFill>
                <a:latin typeface="+mn-lt"/>
              </a:rPr>
              <a:t>a) Vào hộp thư, xem thư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8100" y="1235833"/>
            <a:ext cx="9067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400" b="1" dirty="0">
                <a:latin typeface="+mn-lt"/>
              </a:rPr>
              <a:t>B1: </a:t>
            </a:r>
            <a:r>
              <a:rPr lang="en-US" altLang="vi-VN" sz="2400" dirty="0">
                <a:latin typeface="+mn-lt"/>
              </a:rPr>
              <a:t>Truy cập trang web http/google.com.vn, chọn               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vi-VN" sz="2400" dirty="0">
                <a:latin typeface="+mn-lt"/>
              </a:rPr>
              <a:t>ở góc trên bên phải cửa sổ trình duyệt xuất hiện nội dung như sau</a:t>
            </a:r>
            <a:r>
              <a:rPr lang="en-US" altLang="vi-VN" sz="2800" dirty="0">
                <a:latin typeface="+mn-lt"/>
              </a:rPr>
              <a:t>:  </a:t>
            </a:r>
            <a:endParaRPr lang="en-US" altLang="vi-VN" sz="2800" b="1" dirty="0">
              <a:latin typeface="+mn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620000" y="1371600"/>
            <a:ext cx="1295400" cy="3179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</a:rPr>
              <a:t>Đăng nhập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29441" y="25005"/>
            <a:ext cx="5334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eaLnBrk="1" hangingPunct="1">
              <a:spcBef>
                <a:spcPct val="50000"/>
              </a:spcBef>
              <a:defRPr/>
            </a:pPr>
            <a:r>
              <a:rPr lang="en-US" altLang="vi-VN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Nhận và gửi thư điện tử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2383"/>
            <a:ext cx="9144000" cy="4169980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endCxn id="24" idx="0"/>
          </p:cNvCxnSpPr>
          <p:nvPr/>
        </p:nvCxnSpPr>
        <p:spPr>
          <a:xfrm>
            <a:off x="8305800" y="1689512"/>
            <a:ext cx="154781" cy="221917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081962" y="3908685"/>
            <a:ext cx="757237" cy="22024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21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0504" y="121712"/>
            <a:ext cx="4139618" cy="498369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Rounded Rectangle 4"/>
          <p:cNvSpPr/>
          <p:nvPr/>
        </p:nvSpPr>
        <p:spPr>
          <a:xfrm>
            <a:off x="-8238" y="39230"/>
            <a:ext cx="2446638" cy="37707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Các tài khoản đã  từng đăng nhập trên máy tính.</a:t>
            </a:r>
          </a:p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Sau lần đăng nhập đầu tiên,những lần tiếp theo , tài khoản của em  sẽ xuất hiện ở đây.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1981200" y="1391216"/>
            <a:ext cx="1143000" cy="8947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81200" y="1371600"/>
            <a:ext cx="1143000" cy="1034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7122226" y="16476"/>
            <a:ext cx="2057400" cy="2514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Nếu tài khoản của em xuất hiện ở đây thì nháy chuột vào tài khoản đó để đến B3 .</a:t>
            </a: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5486400" y="1273776"/>
            <a:ext cx="1635826" cy="4026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09600" y="5715000"/>
            <a:ext cx="7808026" cy="8960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Nếu tài khoản của em chưa xuất hiện thì nháy </a:t>
            </a:r>
            <a:r>
              <a:rPr lang="en-GB" sz="2000" dirty="0" err="1">
                <a:solidFill>
                  <a:schemeClr val="tx1"/>
                </a:solidFill>
              </a:rPr>
              <a:t>chuột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vào</a:t>
            </a:r>
            <a:r>
              <a:rPr lang="en-GB" sz="2000" dirty="0">
                <a:solidFill>
                  <a:schemeClr val="tx1"/>
                </a:solidFill>
              </a:rPr>
              <a:t>: </a:t>
            </a:r>
          </a:p>
          <a:p>
            <a:pPr algn="ctr">
              <a:defRPr/>
            </a:pPr>
            <a:r>
              <a:rPr lang="en-GB" sz="2000" b="1" dirty="0" err="1">
                <a:solidFill>
                  <a:schemeClr val="tx1"/>
                </a:solidFill>
              </a:rPr>
              <a:t>Sử</a:t>
            </a:r>
            <a:r>
              <a:rPr lang="en-GB" sz="2000" b="1" dirty="0">
                <a:solidFill>
                  <a:schemeClr val="tx1"/>
                </a:solidFill>
              </a:rPr>
              <a:t> dụng 1 tài khoản khác.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>
          <a:xfrm flipV="1">
            <a:off x="4513613" y="3352800"/>
            <a:ext cx="286987" cy="2362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15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2484</TotalTime>
  <Words>1252</Words>
  <Application>Microsoft Office PowerPoint</Application>
  <PresentationFormat>On-screen Show (4:3)</PresentationFormat>
  <Paragraphs>126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Tahoma</vt:lpstr>
      <vt:lpstr>Times New Roman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cdspqt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My Phuong</dc:creator>
  <cp:lastModifiedBy>Administrator</cp:lastModifiedBy>
  <cp:revision>227</cp:revision>
  <dcterms:created xsi:type="dcterms:W3CDTF">2009-02-23T22:49:59Z</dcterms:created>
  <dcterms:modified xsi:type="dcterms:W3CDTF">2023-09-15T11:46:32Z</dcterms:modified>
</cp:coreProperties>
</file>