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0" r:id="rId4"/>
    <p:sldId id="281" r:id="rId5"/>
    <p:sldId id="262" r:id="rId6"/>
    <p:sldId id="259" r:id="rId7"/>
    <p:sldId id="261" r:id="rId8"/>
    <p:sldId id="273" r:id="rId9"/>
    <p:sldId id="263" r:id="rId10"/>
    <p:sldId id="275" r:id="rId11"/>
    <p:sldId id="276" r:id="rId12"/>
    <p:sldId id="277" r:id="rId13"/>
    <p:sldId id="266" r:id="rId14"/>
    <p:sldId id="278" r:id="rId15"/>
    <p:sldId id="279" r:id="rId16"/>
    <p:sldId id="267" r:id="rId17"/>
    <p:sldId id="268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CC"/>
    <a:srgbClr val="FF00FF"/>
    <a:srgbClr val="CC0000"/>
    <a:srgbClr val="FFCCFF"/>
    <a:srgbClr val="FFFFCC"/>
    <a:srgbClr val="41719C"/>
    <a:srgbClr val="CC00CC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663" y="619126"/>
            <a:ext cx="7429500" cy="147796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3"/>
            <a:ext cx="12192000" cy="6952592"/>
          </a:xfrm>
        </p:spPr>
      </p:pic>
      <p:sp>
        <p:nvSpPr>
          <p:cNvPr id="6" name="Rectangle 5"/>
          <p:cNvSpPr/>
          <p:nvPr/>
        </p:nvSpPr>
        <p:spPr>
          <a:xfrm>
            <a:off x="2209800" y="1776389"/>
            <a:ext cx="8077200" cy="1344006"/>
          </a:xfrm>
          <a:prstGeom prst="rect">
            <a:avLst/>
          </a:prstGeom>
          <a:noFill/>
          <a:ln>
            <a:noFill/>
          </a:ln>
          <a:effectLst>
            <a:glow rad="838200">
              <a:srgbClr val="FFFF00">
                <a:alpha val="43000"/>
              </a:srgbClr>
            </a:glow>
            <a:outerShdw blurRad="292100" dist="139700" dir="1626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>
            <a:bevelT w="190500" h="304800"/>
            <a:bevelB w="19050"/>
          </a:sp3d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6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  <a:p>
            <a:pPr algn="ctr">
              <a:defRPr/>
            </a:pPr>
            <a:r>
              <a:rPr lang="en-US" sz="6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8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236516"/>
            <a:ext cx="4365005" cy="3494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13818" y="4913317"/>
            <a:ext cx="1352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B0DA6A-E3EA-A32C-18CA-3401A8097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" y="-31505"/>
            <a:ext cx="1900793" cy="130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11BAD6-DBFB-5193-5ED4-0CAF1B199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8111" y="0"/>
            <a:ext cx="1950715" cy="133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1590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53271" y="2298636"/>
            <a:ext cx="4974549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475521"/>
              <a:ext cx="1519279" cy="139730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4588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6314420" y="2991499"/>
            <a:ext cx="4904040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0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0004" y="2276118"/>
            <a:ext cx="4233531" cy="352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472752" y="2767325"/>
            <a:ext cx="5786651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Theo các em thao tác nháy chuột và nháy đúp chuột giống và khác nhau ở điểm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Horizontal Scroll 13"/>
          <p:cNvSpPr/>
          <p:nvPr/>
        </p:nvSpPr>
        <p:spPr>
          <a:xfrm>
            <a:off x="1988400" y="2521478"/>
            <a:ext cx="8106768" cy="2647725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/>
              <a:t>Mỗi khi thao tác với chuột thì thông tin điều khiển sẽ được chuyển cho máy tính thực hiện.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4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660106" y="1637731"/>
            <a:ext cx="5008729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480261" y="1637731"/>
            <a:ext cx="5727816" cy="458883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indent="573088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vi-VN" sz="2800" b="1" dirty="0"/>
              <a:t>Em hãy cùng bạn quan sát hình 6.3 và cho biết tên từng bộ phận được đánh số 1, 2, 3.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215" y="2346914"/>
            <a:ext cx="3412343" cy="3130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30" y="1992576"/>
            <a:ext cx="1443004" cy="1292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891" y="3334333"/>
            <a:ext cx="133241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1854" y="2606310"/>
            <a:ext cx="1480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0517" y="2638843"/>
            <a:ext cx="1176925" cy="461665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5228190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vi-VN" sz="2500" b="1" dirty="0"/>
                <a:t>Em hãy trao đổi với bạn và chỉ ra các cặp tương ứng giữa các mục ở cột trái với các mục ở cột phải trong bảng bên. </a:t>
              </a:r>
              <a:endParaRPr lang="en-US" sz="2500" b="1" dirty="0"/>
            </a:p>
            <a:p>
              <a:pPr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</a:pPr>
              <a:r>
                <a:rPr lang="vi-VN" sz="2500" b="1" dirty="0">
                  <a:solidFill>
                    <a:srgbClr val="FFFF00"/>
                  </a:solidFill>
                </a:rPr>
                <a:t>Ví dụ</a:t>
              </a:r>
              <a:r>
                <a:rPr lang="vi-VN" sz="2500" b="1" dirty="0"/>
                <a:t>: </a:t>
              </a:r>
              <a:r>
                <a:rPr lang="vi-VN" sz="2300" b="1" dirty="0"/>
                <a:t>1 – a là sai; 1 – b là đúng.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198" y="1495441"/>
              <a:ext cx="1224757" cy="129253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187" y="2191678"/>
            <a:ext cx="5761966" cy="3631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4507" y="239486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92437" y="30582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83473" y="37754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83473" y="45006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873" y="52177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809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4520514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hãy</a:t>
              </a:r>
              <a:r>
                <a:rPr lang="en-US" sz="2800" b="1" dirty="0"/>
                <a:t> </a:t>
              </a:r>
              <a:r>
                <a:rPr lang="en-US" sz="2800" b="1" dirty="0" err="1"/>
                <a:t>trao</a:t>
              </a:r>
              <a:r>
                <a:rPr lang="en-US" sz="2800" b="1" dirty="0"/>
                <a:t> </a:t>
              </a:r>
              <a:r>
                <a:rPr lang="en-US" sz="2800" b="1" dirty="0" err="1"/>
                <a:t>đổi</a:t>
              </a:r>
              <a:r>
                <a:rPr lang="en-US" sz="2800" b="1" dirty="0"/>
                <a:t> </a:t>
              </a:r>
              <a:r>
                <a:rPr lang="en-US" sz="2800" b="1" dirty="0" err="1"/>
                <a:t>với</a:t>
              </a:r>
              <a:r>
                <a:rPr lang="en-US" sz="2800" b="1" dirty="0"/>
                <a:t> </a:t>
              </a:r>
              <a:r>
                <a:rPr lang="en-US" sz="2800" b="1" dirty="0" err="1"/>
                <a:t>bạn</a:t>
              </a:r>
              <a:r>
                <a:rPr lang="en-US" sz="2800" b="1" dirty="0"/>
                <a:t> </a:t>
              </a:r>
              <a:r>
                <a:rPr lang="en-US" sz="2800" b="1" dirty="0" err="1"/>
                <a:t>và</a:t>
              </a:r>
              <a:r>
                <a:rPr lang="en-US" sz="2800" b="1" dirty="0"/>
                <a:t> </a:t>
              </a:r>
              <a:r>
                <a:rPr lang="en-US" sz="2800" b="1" dirty="0" err="1"/>
                <a:t>cho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lỗi</a:t>
              </a:r>
              <a:r>
                <a:rPr lang="en-US" sz="2800" b="1" dirty="0"/>
                <a:t> </a:t>
              </a:r>
              <a:r>
                <a:rPr lang="en-US" sz="2800" b="1" dirty="0" err="1"/>
                <a:t>sai</a:t>
              </a:r>
              <a:r>
                <a:rPr lang="en-US" sz="2800" b="1" dirty="0"/>
                <a:t> </a:t>
              </a:r>
              <a:r>
                <a:rPr lang="en-US" sz="2800" b="1" dirty="0" err="1"/>
                <a:t>khi</a:t>
              </a:r>
              <a:r>
                <a:rPr lang="en-US" sz="2800" b="1" dirty="0"/>
                <a:t> </a:t>
              </a:r>
              <a:r>
                <a:rPr lang="en-US" sz="2800" b="1" dirty="0" err="1"/>
                <a:t>cầm</a:t>
              </a:r>
              <a:r>
                <a:rPr lang="en-US" sz="2800" b="1" dirty="0"/>
                <a:t> </a:t>
              </a:r>
              <a:r>
                <a:rPr lang="en-US" sz="2800" b="1" dirty="0" err="1"/>
                <a:t>chuột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hình</a:t>
              </a:r>
              <a:r>
                <a:rPr lang="en-US" sz="2800" b="1" dirty="0"/>
                <a:t> 6.4a, 6.4b, 6.4c </a:t>
              </a:r>
              <a:r>
                <a:rPr lang="en-US" sz="2800" b="1" dirty="0" err="1"/>
                <a:t>và</a:t>
              </a:r>
              <a:r>
                <a:rPr lang="en-US" sz="2800" b="1" dirty="0"/>
                <a:t> 6.4d.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18" y="1756233"/>
              <a:ext cx="1547281" cy="120264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5145476" y="1748117"/>
            <a:ext cx="6687403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395"/>
          <a:stretch/>
        </p:blipFill>
        <p:spPr>
          <a:xfrm>
            <a:off x="5145206" y="3254188"/>
            <a:ext cx="6687403" cy="14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8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089212"/>
            <a:ext cx="11390656" cy="558052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992" y="1250577"/>
            <a:ext cx="1085107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mỗi khi thực hiện thao tác với chuột thì thông tin điều khiển sẽ được chuyển đến đâu?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 tên thao tác với cách thực hiện tương ứng trong bảng dưới đây.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949" y="3074923"/>
            <a:ext cx="7569645" cy="34342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697941" y="3913094"/>
            <a:ext cx="968188" cy="2366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50024" y="4167937"/>
            <a:ext cx="1116105" cy="159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4804" y="4766480"/>
            <a:ext cx="101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74804" y="4310733"/>
            <a:ext cx="1039242" cy="998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97941" y="5245627"/>
            <a:ext cx="1116105" cy="519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97941" y="3892918"/>
            <a:ext cx="968188" cy="238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306392" y="2202549"/>
            <a:ext cx="8316783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Qua bài học ngày hôm nay, các em biết được có mấy thao tác sử dụng chuột? Đó là những thao tác nào?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851158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tin?</a:t>
            </a:r>
          </a:p>
        </p:txBody>
      </p:sp>
    </p:spTree>
    <p:extLst>
      <p:ext uri="{BB962C8B-B14F-4D97-AF65-F5344CB8AC3E}">
        <p14:creationId xmlns:p14="http://schemas.microsoft.com/office/powerpoint/2010/main" val="25182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47" y="4026888"/>
            <a:ext cx="3523884" cy="1386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04" y="3780698"/>
            <a:ext cx="197167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105" y="3112473"/>
            <a:ext cx="2880647" cy="2459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231" y="4237904"/>
            <a:ext cx="1792446" cy="12768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9191" y="2035411"/>
            <a:ext cx="947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Nêu chức năng của bàn phím, chuột, màn hình và loa</a:t>
            </a:r>
            <a:r>
              <a:rPr lang="en-US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– SỬ DỤNG CHUỘT MÁY TÍNH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FE0DF4-1945-EF48-4E17-2AB5546E9F87}"/>
              </a:ext>
            </a:extLst>
          </p:cNvPr>
          <p:cNvSpPr/>
          <p:nvPr/>
        </p:nvSpPr>
        <p:spPr>
          <a:xfrm>
            <a:off x="833511" y="1508034"/>
            <a:ext cx="10937631" cy="43328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CC8EEA81-5E3E-83D4-6E94-28EEC75ED424}"/>
              </a:ext>
            </a:extLst>
          </p:cNvPr>
          <p:cNvSpPr/>
          <p:nvPr/>
        </p:nvSpPr>
        <p:spPr>
          <a:xfrm>
            <a:off x="3693724" y="422032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lang="en-US" sz="3200" b="1" dirty="0">
              <a:solidFill>
                <a:srgbClr val="CC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5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766478" y="2623616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834" y="2435802"/>
            <a:ext cx="4585447" cy="2714422"/>
          </a:xfrm>
          <a:prstGeom prst="rect">
            <a:avLst/>
          </a:prstGeom>
        </p:spPr>
      </p:pic>
      <p:sp>
        <p:nvSpPr>
          <p:cNvPr id="14" name="Horizontal Scroll 13"/>
          <p:cNvSpPr/>
          <p:nvPr/>
        </p:nvSpPr>
        <p:spPr>
          <a:xfrm>
            <a:off x="683438" y="2819979"/>
            <a:ext cx="6387356" cy="2151114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0" y="1241945"/>
            <a:ext cx="11465169" cy="52407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03" y="2577669"/>
            <a:ext cx="1519279" cy="14763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1848" y="4332538"/>
            <a:ext cx="5260140" cy="15327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7" name="Rounded Rectangle 26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084389" y="1431047"/>
            <a:ext cx="3307893" cy="584775"/>
            <a:chOff x="712076" y="1405392"/>
            <a:chExt cx="3307893" cy="584775"/>
          </a:xfrm>
        </p:grpSpPr>
        <p:grpSp>
          <p:nvGrpSpPr>
            <p:cNvPr id="14" name="Group 13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971848" y="2259480"/>
            <a:ext cx="5260140" cy="40321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36021" y="2127788"/>
            <a:ext cx="3190875" cy="3250287"/>
            <a:chOff x="7436020" y="2121562"/>
            <a:chExt cx="3190875" cy="3250287"/>
          </a:xfrm>
        </p:grpSpPr>
        <p:sp>
          <p:nvSpPr>
            <p:cNvPr id="8" name="TextBox 7"/>
            <p:cNvSpPr txBox="1"/>
            <p:nvPr/>
          </p:nvSpPr>
          <p:spPr>
            <a:xfrm>
              <a:off x="8347834" y="4940962"/>
              <a:ext cx="21002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6020" y="2121562"/>
              <a:ext cx="3190875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40742" y="1186551"/>
            <a:ext cx="11309979" cy="5337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84389" y="1431047"/>
            <a:ext cx="3307893" cy="577776"/>
            <a:chOff x="712076" y="1405392"/>
            <a:chExt cx="3307893" cy="577776"/>
          </a:xfrm>
        </p:grpSpPr>
        <p:grpSp>
          <p:nvGrpSpPr>
            <p:cNvPr id="11" name="Group 10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21" y="2742633"/>
            <a:ext cx="3190875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9720" y="2054488"/>
            <a:ext cx="152477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041785" y="2689950"/>
            <a:ext cx="983505" cy="78886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54496" y="4121975"/>
            <a:ext cx="16852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196085" y="3808665"/>
            <a:ext cx="1528548" cy="51767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27331" y="3743007"/>
            <a:ext cx="1343638" cy="523220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92282" y="3808666"/>
            <a:ext cx="1408017" cy="21411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6056" y="1354814"/>
            <a:ext cx="11255188" cy="5059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14" y="2528480"/>
            <a:ext cx="3261472" cy="3222251"/>
          </a:xfrm>
          <a:prstGeom prst="rect">
            <a:avLst/>
          </a:prstGeom>
        </p:spPr>
      </p:pic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4949371" y="2637748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4406745" y="2156287"/>
            <a:ext cx="6688882" cy="359444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550" algn="just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4048" y="1570485"/>
            <a:ext cx="3469797" cy="584775"/>
            <a:chOff x="712076" y="1405392"/>
            <a:chExt cx="3469797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2962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05528" y="2291637"/>
            <a:ext cx="5358531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396452"/>
              <a:ext cx="1519279" cy="147637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5327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spc="-15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610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173</cp:revision>
  <dcterms:created xsi:type="dcterms:W3CDTF">2022-01-16T07:26:14Z</dcterms:created>
  <dcterms:modified xsi:type="dcterms:W3CDTF">2022-11-10T02:44:20Z</dcterms:modified>
</cp:coreProperties>
</file>