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330" r:id="rId3"/>
    <p:sldId id="333" r:id="rId4"/>
    <p:sldId id="334" r:id="rId5"/>
    <p:sldId id="335" r:id="rId6"/>
    <p:sldId id="337" r:id="rId7"/>
    <p:sldId id="338" r:id="rId8"/>
    <p:sldId id="340" r:id="rId9"/>
    <p:sldId id="316" r:id="rId10"/>
    <p:sldId id="328" r:id="rId11"/>
    <p:sldId id="341" r:id="rId12"/>
    <p:sldId id="311" r:id="rId13"/>
    <p:sldId id="312" r:id="rId14"/>
    <p:sldId id="313" r:id="rId15"/>
    <p:sldId id="327" r:id="rId16"/>
    <p:sldId id="343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5F9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86" d="100"/>
          <a:sy n="86" d="100"/>
        </p:scale>
        <p:origin x="7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0047471-EFF0-4C66-9B77-74B7475DE3C5}" type="datetimeFigureOut">
              <a:rPr lang="en-US"/>
              <a:pPr>
                <a:defRPr/>
              </a:pPr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C9687E-06B4-4ADB-827D-B36256924E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06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D3C02-5C34-4804-9AF2-F1332FFD0906}" type="datetimeFigureOut">
              <a:rPr lang="en-US"/>
              <a:pPr>
                <a:defRPr/>
              </a:pPr>
              <a:t>9/15/2023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3BFBE-D828-4D5D-9E47-A8685ED347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4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F1254-6000-4B75-8F39-D4C853C3F392}" type="datetimeFigureOut">
              <a:rPr lang="en-US"/>
              <a:pPr>
                <a:defRPr/>
              </a:pPr>
              <a:t>9/15/2023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F144C-85B2-40F3-B48F-D57950E55D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6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2D8A7-D456-4EC4-AA97-0038D47F1FAC}" type="datetimeFigureOut">
              <a:rPr lang="en-US"/>
              <a:pPr>
                <a:defRPr/>
              </a:pPr>
              <a:t>9/15/2023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4F284-5F29-42F7-9FBA-7C62B1EDC6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48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1713" y="75406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time new roman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56875" y="29940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time new roman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0802D-AD6E-451B-953E-EF15040239B5}" type="datetimeFigureOut">
              <a:rPr lang="en-US"/>
              <a:pPr>
                <a:defRPr/>
              </a:pPr>
              <a:t>9/15/2023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C2BF26B-BB9A-4AE8-893D-19E6A7D716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77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702F-1977-4F2A-9E8A-D90340768B07}" type="datetimeFigureOut">
              <a:rPr lang="en-US"/>
              <a:pPr>
                <a:defRPr/>
              </a:pPr>
              <a:t>9/15/2023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6BCD4-461E-4647-A642-C919870E5E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05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8B368-873E-4116-B8DE-E4252E889F05}" type="datetimeFigureOut">
              <a:rPr lang="en-US"/>
              <a:pPr>
                <a:defRPr/>
              </a:pPr>
              <a:t>9/15/2023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876433AC-569F-4ABD-8331-3925D37EA7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68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8DC59-4CA0-4B51-8D98-851B323CB56F}" type="datetimeFigureOut">
              <a:rPr lang="en-US"/>
              <a:pPr>
                <a:defRPr/>
              </a:pPr>
              <a:t>9/15/2023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50DAA7B7-16C0-43BB-868C-1FF295A1F1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09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E3DC1-8FCF-41B0-A15C-AD878D5CFC21}" type="datetimeFigureOut">
              <a:rPr lang="en-US"/>
              <a:pPr>
                <a:defRPr/>
              </a:pPr>
              <a:t>9/15/2023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4414D5C-98A3-48C6-8238-571A8726F6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06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06401-6EBA-43E7-902B-B987CEC979A2}" type="datetimeFigureOut">
              <a:rPr lang="en-US"/>
              <a:pPr>
                <a:defRPr/>
              </a:pPr>
              <a:t>9/15/2023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0F0B643-022B-4E73-8A1D-8706159336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1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977A1-FEFB-40B0-A8FC-646A5E9E9F46}" type="datetimeFigureOut">
              <a:rPr lang="en-US"/>
              <a:pPr>
                <a:defRPr/>
              </a:pPr>
              <a:t>9/15/2023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AC6A166-7EE8-4F8D-B4DF-F92A3B37D2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3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76357-0EA9-457B-A71F-CB0D87F12139}" type="datetimeFigureOut">
              <a:rPr lang="en-US"/>
              <a:pPr>
                <a:defRPr/>
              </a:pPr>
              <a:t>9/15/2023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D58C3-6971-46E6-8BF1-0331DBA47D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7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ACAA0-D399-42E0-A560-6862806B9BB5}" type="datetimeFigureOut">
              <a:rPr lang="en-US"/>
              <a:pPr>
                <a:defRPr/>
              </a:pPr>
              <a:t>9/15/2023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EBDFF0C-E71F-4AF2-88EF-61EC16925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C34A8-3034-4894-BB84-6B0595DC63F3}" type="datetimeFigureOut">
              <a:rPr lang="en-US"/>
              <a:pPr>
                <a:defRPr/>
              </a:pPr>
              <a:t>9/15/2023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11093A8-FA6D-42F7-B389-52D9AD1D8F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3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AA90A-396C-430C-9D58-BC1EBB68423E}" type="datetimeFigureOut">
              <a:rPr lang="en-US"/>
              <a:pPr>
                <a:defRPr/>
              </a:pPr>
              <a:t>9/15/2023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FB6AE-4016-4F48-A3CD-585B64111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F81B1-1D00-4F44-BC6D-2FDA6F155277}" type="datetimeFigureOut">
              <a:rPr lang="en-US"/>
              <a:pPr>
                <a:defRPr/>
              </a:pPr>
              <a:t>9/15/2023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EEE9A-E041-4C9E-8611-37EA63AFD2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8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57AD3-476F-4705-8E6F-6A0765B1423F}" type="datetimeFigureOut">
              <a:rPr lang="en-US"/>
              <a:pPr>
                <a:defRPr/>
              </a:pPr>
              <a:t>9/15/2023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2C709C7-82C0-44D4-BBA4-0307479B6A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3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31A2D-C263-432C-BB92-EAD18A65CE99}" type="datetimeFigureOut">
              <a:rPr lang="en-US"/>
              <a:pPr>
                <a:defRPr/>
              </a:pPr>
              <a:t>9/15/2023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5D9B7-6445-407C-9CD8-0A0DDE007A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3"/>
            <a:ext cx="103632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time new roman"/>
              </a:defRPr>
            </a:lvl1pPr>
          </a:lstStyle>
          <a:p>
            <a:pPr>
              <a:defRPr/>
            </a:pPr>
            <a:fld id="{FCDA195C-19F6-4169-B5A2-4A615E923124}" type="datetimeFigureOut">
              <a:rPr lang="en-US"/>
              <a:pPr>
                <a:defRPr/>
              </a:pPr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time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635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time new roman"/>
              </a:defRPr>
            </a:lvl1pPr>
          </a:lstStyle>
          <a:p>
            <a:fld id="{59E7549B-E848-40B2-99E6-756EC209D6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  <p:sldLayoutId id="2147484182" r:id="rId13"/>
    <p:sldLayoutId id="2147484183" r:id="rId14"/>
    <p:sldLayoutId id="2147484184" r:id="rId15"/>
    <p:sldLayoutId id="2147484185" r:id="rId16"/>
    <p:sldLayoutId id="2147484186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time new roman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 new roman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 new roman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 new roman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 new roman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time new roman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time new roman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time new roman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time new roman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time new roman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H&#7840;Y(%202010-2011)\NH&#7840;C%20THI&#7870;U%20NHI\Em%20Yeu%20Truong%20Em%20-%20Top%20Ca%20%5bNCT%2078634184931593125000%5d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7" descr="4BBA602C35F54366BA7FB0CF427957F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24" y="436245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8" descr="4BBA602C35F54366BA7FB0CF427957F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420" y="436245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9" descr="Firewrk8"/>
          <p:cNvPicPr>
            <a:picLocks noChangeAspect="1" noChangeArrowheads="1"/>
          </p:cNvPicPr>
          <p:nvPr/>
        </p:nvPicPr>
        <p:blipFill>
          <a:blip r:embed="rId5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9" y="4127500"/>
            <a:ext cx="152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Picture 10" descr="Firewrk8"/>
          <p:cNvPicPr>
            <a:picLocks noChangeAspect="1" noChangeArrowheads="1"/>
          </p:cNvPicPr>
          <p:nvPr/>
        </p:nvPicPr>
        <p:blipFill>
          <a:blip r:embed="rId5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170" y="4127500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8" name="Picture 12" descr="Firewrk8"/>
          <p:cNvPicPr>
            <a:picLocks noChangeAspect="1" noChangeArrowheads="1"/>
          </p:cNvPicPr>
          <p:nvPr/>
        </p:nvPicPr>
        <p:blipFill>
          <a:blip r:embed="rId5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9" name="Picture 13" descr="Firewrk8"/>
          <p:cNvPicPr>
            <a:picLocks noChangeAspect="1" noChangeArrowheads="1"/>
          </p:cNvPicPr>
          <p:nvPr/>
        </p:nvPicPr>
        <p:blipFill>
          <a:blip r:embed="rId5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54075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0" name="Em Yeu Truong Em - Top Ca [NCT 78634184931593125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675" y="2493456"/>
            <a:ext cx="3214293" cy="194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242033" y="4721384"/>
            <a:ext cx="73013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06672" y="1689434"/>
            <a:ext cx="8705088" cy="2942716"/>
          </a:xfrm>
          <a:prstGeom prst="rect">
            <a:avLst/>
          </a:prstGeom>
          <a:noFill/>
          <a:ln>
            <a:noFill/>
          </a:ln>
          <a:effectLst>
            <a:glow rad="838200">
              <a:srgbClr val="FFFF00">
                <a:alpha val="43000"/>
              </a:srgbClr>
            </a:glow>
            <a:outerShdw blurRad="292100" dist="139700" dir="1626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flood" dir="t"/>
          </a:scene3d>
          <a:sp3d>
            <a:bevelT w="190500" h="304800"/>
            <a:bevelB w="19050"/>
          </a:sp3d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</a:p>
          <a:p>
            <a:pPr algn="ctr">
              <a:defRPr/>
            </a:pPr>
            <a:r>
              <a:rPr lang="en-US" sz="9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23" fill="hold"/>
                                        <p:tgtEl>
                                          <p:spTgt spid="1013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xit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90"/>
                </p:tgtEl>
              </p:cMediaNode>
            </p:audio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31470" y="1280769"/>
            <a:ext cx="544068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Thực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hiện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định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dạng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lại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đoạn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đầu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văn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bản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Hang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Sơn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Đoòng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theo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mẫu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như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sau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67437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 new roman"/>
              </a:rPr>
              <a:t>B. </a:t>
            </a:r>
            <a:r>
              <a:rPr lang="en-US" sz="3200" b="1" dirty="0" err="1">
                <a:latin typeface="time new roman"/>
              </a:rPr>
              <a:t>Hoạt</a:t>
            </a:r>
            <a:r>
              <a:rPr lang="en-US" sz="3200" b="1" dirty="0">
                <a:latin typeface="time new roman"/>
              </a:rPr>
              <a:t> </a:t>
            </a:r>
            <a:r>
              <a:rPr lang="en-US" sz="3200" b="1" dirty="0" err="1">
                <a:latin typeface="time new roman"/>
              </a:rPr>
              <a:t>động</a:t>
            </a:r>
            <a:r>
              <a:rPr lang="en-US" sz="3200" b="1" dirty="0">
                <a:latin typeface="time new roman"/>
              </a:rPr>
              <a:t> </a:t>
            </a:r>
            <a:r>
              <a:rPr lang="en-US" sz="3200" b="1" dirty="0" err="1">
                <a:latin typeface="time new roman"/>
              </a:rPr>
              <a:t>ứng</a:t>
            </a:r>
            <a:r>
              <a:rPr lang="en-US" sz="3200" b="1" dirty="0">
                <a:latin typeface="time new roman"/>
              </a:rPr>
              <a:t> </a:t>
            </a:r>
            <a:r>
              <a:rPr lang="en-US" sz="3200" b="1" dirty="0" err="1">
                <a:latin typeface="time new roman"/>
              </a:rPr>
              <a:t>dụng</a:t>
            </a:r>
            <a:r>
              <a:rPr lang="en-US" sz="3200" b="1" dirty="0">
                <a:latin typeface="time new roman"/>
              </a:rPr>
              <a:t>, </a:t>
            </a:r>
            <a:r>
              <a:rPr lang="en-US" sz="3200" b="1" dirty="0" err="1">
                <a:latin typeface="time new roman"/>
              </a:rPr>
              <a:t>mở</a:t>
            </a:r>
            <a:r>
              <a:rPr lang="en-US" sz="3200" b="1" dirty="0">
                <a:latin typeface="time new roman"/>
              </a:rPr>
              <a:t> </a:t>
            </a:r>
            <a:r>
              <a:rPr lang="en-US" sz="3200" b="1" dirty="0" err="1">
                <a:latin typeface="time new roman"/>
              </a:rPr>
              <a:t>rộng</a:t>
            </a:r>
            <a:endParaRPr lang="en-US" sz="3200" b="1" dirty="0">
              <a:latin typeface="time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584775"/>
            <a:ext cx="6362700" cy="6273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650" y="4280250"/>
            <a:ext cx="3078480" cy="21163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420" y="4280250"/>
            <a:ext cx="2880360" cy="22005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4900" y="548640"/>
            <a:ext cx="163057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868680" y="2560320"/>
            <a:ext cx="10229850" cy="390906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2060"/>
                </a:solidFill>
              </a:rPr>
              <a:t>Dòng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đầu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mỗi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đoạn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cần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bố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trí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lùi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vào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Sử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dụng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phím</a:t>
            </a:r>
            <a:r>
              <a:rPr lang="en-US" dirty="0">
                <a:solidFill>
                  <a:srgbClr val="002060"/>
                </a:solidFill>
              </a:rPr>
              <a:t> Tab)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2060"/>
                </a:solidFill>
              </a:rPr>
              <a:t>Sử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dụng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cụ</a:t>
            </a:r>
            <a:r>
              <a:rPr lang="en-US" dirty="0">
                <a:solidFill>
                  <a:srgbClr val="002060"/>
                </a:solidFill>
              </a:rPr>
              <a:t>           				 </a:t>
            </a:r>
            <a:r>
              <a:rPr lang="en-US" dirty="0" err="1">
                <a:solidFill>
                  <a:srgbClr val="002060"/>
                </a:solidFill>
              </a:rPr>
              <a:t>để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chép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định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dạng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văn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bản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328" y="4255293"/>
            <a:ext cx="1728752" cy="35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57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3"/>
          <p:cNvSpPr>
            <a:spLocks noChangeArrowheads="1"/>
          </p:cNvSpPr>
          <p:nvPr/>
        </p:nvSpPr>
        <p:spPr bwMode="gray">
          <a:xfrm rot="5400000">
            <a:off x="445294" y="2645569"/>
            <a:ext cx="928688" cy="1905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endParaRPr 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083" name="Rectangle 63"/>
          <p:cNvSpPr>
            <a:spLocks noChangeArrowheads="1"/>
          </p:cNvSpPr>
          <p:nvPr/>
        </p:nvSpPr>
        <p:spPr bwMode="gray">
          <a:xfrm rot="5400000">
            <a:off x="488156" y="4226719"/>
            <a:ext cx="928688" cy="1905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endParaRPr 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084" name="Rectangle 63"/>
          <p:cNvSpPr>
            <a:spLocks noChangeArrowheads="1"/>
          </p:cNvSpPr>
          <p:nvPr/>
        </p:nvSpPr>
        <p:spPr bwMode="gray">
          <a:xfrm rot="5400000">
            <a:off x="488156" y="5441157"/>
            <a:ext cx="928687" cy="1905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endParaRPr 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6085" name="Group 74"/>
          <p:cNvGrpSpPr>
            <a:grpSpLocks/>
          </p:cNvGrpSpPr>
          <p:nvPr/>
        </p:nvGrpSpPr>
        <p:grpSpPr bwMode="auto">
          <a:xfrm rot="5400000">
            <a:off x="731838" y="2246312"/>
            <a:ext cx="446088" cy="525463"/>
            <a:chOff x="1872" y="1727"/>
            <a:chExt cx="2014" cy="1829"/>
          </a:xfrm>
        </p:grpSpPr>
        <p:sp>
          <p:nvSpPr>
            <p:cNvPr id="826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08"/>
              <a:ext cx="309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6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80"/>
              <a:ext cx="309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6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2"/>
              <a:ext cx="308" cy="20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6190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191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72" name="Oval 80"/>
            <p:cNvSpPr>
              <a:spLocks noChangeArrowheads="1"/>
            </p:cNvSpPr>
            <p:nvPr/>
          </p:nvSpPr>
          <p:spPr bwMode="gray">
            <a:xfrm>
              <a:off x="2295" y="1727"/>
              <a:ext cx="1175" cy="18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6193" name="Oval 81"/>
            <p:cNvSpPr>
              <a:spLocks noChangeArrowheads="1"/>
            </p:cNvSpPr>
            <p:nvPr/>
          </p:nvSpPr>
          <p:spPr bwMode="gray">
            <a:xfrm>
              <a:off x="2299" y="1728"/>
              <a:ext cx="1173" cy="180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74" name="Oval 82"/>
            <p:cNvSpPr>
              <a:spLocks noChangeArrowheads="1"/>
            </p:cNvSpPr>
            <p:nvPr/>
          </p:nvSpPr>
          <p:spPr bwMode="gray">
            <a:xfrm>
              <a:off x="2338" y="1727"/>
              <a:ext cx="1097" cy="18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6195" name="Oval 83"/>
            <p:cNvSpPr>
              <a:spLocks noChangeArrowheads="1"/>
            </p:cNvSpPr>
            <p:nvPr/>
          </p:nvSpPr>
          <p:spPr bwMode="gray">
            <a:xfrm>
              <a:off x="2337" y="1728"/>
              <a:ext cx="1096" cy="180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955742" y="1463964"/>
            <a:ext cx="10915687" cy="134905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cap="rnd" algn="ctr">
            <a:solidFill>
              <a:srgbClr val="FFC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US" sz="4000" b="1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grpSp>
        <p:nvGrpSpPr>
          <p:cNvPr id="46089" name="Group 74"/>
          <p:cNvGrpSpPr>
            <a:grpSpLocks/>
          </p:cNvGrpSpPr>
          <p:nvPr/>
        </p:nvGrpSpPr>
        <p:grpSpPr bwMode="auto">
          <a:xfrm rot="5400000">
            <a:off x="731838" y="3460750"/>
            <a:ext cx="446087" cy="525463"/>
            <a:chOff x="1872" y="1727"/>
            <a:chExt cx="2014" cy="1829"/>
          </a:xfrm>
        </p:grpSpPr>
        <p:sp>
          <p:nvSpPr>
            <p:cNvPr id="94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08"/>
              <a:ext cx="309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5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80"/>
              <a:ext cx="309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6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2"/>
              <a:ext cx="308" cy="20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6181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182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Oval 80"/>
            <p:cNvSpPr>
              <a:spLocks noChangeArrowheads="1"/>
            </p:cNvSpPr>
            <p:nvPr/>
          </p:nvSpPr>
          <p:spPr bwMode="gray">
            <a:xfrm>
              <a:off x="2295" y="1727"/>
              <a:ext cx="1175" cy="18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6184" name="Oval 81"/>
            <p:cNvSpPr>
              <a:spLocks noChangeArrowheads="1"/>
            </p:cNvSpPr>
            <p:nvPr/>
          </p:nvSpPr>
          <p:spPr bwMode="gray">
            <a:xfrm>
              <a:off x="2299" y="1728"/>
              <a:ext cx="1173" cy="180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Oval 82"/>
            <p:cNvSpPr>
              <a:spLocks noChangeArrowheads="1"/>
            </p:cNvSpPr>
            <p:nvPr/>
          </p:nvSpPr>
          <p:spPr bwMode="gray">
            <a:xfrm>
              <a:off x="2338" y="1727"/>
              <a:ext cx="1097" cy="18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6186" name="Oval 83"/>
            <p:cNvSpPr>
              <a:spLocks noChangeArrowheads="1"/>
            </p:cNvSpPr>
            <p:nvPr/>
          </p:nvSpPr>
          <p:spPr bwMode="gray">
            <a:xfrm>
              <a:off x="2337" y="1728"/>
              <a:ext cx="1096" cy="180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6090" name="Group 74"/>
          <p:cNvGrpSpPr>
            <a:grpSpLocks/>
          </p:cNvGrpSpPr>
          <p:nvPr/>
        </p:nvGrpSpPr>
        <p:grpSpPr bwMode="auto">
          <a:xfrm rot="5400000">
            <a:off x="731838" y="4657725"/>
            <a:ext cx="446087" cy="525463"/>
            <a:chOff x="1872" y="1727"/>
            <a:chExt cx="2014" cy="1829"/>
          </a:xfrm>
        </p:grpSpPr>
        <p:sp>
          <p:nvSpPr>
            <p:cNvPr id="10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08"/>
              <a:ext cx="309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80"/>
              <a:ext cx="309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2"/>
              <a:ext cx="308" cy="20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6172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173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gray">
            <a:xfrm>
              <a:off x="2295" y="1727"/>
              <a:ext cx="1175" cy="18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6175" name="Oval 81"/>
            <p:cNvSpPr>
              <a:spLocks noChangeArrowheads="1"/>
            </p:cNvSpPr>
            <p:nvPr/>
          </p:nvSpPr>
          <p:spPr bwMode="gray">
            <a:xfrm>
              <a:off x="2299" y="1728"/>
              <a:ext cx="1173" cy="180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Oval 82"/>
            <p:cNvSpPr>
              <a:spLocks noChangeArrowheads="1"/>
            </p:cNvSpPr>
            <p:nvPr/>
          </p:nvSpPr>
          <p:spPr bwMode="gray">
            <a:xfrm>
              <a:off x="2338" y="1727"/>
              <a:ext cx="1097" cy="18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6177" name="Oval 83"/>
            <p:cNvSpPr>
              <a:spLocks noChangeArrowheads="1"/>
            </p:cNvSpPr>
            <p:nvPr/>
          </p:nvSpPr>
          <p:spPr bwMode="gray">
            <a:xfrm>
              <a:off x="2337" y="1728"/>
              <a:ext cx="1096" cy="180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6091" name="Group 74"/>
          <p:cNvGrpSpPr>
            <a:grpSpLocks/>
          </p:cNvGrpSpPr>
          <p:nvPr/>
        </p:nvGrpSpPr>
        <p:grpSpPr bwMode="auto">
          <a:xfrm rot="5400000">
            <a:off x="731838" y="5800725"/>
            <a:ext cx="446087" cy="525463"/>
            <a:chOff x="1872" y="1727"/>
            <a:chExt cx="2014" cy="1829"/>
          </a:xfrm>
        </p:grpSpPr>
        <p:sp>
          <p:nvSpPr>
            <p:cNvPr id="11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08"/>
              <a:ext cx="309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80"/>
              <a:ext cx="309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2"/>
              <a:ext cx="308" cy="20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6163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164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Oval 80"/>
            <p:cNvSpPr>
              <a:spLocks noChangeArrowheads="1"/>
            </p:cNvSpPr>
            <p:nvPr/>
          </p:nvSpPr>
          <p:spPr bwMode="gray">
            <a:xfrm>
              <a:off x="2295" y="1727"/>
              <a:ext cx="1175" cy="18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6166" name="Oval 81"/>
            <p:cNvSpPr>
              <a:spLocks noChangeArrowheads="1"/>
            </p:cNvSpPr>
            <p:nvPr/>
          </p:nvSpPr>
          <p:spPr bwMode="gray">
            <a:xfrm>
              <a:off x="2299" y="1728"/>
              <a:ext cx="1173" cy="180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Oval 82"/>
            <p:cNvSpPr>
              <a:spLocks noChangeArrowheads="1"/>
            </p:cNvSpPr>
            <p:nvPr/>
          </p:nvSpPr>
          <p:spPr bwMode="gray">
            <a:xfrm>
              <a:off x="2338" y="1727"/>
              <a:ext cx="1097" cy="18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6168" name="Oval 83"/>
            <p:cNvSpPr>
              <a:spLocks noChangeArrowheads="1"/>
            </p:cNvSpPr>
            <p:nvPr/>
          </p:nvSpPr>
          <p:spPr bwMode="gray">
            <a:xfrm>
              <a:off x="2337" y="1728"/>
              <a:ext cx="1096" cy="180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6092" name="Group 11"/>
          <p:cNvGrpSpPr>
            <a:grpSpLocks/>
          </p:cNvGrpSpPr>
          <p:nvPr/>
        </p:nvGrpSpPr>
        <p:grpSpPr bwMode="auto">
          <a:xfrm>
            <a:off x="1604963" y="3365500"/>
            <a:ext cx="9639300" cy="614363"/>
            <a:chOff x="508" y="2112"/>
            <a:chExt cx="3072" cy="387"/>
          </a:xfrm>
        </p:grpSpPr>
        <p:sp>
          <p:nvSpPr>
            <p:cNvPr id="46155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156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2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07" name="Text Box 15"/>
            <p:cNvSpPr txBox="1">
              <a:spLocks noChangeArrowheads="1"/>
            </p:cNvSpPr>
            <p:nvPr/>
          </p:nvSpPr>
          <p:spPr bwMode="gray">
            <a:xfrm>
              <a:off x="588" y="2139"/>
              <a:ext cx="14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46159" name="Text Box 16"/>
            <p:cNvSpPr txBox="1">
              <a:spLocks noChangeArrowheads="1"/>
            </p:cNvSpPr>
            <p:nvPr/>
          </p:nvSpPr>
          <p:spPr bwMode="gray">
            <a:xfrm>
              <a:off x="786" y="2197"/>
              <a:ext cx="27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400" b="1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093" name="Group 37"/>
          <p:cNvGrpSpPr>
            <a:grpSpLocks/>
          </p:cNvGrpSpPr>
          <p:nvPr/>
        </p:nvGrpSpPr>
        <p:grpSpPr bwMode="auto">
          <a:xfrm rot="5400000">
            <a:off x="407988" y="3090863"/>
            <a:ext cx="992187" cy="1239837"/>
            <a:chOff x="1872" y="1824"/>
            <a:chExt cx="2014" cy="1821"/>
          </a:xfrm>
        </p:grpSpPr>
        <p:sp>
          <p:nvSpPr>
            <p:cNvPr id="8230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5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31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32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28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6149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150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35" name="Oval 43"/>
            <p:cNvSpPr>
              <a:spLocks noChangeArrowheads="1"/>
            </p:cNvSpPr>
            <p:nvPr/>
          </p:nvSpPr>
          <p:spPr bwMode="gray">
            <a:xfrm>
              <a:off x="2620" y="2251"/>
              <a:ext cx="528" cy="7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6152" name="Oval 44"/>
            <p:cNvSpPr>
              <a:spLocks noChangeArrowheads="1"/>
            </p:cNvSpPr>
            <p:nvPr/>
          </p:nvSpPr>
          <p:spPr bwMode="gray">
            <a:xfrm>
              <a:off x="2621" y="2251"/>
              <a:ext cx="527" cy="76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37" name="Oval 45"/>
            <p:cNvSpPr>
              <a:spLocks noChangeArrowheads="1"/>
            </p:cNvSpPr>
            <p:nvPr/>
          </p:nvSpPr>
          <p:spPr bwMode="gray">
            <a:xfrm>
              <a:off x="2336" y="2251"/>
              <a:ext cx="1096" cy="7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6154" name="Oval 46"/>
            <p:cNvSpPr>
              <a:spLocks noChangeArrowheads="1"/>
            </p:cNvSpPr>
            <p:nvPr/>
          </p:nvSpPr>
          <p:spPr bwMode="gray">
            <a:xfrm>
              <a:off x="2337" y="2251"/>
              <a:ext cx="1096" cy="76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6094" name="Group 27"/>
          <p:cNvGrpSpPr>
            <a:grpSpLocks/>
          </p:cNvGrpSpPr>
          <p:nvPr/>
        </p:nvGrpSpPr>
        <p:grpSpPr bwMode="auto">
          <a:xfrm rot="5400000">
            <a:off x="365125" y="4313238"/>
            <a:ext cx="992187" cy="1239838"/>
            <a:chOff x="1872" y="1824"/>
            <a:chExt cx="2014" cy="1821"/>
          </a:xfrm>
        </p:grpSpPr>
        <p:sp>
          <p:nvSpPr>
            <p:cNvPr id="133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5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5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28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6140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141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Oval 33"/>
            <p:cNvSpPr>
              <a:spLocks noChangeArrowheads="1"/>
            </p:cNvSpPr>
            <p:nvPr/>
          </p:nvSpPr>
          <p:spPr bwMode="gray">
            <a:xfrm>
              <a:off x="2620" y="2251"/>
              <a:ext cx="528" cy="7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6143" name="Oval 34"/>
            <p:cNvSpPr>
              <a:spLocks noChangeArrowheads="1"/>
            </p:cNvSpPr>
            <p:nvPr/>
          </p:nvSpPr>
          <p:spPr bwMode="gray">
            <a:xfrm>
              <a:off x="2621" y="2251"/>
              <a:ext cx="527" cy="76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Oval 35"/>
            <p:cNvSpPr>
              <a:spLocks noChangeArrowheads="1"/>
            </p:cNvSpPr>
            <p:nvPr/>
          </p:nvSpPr>
          <p:spPr bwMode="gray">
            <a:xfrm>
              <a:off x="2336" y="2251"/>
              <a:ext cx="1096" cy="7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6145" name="Oval 36"/>
            <p:cNvSpPr>
              <a:spLocks noChangeArrowheads="1"/>
            </p:cNvSpPr>
            <p:nvPr/>
          </p:nvSpPr>
          <p:spPr bwMode="gray">
            <a:xfrm>
              <a:off x="2337" y="2251"/>
              <a:ext cx="1096" cy="76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6095" name="Group 11"/>
          <p:cNvGrpSpPr>
            <a:grpSpLocks/>
          </p:cNvGrpSpPr>
          <p:nvPr/>
        </p:nvGrpSpPr>
        <p:grpSpPr bwMode="auto">
          <a:xfrm>
            <a:off x="1600200" y="5751513"/>
            <a:ext cx="9639300" cy="606425"/>
            <a:chOff x="508" y="2112"/>
            <a:chExt cx="3072" cy="382"/>
          </a:xfrm>
        </p:grpSpPr>
        <p:sp>
          <p:nvSpPr>
            <p:cNvPr id="46132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 sz="2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133" name="AutoShape 13"/>
            <p:cNvSpPr>
              <a:spLocks noChangeArrowheads="1"/>
            </p:cNvSpPr>
            <p:nvPr/>
          </p:nvSpPr>
          <p:spPr bwMode="gray">
            <a:xfrm>
              <a:off x="514" y="2134"/>
              <a:ext cx="273" cy="360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6" name="Text Box 15"/>
            <p:cNvSpPr txBox="1">
              <a:spLocks noChangeArrowheads="1"/>
            </p:cNvSpPr>
            <p:nvPr/>
          </p:nvSpPr>
          <p:spPr bwMode="gray">
            <a:xfrm>
              <a:off x="593" y="2139"/>
              <a:ext cx="14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46136" name="Text Box 16"/>
            <p:cNvSpPr txBox="1">
              <a:spLocks noChangeArrowheads="1"/>
            </p:cNvSpPr>
            <p:nvPr/>
          </p:nvSpPr>
          <p:spPr bwMode="gray">
            <a:xfrm>
              <a:off x="818" y="2199"/>
              <a:ext cx="27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400" b="1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096" name="Group 37"/>
          <p:cNvGrpSpPr>
            <a:grpSpLocks/>
          </p:cNvGrpSpPr>
          <p:nvPr/>
        </p:nvGrpSpPr>
        <p:grpSpPr bwMode="auto">
          <a:xfrm rot="5400000">
            <a:off x="420688" y="5570538"/>
            <a:ext cx="992187" cy="1239837"/>
            <a:chOff x="1872" y="1824"/>
            <a:chExt cx="2014" cy="1821"/>
          </a:xfrm>
        </p:grpSpPr>
        <p:sp>
          <p:nvSpPr>
            <p:cNvPr id="3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5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6124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125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126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127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Oval 43"/>
            <p:cNvSpPr>
              <a:spLocks noChangeArrowheads="1"/>
            </p:cNvSpPr>
            <p:nvPr/>
          </p:nvSpPr>
          <p:spPr bwMode="gray">
            <a:xfrm>
              <a:off x="2230" y="2908"/>
              <a:ext cx="1318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6129" name="Oval 44"/>
            <p:cNvSpPr>
              <a:spLocks noChangeArrowheads="1"/>
            </p:cNvSpPr>
            <p:nvPr/>
          </p:nvSpPr>
          <p:spPr bwMode="gray">
            <a:xfrm>
              <a:off x="2230" y="2919"/>
              <a:ext cx="1318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45"/>
            <p:cNvSpPr>
              <a:spLocks noChangeArrowheads="1"/>
            </p:cNvSpPr>
            <p:nvPr/>
          </p:nvSpPr>
          <p:spPr bwMode="gray">
            <a:xfrm>
              <a:off x="2226" y="2083"/>
              <a:ext cx="1318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6131" name="Oval 46"/>
            <p:cNvSpPr>
              <a:spLocks noChangeArrowheads="1"/>
            </p:cNvSpPr>
            <p:nvPr/>
          </p:nvSpPr>
          <p:spPr bwMode="gray">
            <a:xfrm>
              <a:off x="2227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6097" name="Group 11"/>
          <p:cNvGrpSpPr>
            <a:grpSpLocks/>
          </p:cNvGrpSpPr>
          <p:nvPr/>
        </p:nvGrpSpPr>
        <p:grpSpPr bwMode="auto">
          <a:xfrm>
            <a:off x="1608138" y="4557713"/>
            <a:ext cx="9639300" cy="614362"/>
            <a:chOff x="508" y="2112"/>
            <a:chExt cx="3072" cy="387"/>
          </a:xfrm>
        </p:grpSpPr>
        <p:sp>
          <p:nvSpPr>
            <p:cNvPr id="46118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119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1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5" name="Text Box 15"/>
            <p:cNvSpPr txBox="1">
              <a:spLocks noChangeArrowheads="1"/>
            </p:cNvSpPr>
            <p:nvPr/>
          </p:nvSpPr>
          <p:spPr bwMode="gray">
            <a:xfrm>
              <a:off x="574" y="2139"/>
              <a:ext cx="14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46122" name="Text Box 16"/>
            <p:cNvSpPr txBox="1">
              <a:spLocks noChangeArrowheads="1"/>
            </p:cNvSpPr>
            <p:nvPr/>
          </p:nvSpPr>
          <p:spPr bwMode="gray">
            <a:xfrm>
              <a:off x="785" y="2211"/>
              <a:ext cx="27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anose="02020603050405020304" pitchFamily="18" charset="0"/>
                  <a:cs typeface="Arial" panose="020B0604020202020204" pitchFamily="34" charset="0"/>
                </a:rPr>
                <a:t>Phần mềm hệ thống</a:t>
              </a:r>
            </a:p>
          </p:txBody>
        </p:sp>
      </p:grpSp>
      <p:sp>
        <p:nvSpPr>
          <p:cNvPr id="46098" name="Text Box 26"/>
          <p:cNvSpPr txBox="1">
            <a:spLocks noChangeArrowheads="1"/>
          </p:cNvSpPr>
          <p:nvPr/>
        </p:nvSpPr>
        <p:spPr bwMode="gray">
          <a:xfrm>
            <a:off x="1630776" y="1661438"/>
            <a:ext cx="10128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Đâu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là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biểu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tượng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của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phần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mềm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soạn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thảo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văn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bản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?</a:t>
            </a:r>
          </a:p>
        </p:txBody>
      </p:sp>
      <p:grpSp>
        <p:nvGrpSpPr>
          <p:cNvPr id="46099" name="Group 5"/>
          <p:cNvGrpSpPr>
            <a:grpSpLocks/>
          </p:cNvGrpSpPr>
          <p:nvPr/>
        </p:nvGrpSpPr>
        <p:grpSpPr bwMode="auto">
          <a:xfrm>
            <a:off x="1487488" y="4581525"/>
            <a:ext cx="9823450" cy="604838"/>
            <a:chOff x="384" y="1344"/>
            <a:chExt cx="3072" cy="381"/>
          </a:xfrm>
        </p:grpSpPr>
        <p:sp>
          <p:nvSpPr>
            <p:cNvPr id="46113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114" name="AutoShape 7"/>
            <p:cNvSpPr>
              <a:spLocks noChangeArrowheads="1"/>
            </p:cNvSpPr>
            <p:nvPr/>
          </p:nvSpPr>
          <p:spPr bwMode="gray">
            <a:xfrm>
              <a:off x="448" y="1379"/>
              <a:ext cx="271" cy="331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gray">
            <a:xfrm>
              <a:off x="478" y="1383"/>
              <a:ext cx="21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6117" name="Text Box 10"/>
            <p:cNvSpPr txBox="1">
              <a:spLocks noChangeArrowheads="1"/>
            </p:cNvSpPr>
            <p:nvPr/>
          </p:nvSpPr>
          <p:spPr bwMode="gray">
            <a:xfrm>
              <a:off x="719" y="1434"/>
              <a:ext cx="27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400" b="1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37"/>
          <p:cNvGrpSpPr>
            <a:grpSpLocks/>
          </p:cNvGrpSpPr>
          <p:nvPr/>
        </p:nvGrpSpPr>
        <p:grpSpPr bwMode="auto">
          <a:xfrm rot="5400000">
            <a:off x="420688" y="4298950"/>
            <a:ext cx="992188" cy="1239837"/>
            <a:chOff x="1872" y="1824"/>
            <a:chExt cx="2014" cy="1821"/>
          </a:xfrm>
        </p:grpSpPr>
        <p:sp>
          <p:nvSpPr>
            <p:cNvPr id="149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5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6105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106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107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108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Oval 43"/>
            <p:cNvSpPr>
              <a:spLocks noChangeArrowheads="1"/>
            </p:cNvSpPr>
            <p:nvPr/>
          </p:nvSpPr>
          <p:spPr bwMode="gray">
            <a:xfrm>
              <a:off x="2230" y="2908"/>
              <a:ext cx="1318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6110" name="Oval 44"/>
            <p:cNvSpPr>
              <a:spLocks noChangeArrowheads="1"/>
            </p:cNvSpPr>
            <p:nvPr/>
          </p:nvSpPr>
          <p:spPr bwMode="gray">
            <a:xfrm>
              <a:off x="2230" y="2919"/>
              <a:ext cx="1318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" name="Oval 45"/>
            <p:cNvSpPr>
              <a:spLocks noChangeArrowheads="1"/>
            </p:cNvSpPr>
            <p:nvPr/>
          </p:nvSpPr>
          <p:spPr bwMode="gray">
            <a:xfrm>
              <a:off x="2226" y="2083"/>
              <a:ext cx="1318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6112" name="Oval 46"/>
            <p:cNvSpPr>
              <a:spLocks noChangeArrowheads="1"/>
            </p:cNvSpPr>
            <p:nvPr/>
          </p:nvSpPr>
          <p:spPr bwMode="gray">
            <a:xfrm>
              <a:off x="2206" y="2081"/>
              <a:ext cx="1318" cy="11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6101" name="Picture 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4343400"/>
            <a:ext cx="1320800" cy="8667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2" name="Picture 1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3124200"/>
            <a:ext cx="13208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3" name="Picture 1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5562600"/>
            <a:ext cx="1320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46370" y="419760"/>
            <a:ext cx="138303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Câu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1: 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3"/>
          <p:cNvSpPr>
            <a:spLocks noChangeArrowheads="1"/>
          </p:cNvSpPr>
          <p:nvPr/>
        </p:nvSpPr>
        <p:spPr bwMode="gray">
          <a:xfrm rot="5400000">
            <a:off x="445294" y="2645569"/>
            <a:ext cx="928688" cy="1905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endParaRPr 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107" name="Rectangle 63"/>
          <p:cNvSpPr>
            <a:spLocks noChangeArrowheads="1"/>
          </p:cNvSpPr>
          <p:nvPr/>
        </p:nvSpPr>
        <p:spPr bwMode="gray">
          <a:xfrm rot="5400000">
            <a:off x="488156" y="4226719"/>
            <a:ext cx="928688" cy="1905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endParaRPr 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108" name="Rectangle 63"/>
          <p:cNvSpPr>
            <a:spLocks noChangeArrowheads="1"/>
          </p:cNvSpPr>
          <p:nvPr/>
        </p:nvSpPr>
        <p:spPr bwMode="gray">
          <a:xfrm rot="5400000">
            <a:off x="488156" y="5441157"/>
            <a:ext cx="928687" cy="1905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endParaRPr 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7109" name="Group 74"/>
          <p:cNvGrpSpPr>
            <a:grpSpLocks/>
          </p:cNvGrpSpPr>
          <p:nvPr/>
        </p:nvGrpSpPr>
        <p:grpSpPr bwMode="auto">
          <a:xfrm rot="5400000">
            <a:off x="731838" y="2246312"/>
            <a:ext cx="446088" cy="525463"/>
            <a:chOff x="1872" y="1727"/>
            <a:chExt cx="2014" cy="1829"/>
          </a:xfrm>
        </p:grpSpPr>
        <p:sp>
          <p:nvSpPr>
            <p:cNvPr id="826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08"/>
              <a:ext cx="309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6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80"/>
              <a:ext cx="309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6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2"/>
              <a:ext cx="308" cy="20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217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218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72" name="Oval 80"/>
            <p:cNvSpPr>
              <a:spLocks noChangeArrowheads="1"/>
            </p:cNvSpPr>
            <p:nvPr/>
          </p:nvSpPr>
          <p:spPr bwMode="gray">
            <a:xfrm>
              <a:off x="2295" y="1727"/>
              <a:ext cx="1175" cy="18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220" name="Oval 81"/>
            <p:cNvSpPr>
              <a:spLocks noChangeArrowheads="1"/>
            </p:cNvSpPr>
            <p:nvPr/>
          </p:nvSpPr>
          <p:spPr bwMode="gray">
            <a:xfrm>
              <a:off x="2299" y="1728"/>
              <a:ext cx="1173" cy="180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74" name="Oval 82"/>
            <p:cNvSpPr>
              <a:spLocks noChangeArrowheads="1"/>
            </p:cNvSpPr>
            <p:nvPr/>
          </p:nvSpPr>
          <p:spPr bwMode="gray">
            <a:xfrm>
              <a:off x="2338" y="1727"/>
              <a:ext cx="1097" cy="18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222" name="Oval 83"/>
            <p:cNvSpPr>
              <a:spLocks noChangeArrowheads="1"/>
            </p:cNvSpPr>
            <p:nvPr/>
          </p:nvSpPr>
          <p:spPr bwMode="gray">
            <a:xfrm>
              <a:off x="2337" y="1728"/>
              <a:ext cx="1096" cy="180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1113180" y="1594294"/>
            <a:ext cx="10875620" cy="147938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cap="rnd" algn="ctr">
            <a:solidFill>
              <a:srgbClr val="FFC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US" sz="4000" b="1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grpSp>
        <p:nvGrpSpPr>
          <p:cNvPr id="47113" name="Group 74"/>
          <p:cNvGrpSpPr>
            <a:grpSpLocks/>
          </p:cNvGrpSpPr>
          <p:nvPr/>
        </p:nvGrpSpPr>
        <p:grpSpPr bwMode="auto">
          <a:xfrm rot="5400000">
            <a:off x="731838" y="3460750"/>
            <a:ext cx="446087" cy="525463"/>
            <a:chOff x="1872" y="1727"/>
            <a:chExt cx="2014" cy="1829"/>
          </a:xfrm>
        </p:grpSpPr>
        <p:sp>
          <p:nvSpPr>
            <p:cNvPr id="94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08"/>
              <a:ext cx="309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5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80"/>
              <a:ext cx="309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6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2"/>
              <a:ext cx="308" cy="20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208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209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Oval 80"/>
            <p:cNvSpPr>
              <a:spLocks noChangeArrowheads="1"/>
            </p:cNvSpPr>
            <p:nvPr/>
          </p:nvSpPr>
          <p:spPr bwMode="gray">
            <a:xfrm>
              <a:off x="2295" y="1727"/>
              <a:ext cx="1175" cy="18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211" name="Oval 81"/>
            <p:cNvSpPr>
              <a:spLocks noChangeArrowheads="1"/>
            </p:cNvSpPr>
            <p:nvPr/>
          </p:nvSpPr>
          <p:spPr bwMode="gray">
            <a:xfrm>
              <a:off x="2299" y="1728"/>
              <a:ext cx="1173" cy="180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Oval 82"/>
            <p:cNvSpPr>
              <a:spLocks noChangeArrowheads="1"/>
            </p:cNvSpPr>
            <p:nvPr/>
          </p:nvSpPr>
          <p:spPr bwMode="gray">
            <a:xfrm>
              <a:off x="2338" y="1727"/>
              <a:ext cx="1097" cy="18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213" name="Oval 83"/>
            <p:cNvSpPr>
              <a:spLocks noChangeArrowheads="1"/>
            </p:cNvSpPr>
            <p:nvPr/>
          </p:nvSpPr>
          <p:spPr bwMode="gray">
            <a:xfrm>
              <a:off x="2337" y="1728"/>
              <a:ext cx="1096" cy="180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7114" name="Group 74"/>
          <p:cNvGrpSpPr>
            <a:grpSpLocks/>
          </p:cNvGrpSpPr>
          <p:nvPr/>
        </p:nvGrpSpPr>
        <p:grpSpPr bwMode="auto">
          <a:xfrm rot="5400000">
            <a:off x="731838" y="4657725"/>
            <a:ext cx="446087" cy="525463"/>
            <a:chOff x="1872" y="1727"/>
            <a:chExt cx="2014" cy="1829"/>
          </a:xfrm>
        </p:grpSpPr>
        <p:sp>
          <p:nvSpPr>
            <p:cNvPr id="10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08"/>
              <a:ext cx="309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80"/>
              <a:ext cx="309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2"/>
              <a:ext cx="308" cy="20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199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200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gray">
            <a:xfrm>
              <a:off x="2295" y="1727"/>
              <a:ext cx="1175" cy="18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202" name="Oval 81"/>
            <p:cNvSpPr>
              <a:spLocks noChangeArrowheads="1"/>
            </p:cNvSpPr>
            <p:nvPr/>
          </p:nvSpPr>
          <p:spPr bwMode="gray">
            <a:xfrm>
              <a:off x="2299" y="1728"/>
              <a:ext cx="1173" cy="180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Oval 82"/>
            <p:cNvSpPr>
              <a:spLocks noChangeArrowheads="1"/>
            </p:cNvSpPr>
            <p:nvPr/>
          </p:nvSpPr>
          <p:spPr bwMode="gray">
            <a:xfrm>
              <a:off x="2338" y="1727"/>
              <a:ext cx="1097" cy="18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204" name="Oval 83"/>
            <p:cNvSpPr>
              <a:spLocks noChangeArrowheads="1"/>
            </p:cNvSpPr>
            <p:nvPr/>
          </p:nvSpPr>
          <p:spPr bwMode="gray">
            <a:xfrm>
              <a:off x="2337" y="1728"/>
              <a:ext cx="1096" cy="180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7115" name="Group 74"/>
          <p:cNvGrpSpPr>
            <a:grpSpLocks/>
          </p:cNvGrpSpPr>
          <p:nvPr/>
        </p:nvGrpSpPr>
        <p:grpSpPr bwMode="auto">
          <a:xfrm rot="5400000">
            <a:off x="731838" y="5800725"/>
            <a:ext cx="446087" cy="525463"/>
            <a:chOff x="1872" y="1727"/>
            <a:chExt cx="2014" cy="1829"/>
          </a:xfrm>
        </p:grpSpPr>
        <p:sp>
          <p:nvSpPr>
            <p:cNvPr id="11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08"/>
              <a:ext cx="309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80"/>
              <a:ext cx="309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2"/>
              <a:ext cx="308" cy="20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190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191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Oval 80"/>
            <p:cNvSpPr>
              <a:spLocks noChangeArrowheads="1"/>
            </p:cNvSpPr>
            <p:nvPr/>
          </p:nvSpPr>
          <p:spPr bwMode="gray">
            <a:xfrm>
              <a:off x="2295" y="1727"/>
              <a:ext cx="1175" cy="18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193" name="Oval 81"/>
            <p:cNvSpPr>
              <a:spLocks noChangeArrowheads="1"/>
            </p:cNvSpPr>
            <p:nvPr/>
          </p:nvSpPr>
          <p:spPr bwMode="gray">
            <a:xfrm>
              <a:off x="2299" y="1728"/>
              <a:ext cx="1173" cy="180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Oval 82"/>
            <p:cNvSpPr>
              <a:spLocks noChangeArrowheads="1"/>
            </p:cNvSpPr>
            <p:nvPr/>
          </p:nvSpPr>
          <p:spPr bwMode="gray">
            <a:xfrm>
              <a:off x="2338" y="1727"/>
              <a:ext cx="1097" cy="18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195" name="Oval 83"/>
            <p:cNvSpPr>
              <a:spLocks noChangeArrowheads="1"/>
            </p:cNvSpPr>
            <p:nvPr/>
          </p:nvSpPr>
          <p:spPr bwMode="gray">
            <a:xfrm>
              <a:off x="2337" y="1728"/>
              <a:ext cx="1096" cy="180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7116" name="Group 11"/>
          <p:cNvGrpSpPr>
            <a:grpSpLocks/>
          </p:cNvGrpSpPr>
          <p:nvPr/>
        </p:nvGrpSpPr>
        <p:grpSpPr bwMode="auto">
          <a:xfrm>
            <a:off x="1604963" y="3365500"/>
            <a:ext cx="9639300" cy="614363"/>
            <a:chOff x="508" y="2112"/>
            <a:chExt cx="3072" cy="387"/>
          </a:xfrm>
        </p:grpSpPr>
        <p:sp>
          <p:nvSpPr>
            <p:cNvPr id="47182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183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2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07" name="Text Box 15"/>
            <p:cNvSpPr txBox="1">
              <a:spLocks noChangeArrowheads="1"/>
            </p:cNvSpPr>
            <p:nvPr/>
          </p:nvSpPr>
          <p:spPr bwMode="gray">
            <a:xfrm>
              <a:off x="588" y="2139"/>
              <a:ext cx="14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47186" name="Text Box 16"/>
            <p:cNvSpPr txBox="1">
              <a:spLocks noChangeArrowheads="1"/>
            </p:cNvSpPr>
            <p:nvPr/>
          </p:nvSpPr>
          <p:spPr bwMode="gray">
            <a:xfrm>
              <a:off x="786" y="2197"/>
              <a:ext cx="27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400" b="1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117" name="Group 37"/>
          <p:cNvGrpSpPr>
            <a:grpSpLocks/>
          </p:cNvGrpSpPr>
          <p:nvPr/>
        </p:nvGrpSpPr>
        <p:grpSpPr bwMode="auto">
          <a:xfrm rot="5400000">
            <a:off x="407988" y="3090863"/>
            <a:ext cx="992187" cy="1239837"/>
            <a:chOff x="1872" y="1824"/>
            <a:chExt cx="2014" cy="1821"/>
          </a:xfrm>
        </p:grpSpPr>
        <p:sp>
          <p:nvSpPr>
            <p:cNvPr id="8230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5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31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32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28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176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177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35" name="Oval 43"/>
            <p:cNvSpPr>
              <a:spLocks noChangeArrowheads="1"/>
            </p:cNvSpPr>
            <p:nvPr/>
          </p:nvSpPr>
          <p:spPr bwMode="gray">
            <a:xfrm>
              <a:off x="2620" y="2251"/>
              <a:ext cx="528" cy="7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179" name="Oval 44"/>
            <p:cNvSpPr>
              <a:spLocks noChangeArrowheads="1"/>
            </p:cNvSpPr>
            <p:nvPr/>
          </p:nvSpPr>
          <p:spPr bwMode="gray">
            <a:xfrm>
              <a:off x="2621" y="2251"/>
              <a:ext cx="527" cy="76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37" name="Oval 45"/>
            <p:cNvSpPr>
              <a:spLocks noChangeArrowheads="1"/>
            </p:cNvSpPr>
            <p:nvPr/>
          </p:nvSpPr>
          <p:spPr bwMode="gray">
            <a:xfrm>
              <a:off x="2336" y="2251"/>
              <a:ext cx="1096" cy="7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181" name="Oval 46"/>
            <p:cNvSpPr>
              <a:spLocks noChangeArrowheads="1"/>
            </p:cNvSpPr>
            <p:nvPr/>
          </p:nvSpPr>
          <p:spPr bwMode="gray">
            <a:xfrm>
              <a:off x="2337" y="2251"/>
              <a:ext cx="1096" cy="76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7118" name="Group 27"/>
          <p:cNvGrpSpPr>
            <a:grpSpLocks/>
          </p:cNvGrpSpPr>
          <p:nvPr/>
        </p:nvGrpSpPr>
        <p:grpSpPr bwMode="auto">
          <a:xfrm rot="5400000">
            <a:off x="365125" y="4313238"/>
            <a:ext cx="992187" cy="1239838"/>
            <a:chOff x="1872" y="1824"/>
            <a:chExt cx="2014" cy="1821"/>
          </a:xfrm>
        </p:grpSpPr>
        <p:sp>
          <p:nvSpPr>
            <p:cNvPr id="133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5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5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28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167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168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Oval 33"/>
            <p:cNvSpPr>
              <a:spLocks noChangeArrowheads="1"/>
            </p:cNvSpPr>
            <p:nvPr/>
          </p:nvSpPr>
          <p:spPr bwMode="gray">
            <a:xfrm>
              <a:off x="2620" y="2251"/>
              <a:ext cx="528" cy="7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170" name="Oval 34"/>
            <p:cNvSpPr>
              <a:spLocks noChangeArrowheads="1"/>
            </p:cNvSpPr>
            <p:nvPr/>
          </p:nvSpPr>
          <p:spPr bwMode="gray">
            <a:xfrm>
              <a:off x="2621" y="2251"/>
              <a:ext cx="527" cy="76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Oval 35"/>
            <p:cNvSpPr>
              <a:spLocks noChangeArrowheads="1"/>
            </p:cNvSpPr>
            <p:nvPr/>
          </p:nvSpPr>
          <p:spPr bwMode="gray">
            <a:xfrm>
              <a:off x="2336" y="2251"/>
              <a:ext cx="1096" cy="7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172" name="Oval 36"/>
            <p:cNvSpPr>
              <a:spLocks noChangeArrowheads="1"/>
            </p:cNvSpPr>
            <p:nvPr/>
          </p:nvSpPr>
          <p:spPr bwMode="gray">
            <a:xfrm>
              <a:off x="2337" y="2251"/>
              <a:ext cx="1096" cy="76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7119" name="Group 11"/>
          <p:cNvGrpSpPr>
            <a:grpSpLocks/>
          </p:cNvGrpSpPr>
          <p:nvPr/>
        </p:nvGrpSpPr>
        <p:grpSpPr bwMode="auto">
          <a:xfrm>
            <a:off x="1600200" y="5751513"/>
            <a:ext cx="9639300" cy="606425"/>
            <a:chOff x="508" y="2112"/>
            <a:chExt cx="3072" cy="382"/>
          </a:xfrm>
        </p:grpSpPr>
        <p:sp>
          <p:nvSpPr>
            <p:cNvPr id="47159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 sz="2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160" name="AutoShape 13"/>
            <p:cNvSpPr>
              <a:spLocks noChangeArrowheads="1"/>
            </p:cNvSpPr>
            <p:nvPr/>
          </p:nvSpPr>
          <p:spPr bwMode="gray">
            <a:xfrm>
              <a:off x="514" y="2134"/>
              <a:ext cx="273" cy="360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6" name="Text Box 15"/>
            <p:cNvSpPr txBox="1">
              <a:spLocks noChangeArrowheads="1"/>
            </p:cNvSpPr>
            <p:nvPr/>
          </p:nvSpPr>
          <p:spPr bwMode="gray">
            <a:xfrm>
              <a:off x="593" y="2139"/>
              <a:ext cx="14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47163" name="Text Box 16"/>
            <p:cNvSpPr txBox="1">
              <a:spLocks noChangeArrowheads="1"/>
            </p:cNvSpPr>
            <p:nvPr/>
          </p:nvSpPr>
          <p:spPr bwMode="gray">
            <a:xfrm>
              <a:off x="818" y="2199"/>
              <a:ext cx="27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400" b="1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120" name="Group 37"/>
          <p:cNvGrpSpPr>
            <a:grpSpLocks/>
          </p:cNvGrpSpPr>
          <p:nvPr/>
        </p:nvGrpSpPr>
        <p:grpSpPr bwMode="auto">
          <a:xfrm rot="5400000">
            <a:off x="420688" y="5570538"/>
            <a:ext cx="992187" cy="1239837"/>
            <a:chOff x="1872" y="1824"/>
            <a:chExt cx="2014" cy="1821"/>
          </a:xfrm>
        </p:grpSpPr>
        <p:sp>
          <p:nvSpPr>
            <p:cNvPr id="3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5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151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152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153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154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Oval 43"/>
            <p:cNvSpPr>
              <a:spLocks noChangeArrowheads="1"/>
            </p:cNvSpPr>
            <p:nvPr/>
          </p:nvSpPr>
          <p:spPr bwMode="gray">
            <a:xfrm>
              <a:off x="2230" y="2908"/>
              <a:ext cx="1318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156" name="Oval 44"/>
            <p:cNvSpPr>
              <a:spLocks noChangeArrowheads="1"/>
            </p:cNvSpPr>
            <p:nvPr/>
          </p:nvSpPr>
          <p:spPr bwMode="gray">
            <a:xfrm>
              <a:off x="2230" y="2919"/>
              <a:ext cx="1318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45"/>
            <p:cNvSpPr>
              <a:spLocks noChangeArrowheads="1"/>
            </p:cNvSpPr>
            <p:nvPr/>
          </p:nvSpPr>
          <p:spPr bwMode="gray">
            <a:xfrm>
              <a:off x="2226" y="2083"/>
              <a:ext cx="1318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158" name="Oval 46"/>
            <p:cNvSpPr>
              <a:spLocks noChangeArrowheads="1"/>
            </p:cNvSpPr>
            <p:nvPr/>
          </p:nvSpPr>
          <p:spPr bwMode="gray">
            <a:xfrm>
              <a:off x="2227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7121" name="Group 11"/>
          <p:cNvGrpSpPr>
            <a:grpSpLocks/>
          </p:cNvGrpSpPr>
          <p:nvPr/>
        </p:nvGrpSpPr>
        <p:grpSpPr bwMode="auto">
          <a:xfrm>
            <a:off x="1608138" y="4557713"/>
            <a:ext cx="9639300" cy="614362"/>
            <a:chOff x="508" y="2112"/>
            <a:chExt cx="3072" cy="387"/>
          </a:xfrm>
        </p:grpSpPr>
        <p:sp>
          <p:nvSpPr>
            <p:cNvPr id="47145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146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1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5" name="Text Box 15"/>
            <p:cNvSpPr txBox="1">
              <a:spLocks noChangeArrowheads="1"/>
            </p:cNvSpPr>
            <p:nvPr/>
          </p:nvSpPr>
          <p:spPr bwMode="gray">
            <a:xfrm>
              <a:off x="574" y="2139"/>
              <a:ext cx="14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47149" name="Text Box 16"/>
            <p:cNvSpPr txBox="1">
              <a:spLocks noChangeArrowheads="1"/>
            </p:cNvSpPr>
            <p:nvPr/>
          </p:nvSpPr>
          <p:spPr bwMode="gray">
            <a:xfrm>
              <a:off x="785" y="2211"/>
              <a:ext cx="27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anose="02020603050405020304" pitchFamily="18" charset="0"/>
                  <a:cs typeface="Arial" panose="020B0604020202020204" pitchFamily="34" charset="0"/>
                </a:rPr>
                <a:t>Phần mềm hệ thống</a:t>
              </a:r>
            </a:p>
          </p:txBody>
        </p:sp>
      </p:grpSp>
      <p:sp>
        <p:nvSpPr>
          <p:cNvPr id="47122" name="Text Box 26"/>
          <p:cNvSpPr txBox="1">
            <a:spLocks noChangeArrowheads="1"/>
          </p:cNvSpPr>
          <p:nvPr/>
        </p:nvSpPr>
        <p:spPr bwMode="gray">
          <a:xfrm>
            <a:off x="1305950" y="1940699"/>
            <a:ext cx="11309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Để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khởi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động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phần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mềm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word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em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thực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hiện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thao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tác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nào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?</a:t>
            </a:r>
          </a:p>
        </p:txBody>
      </p:sp>
      <p:grpSp>
        <p:nvGrpSpPr>
          <p:cNvPr id="47123" name="Group 5"/>
          <p:cNvGrpSpPr>
            <a:grpSpLocks/>
          </p:cNvGrpSpPr>
          <p:nvPr/>
        </p:nvGrpSpPr>
        <p:grpSpPr bwMode="auto">
          <a:xfrm>
            <a:off x="1487488" y="4581525"/>
            <a:ext cx="9823450" cy="604838"/>
            <a:chOff x="384" y="1344"/>
            <a:chExt cx="3072" cy="381"/>
          </a:xfrm>
        </p:grpSpPr>
        <p:sp>
          <p:nvSpPr>
            <p:cNvPr id="47140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141" name="AutoShape 7"/>
            <p:cNvSpPr>
              <a:spLocks noChangeArrowheads="1"/>
            </p:cNvSpPr>
            <p:nvPr/>
          </p:nvSpPr>
          <p:spPr bwMode="gray">
            <a:xfrm>
              <a:off x="448" y="1379"/>
              <a:ext cx="271" cy="331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gray">
            <a:xfrm>
              <a:off x="478" y="1383"/>
              <a:ext cx="21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7144" name="Text Box 10"/>
            <p:cNvSpPr txBox="1">
              <a:spLocks noChangeArrowheads="1"/>
            </p:cNvSpPr>
            <p:nvPr/>
          </p:nvSpPr>
          <p:spPr bwMode="gray">
            <a:xfrm>
              <a:off x="719" y="1434"/>
              <a:ext cx="27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400" b="1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37"/>
          <p:cNvGrpSpPr>
            <a:grpSpLocks/>
          </p:cNvGrpSpPr>
          <p:nvPr/>
        </p:nvGrpSpPr>
        <p:grpSpPr bwMode="auto">
          <a:xfrm rot="5400000">
            <a:off x="458788" y="5537200"/>
            <a:ext cx="992188" cy="1239837"/>
            <a:chOff x="1872" y="1824"/>
            <a:chExt cx="2014" cy="1821"/>
          </a:xfrm>
        </p:grpSpPr>
        <p:sp>
          <p:nvSpPr>
            <p:cNvPr id="149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5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132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133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134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135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Oval 43"/>
            <p:cNvSpPr>
              <a:spLocks noChangeArrowheads="1"/>
            </p:cNvSpPr>
            <p:nvPr/>
          </p:nvSpPr>
          <p:spPr bwMode="gray">
            <a:xfrm>
              <a:off x="2230" y="2908"/>
              <a:ext cx="1318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137" name="Oval 44"/>
            <p:cNvSpPr>
              <a:spLocks noChangeArrowheads="1"/>
            </p:cNvSpPr>
            <p:nvPr/>
          </p:nvSpPr>
          <p:spPr bwMode="gray">
            <a:xfrm>
              <a:off x="2230" y="2919"/>
              <a:ext cx="1318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" name="Oval 45"/>
            <p:cNvSpPr>
              <a:spLocks noChangeArrowheads="1"/>
            </p:cNvSpPr>
            <p:nvPr/>
          </p:nvSpPr>
          <p:spPr bwMode="gray">
            <a:xfrm>
              <a:off x="2226" y="2083"/>
              <a:ext cx="1318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139" name="Oval 46"/>
            <p:cNvSpPr>
              <a:spLocks noChangeArrowheads="1"/>
            </p:cNvSpPr>
            <p:nvPr/>
          </p:nvSpPr>
          <p:spPr bwMode="gray">
            <a:xfrm>
              <a:off x="2227" y="2082"/>
              <a:ext cx="1318" cy="11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7125" name="Text Box 114"/>
          <p:cNvSpPr txBox="1">
            <a:spLocks noChangeArrowheads="1"/>
          </p:cNvSpPr>
          <p:nvPr/>
        </p:nvSpPr>
        <p:spPr bwMode="auto">
          <a:xfrm>
            <a:off x="2735263" y="3429000"/>
            <a:ext cx="84486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4000" b="1"/>
              <a:t>Nháy chuột trên biểu tượng</a:t>
            </a:r>
          </a:p>
        </p:txBody>
      </p:sp>
      <p:sp>
        <p:nvSpPr>
          <p:cNvPr id="47126" name="Text Box 115"/>
          <p:cNvSpPr txBox="1">
            <a:spLocks noChangeArrowheads="1"/>
          </p:cNvSpPr>
          <p:nvPr/>
        </p:nvSpPr>
        <p:spPr bwMode="auto">
          <a:xfrm>
            <a:off x="2735263" y="4652963"/>
            <a:ext cx="85439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4000" b="1"/>
              <a:t>Nháy đúp chuột trên biểu tượng</a:t>
            </a:r>
          </a:p>
        </p:txBody>
      </p:sp>
      <p:sp>
        <p:nvSpPr>
          <p:cNvPr id="47127" name="Text Box 116"/>
          <p:cNvSpPr txBox="1">
            <a:spLocks noChangeArrowheads="1"/>
          </p:cNvSpPr>
          <p:nvPr/>
        </p:nvSpPr>
        <p:spPr bwMode="auto">
          <a:xfrm>
            <a:off x="2352675" y="5727700"/>
            <a:ext cx="856773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4000" b="1"/>
              <a:t>Nháy đúp chuột trên biểu tượng</a:t>
            </a:r>
          </a:p>
        </p:txBody>
      </p:sp>
      <p:pic>
        <p:nvPicPr>
          <p:cNvPr id="47128" name="Picture 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3200400"/>
            <a:ext cx="1320800" cy="8667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9" name="Picture 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038" y="5595938"/>
            <a:ext cx="1320800" cy="8667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0" name="Picture 1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4343400"/>
            <a:ext cx="13208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69230" y="459887"/>
            <a:ext cx="189738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Câu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2: 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3"/>
          <p:cNvSpPr>
            <a:spLocks noChangeArrowheads="1"/>
          </p:cNvSpPr>
          <p:nvPr/>
        </p:nvSpPr>
        <p:spPr bwMode="gray">
          <a:xfrm rot="5400000">
            <a:off x="445294" y="2645569"/>
            <a:ext cx="928688" cy="1905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endParaRPr 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131" name="Rectangle 63"/>
          <p:cNvSpPr>
            <a:spLocks noChangeArrowheads="1"/>
          </p:cNvSpPr>
          <p:nvPr/>
        </p:nvSpPr>
        <p:spPr bwMode="gray">
          <a:xfrm rot="5400000">
            <a:off x="488156" y="4226719"/>
            <a:ext cx="928688" cy="1905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endParaRPr 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132" name="Rectangle 63"/>
          <p:cNvSpPr>
            <a:spLocks noChangeArrowheads="1"/>
          </p:cNvSpPr>
          <p:nvPr/>
        </p:nvSpPr>
        <p:spPr bwMode="gray">
          <a:xfrm rot="5400000">
            <a:off x="488156" y="5441157"/>
            <a:ext cx="928687" cy="1905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endParaRPr 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8133" name="Group 74"/>
          <p:cNvGrpSpPr>
            <a:grpSpLocks/>
          </p:cNvGrpSpPr>
          <p:nvPr/>
        </p:nvGrpSpPr>
        <p:grpSpPr bwMode="auto">
          <a:xfrm rot="5400000">
            <a:off x="731838" y="2246312"/>
            <a:ext cx="446088" cy="525463"/>
            <a:chOff x="1872" y="1727"/>
            <a:chExt cx="2014" cy="1829"/>
          </a:xfrm>
        </p:grpSpPr>
        <p:sp>
          <p:nvSpPr>
            <p:cNvPr id="826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08"/>
              <a:ext cx="309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6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80"/>
              <a:ext cx="309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6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2"/>
              <a:ext cx="308" cy="20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8238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239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72" name="Oval 80"/>
            <p:cNvSpPr>
              <a:spLocks noChangeArrowheads="1"/>
            </p:cNvSpPr>
            <p:nvPr/>
          </p:nvSpPr>
          <p:spPr bwMode="gray">
            <a:xfrm>
              <a:off x="2295" y="1727"/>
              <a:ext cx="1175" cy="18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8241" name="Oval 81"/>
            <p:cNvSpPr>
              <a:spLocks noChangeArrowheads="1"/>
            </p:cNvSpPr>
            <p:nvPr/>
          </p:nvSpPr>
          <p:spPr bwMode="gray">
            <a:xfrm>
              <a:off x="2299" y="1728"/>
              <a:ext cx="1173" cy="180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74" name="Oval 82"/>
            <p:cNvSpPr>
              <a:spLocks noChangeArrowheads="1"/>
            </p:cNvSpPr>
            <p:nvPr/>
          </p:nvSpPr>
          <p:spPr bwMode="gray">
            <a:xfrm>
              <a:off x="2338" y="1727"/>
              <a:ext cx="1097" cy="18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8243" name="Oval 83"/>
            <p:cNvSpPr>
              <a:spLocks noChangeArrowheads="1"/>
            </p:cNvSpPr>
            <p:nvPr/>
          </p:nvSpPr>
          <p:spPr bwMode="gray">
            <a:xfrm>
              <a:off x="2337" y="1728"/>
              <a:ext cx="1096" cy="180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1115092" y="1656249"/>
            <a:ext cx="10634948" cy="129444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cap="rnd" algn="ctr">
            <a:solidFill>
              <a:srgbClr val="FFC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US" sz="4000" b="1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grpSp>
        <p:nvGrpSpPr>
          <p:cNvPr id="48137" name="Group 74"/>
          <p:cNvGrpSpPr>
            <a:grpSpLocks/>
          </p:cNvGrpSpPr>
          <p:nvPr/>
        </p:nvGrpSpPr>
        <p:grpSpPr bwMode="auto">
          <a:xfrm rot="5400000">
            <a:off x="731838" y="3460750"/>
            <a:ext cx="446087" cy="525463"/>
            <a:chOff x="1872" y="1727"/>
            <a:chExt cx="2014" cy="1829"/>
          </a:xfrm>
        </p:grpSpPr>
        <p:sp>
          <p:nvSpPr>
            <p:cNvPr id="94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08"/>
              <a:ext cx="309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5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80"/>
              <a:ext cx="309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6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2"/>
              <a:ext cx="308" cy="20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8229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230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Oval 80"/>
            <p:cNvSpPr>
              <a:spLocks noChangeArrowheads="1"/>
            </p:cNvSpPr>
            <p:nvPr/>
          </p:nvSpPr>
          <p:spPr bwMode="gray">
            <a:xfrm>
              <a:off x="2295" y="1727"/>
              <a:ext cx="1175" cy="18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8232" name="Oval 81"/>
            <p:cNvSpPr>
              <a:spLocks noChangeArrowheads="1"/>
            </p:cNvSpPr>
            <p:nvPr/>
          </p:nvSpPr>
          <p:spPr bwMode="gray">
            <a:xfrm>
              <a:off x="2299" y="1728"/>
              <a:ext cx="1173" cy="180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Oval 82"/>
            <p:cNvSpPr>
              <a:spLocks noChangeArrowheads="1"/>
            </p:cNvSpPr>
            <p:nvPr/>
          </p:nvSpPr>
          <p:spPr bwMode="gray">
            <a:xfrm>
              <a:off x="2338" y="1727"/>
              <a:ext cx="1097" cy="18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8234" name="Oval 83"/>
            <p:cNvSpPr>
              <a:spLocks noChangeArrowheads="1"/>
            </p:cNvSpPr>
            <p:nvPr/>
          </p:nvSpPr>
          <p:spPr bwMode="gray">
            <a:xfrm>
              <a:off x="2337" y="1728"/>
              <a:ext cx="1096" cy="180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8138" name="Group 74"/>
          <p:cNvGrpSpPr>
            <a:grpSpLocks/>
          </p:cNvGrpSpPr>
          <p:nvPr/>
        </p:nvGrpSpPr>
        <p:grpSpPr bwMode="auto">
          <a:xfrm rot="5400000">
            <a:off x="731838" y="4657725"/>
            <a:ext cx="446087" cy="525463"/>
            <a:chOff x="1872" y="1727"/>
            <a:chExt cx="2014" cy="1829"/>
          </a:xfrm>
        </p:grpSpPr>
        <p:sp>
          <p:nvSpPr>
            <p:cNvPr id="10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08"/>
              <a:ext cx="309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80"/>
              <a:ext cx="309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2"/>
              <a:ext cx="308" cy="20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8220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221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gray">
            <a:xfrm>
              <a:off x="2295" y="1727"/>
              <a:ext cx="1175" cy="18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8223" name="Oval 81"/>
            <p:cNvSpPr>
              <a:spLocks noChangeArrowheads="1"/>
            </p:cNvSpPr>
            <p:nvPr/>
          </p:nvSpPr>
          <p:spPr bwMode="gray">
            <a:xfrm>
              <a:off x="2299" y="1728"/>
              <a:ext cx="1173" cy="180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Oval 82"/>
            <p:cNvSpPr>
              <a:spLocks noChangeArrowheads="1"/>
            </p:cNvSpPr>
            <p:nvPr/>
          </p:nvSpPr>
          <p:spPr bwMode="gray">
            <a:xfrm>
              <a:off x="2338" y="1727"/>
              <a:ext cx="1097" cy="18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8225" name="Oval 83"/>
            <p:cNvSpPr>
              <a:spLocks noChangeArrowheads="1"/>
            </p:cNvSpPr>
            <p:nvPr/>
          </p:nvSpPr>
          <p:spPr bwMode="gray">
            <a:xfrm>
              <a:off x="2337" y="1728"/>
              <a:ext cx="1096" cy="180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8139" name="Group 74"/>
          <p:cNvGrpSpPr>
            <a:grpSpLocks/>
          </p:cNvGrpSpPr>
          <p:nvPr/>
        </p:nvGrpSpPr>
        <p:grpSpPr bwMode="auto">
          <a:xfrm rot="5400000">
            <a:off x="731838" y="5800725"/>
            <a:ext cx="446087" cy="525463"/>
            <a:chOff x="1872" y="1727"/>
            <a:chExt cx="2014" cy="1829"/>
          </a:xfrm>
        </p:grpSpPr>
        <p:sp>
          <p:nvSpPr>
            <p:cNvPr id="11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08"/>
              <a:ext cx="309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80"/>
              <a:ext cx="309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2"/>
              <a:ext cx="308" cy="20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8211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212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Oval 80"/>
            <p:cNvSpPr>
              <a:spLocks noChangeArrowheads="1"/>
            </p:cNvSpPr>
            <p:nvPr/>
          </p:nvSpPr>
          <p:spPr bwMode="gray">
            <a:xfrm>
              <a:off x="2295" y="1727"/>
              <a:ext cx="1175" cy="18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8214" name="Oval 81"/>
            <p:cNvSpPr>
              <a:spLocks noChangeArrowheads="1"/>
            </p:cNvSpPr>
            <p:nvPr/>
          </p:nvSpPr>
          <p:spPr bwMode="gray">
            <a:xfrm>
              <a:off x="2299" y="1728"/>
              <a:ext cx="1173" cy="180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Oval 82"/>
            <p:cNvSpPr>
              <a:spLocks noChangeArrowheads="1"/>
            </p:cNvSpPr>
            <p:nvPr/>
          </p:nvSpPr>
          <p:spPr bwMode="gray">
            <a:xfrm>
              <a:off x="2338" y="1727"/>
              <a:ext cx="1097" cy="18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8216" name="Oval 83"/>
            <p:cNvSpPr>
              <a:spLocks noChangeArrowheads="1"/>
            </p:cNvSpPr>
            <p:nvPr/>
          </p:nvSpPr>
          <p:spPr bwMode="gray">
            <a:xfrm>
              <a:off x="2337" y="1728"/>
              <a:ext cx="1096" cy="180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8140" name="Group 11"/>
          <p:cNvGrpSpPr>
            <a:grpSpLocks/>
          </p:cNvGrpSpPr>
          <p:nvPr/>
        </p:nvGrpSpPr>
        <p:grpSpPr bwMode="auto">
          <a:xfrm>
            <a:off x="1604963" y="3365500"/>
            <a:ext cx="9639300" cy="614363"/>
            <a:chOff x="508" y="2112"/>
            <a:chExt cx="3072" cy="387"/>
          </a:xfrm>
        </p:grpSpPr>
        <p:sp>
          <p:nvSpPr>
            <p:cNvPr id="48203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204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2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07" name="Text Box 15"/>
            <p:cNvSpPr txBox="1">
              <a:spLocks noChangeArrowheads="1"/>
            </p:cNvSpPr>
            <p:nvPr/>
          </p:nvSpPr>
          <p:spPr bwMode="gray">
            <a:xfrm>
              <a:off x="588" y="2139"/>
              <a:ext cx="14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48207" name="Text Box 16"/>
            <p:cNvSpPr txBox="1">
              <a:spLocks noChangeArrowheads="1"/>
            </p:cNvSpPr>
            <p:nvPr/>
          </p:nvSpPr>
          <p:spPr bwMode="gray">
            <a:xfrm>
              <a:off x="786" y="2197"/>
              <a:ext cx="27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400" b="1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141" name="Group 37"/>
          <p:cNvGrpSpPr>
            <a:grpSpLocks/>
          </p:cNvGrpSpPr>
          <p:nvPr/>
        </p:nvGrpSpPr>
        <p:grpSpPr bwMode="auto">
          <a:xfrm rot="5400000">
            <a:off x="407988" y="3090863"/>
            <a:ext cx="992187" cy="1239837"/>
            <a:chOff x="1872" y="1824"/>
            <a:chExt cx="2014" cy="1821"/>
          </a:xfrm>
        </p:grpSpPr>
        <p:sp>
          <p:nvSpPr>
            <p:cNvPr id="8230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5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31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32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28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8197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198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35" name="Oval 43"/>
            <p:cNvSpPr>
              <a:spLocks noChangeArrowheads="1"/>
            </p:cNvSpPr>
            <p:nvPr/>
          </p:nvSpPr>
          <p:spPr bwMode="gray">
            <a:xfrm>
              <a:off x="2620" y="2251"/>
              <a:ext cx="528" cy="7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8200" name="Oval 44"/>
            <p:cNvSpPr>
              <a:spLocks noChangeArrowheads="1"/>
            </p:cNvSpPr>
            <p:nvPr/>
          </p:nvSpPr>
          <p:spPr bwMode="gray">
            <a:xfrm>
              <a:off x="2621" y="2251"/>
              <a:ext cx="527" cy="76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37" name="Oval 45"/>
            <p:cNvSpPr>
              <a:spLocks noChangeArrowheads="1"/>
            </p:cNvSpPr>
            <p:nvPr/>
          </p:nvSpPr>
          <p:spPr bwMode="gray">
            <a:xfrm>
              <a:off x="2336" y="2251"/>
              <a:ext cx="1096" cy="7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8202" name="Oval 46"/>
            <p:cNvSpPr>
              <a:spLocks noChangeArrowheads="1"/>
            </p:cNvSpPr>
            <p:nvPr/>
          </p:nvSpPr>
          <p:spPr bwMode="gray">
            <a:xfrm>
              <a:off x="2337" y="2251"/>
              <a:ext cx="1096" cy="76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8142" name="Group 27"/>
          <p:cNvGrpSpPr>
            <a:grpSpLocks/>
          </p:cNvGrpSpPr>
          <p:nvPr/>
        </p:nvGrpSpPr>
        <p:grpSpPr bwMode="auto">
          <a:xfrm rot="5400000">
            <a:off x="365125" y="4313238"/>
            <a:ext cx="992187" cy="1239838"/>
            <a:chOff x="1872" y="1824"/>
            <a:chExt cx="2014" cy="1821"/>
          </a:xfrm>
        </p:grpSpPr>
        <p:sp>
          <p:nvSpPr>
            <p:cNvPr id="133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5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5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28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818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18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Oval 33"/>
            <p:cNvSpPr>
              <a:spLocks noChangeArrowheads="1"/>
            </p:cNvSpPr>
            <p:nvPr/>
          </p:nvSpPr>
          <p:spPr bwMode="gray">
            <a:xfrm>
              <a:off x="2620" y="2251"/>
              <a:ext cx="528" cy="7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8191" name="Oval 34"/>
            <p:cNvSpPr>
              <a:spLocks noChangeArrowheads="1"/>
            </p:cNvSpPr>
            <p:nvPr/>
          </p:nvSpPr>
          <p:spPr bwMode="gray">
            <a:xfrm>
              <a:off x="2621" y="2251"/>
              <a:ext cx="527" cy="76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Oval 35"/>
            <p:cNvSpPr>
              <a:spLocks noChangeArrowheads="1"/>
            </p:cNvSpPr>
            <p:nvPr/>
          </p:nvSpPr>
          <p:spPr bwMode="gray">
            <a:xfrm>
              <a:off x="2336" y="2251"/>
              <a:ext cx="1096" cy="7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8193" name="Oval 36"/>
            <p:cNvSpPr>
              <a:spLocks noChangeArrowheads="1"/>
            </p:cNvSpPr>
            <p:nvPr/>
          </p:nvSpPr>
          <p:spPr bwMode="gray">
            <a:xfrm>
              <a:off x="2337" y="2251"/>
              <a:ext cx="1096" cy="76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8143" name="Group 11"/>
          <p:cNvGrpSpPr>
            <a:grpSpLocks/>
          </p:cNvGrpSpPr>
          <p:nvPr/>
        </p:nvGrpSpPr>
        <p:grpSpPr bwMode="auto">
          <a:xfrm>
            <a:off x="1600200" y="5751513"/>
            <a:ext cx="9639300" cy="606425"/>
            <a:chOff x="508" y="2112"/>
            <a:chExt cx="3072" cy="382"/>
          </a:xfrm>
        </p:grpSpPr>
        <p:sp>
          <p:nvSpPr>
            <p:cNvPr id="48180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 sz="2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181" name="AutoShape 13"/>
            <p:cNvSpPr>
              <a:spLocks noChangeArrowheads="1"/>
            </p:cNvSpPr>
            <p:nvPr/>
          </p:nvSpPr>
          <p:spPr bwMode="gray">
            <a:xfrm>
              <a:off x="514" y="2134"/>
              <a:ext cx="273" cy="360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6" name="Text Box 15"/>
            <p:cNvSpPr txBox="1">
              <a:spLocks noChangeArrowheads="1"/>
            </p:cNvSpPr>
            <p:nvPr/>
          </p:nvSpPr>
          <p:spPr bwMode="gray">
            <a:xfrm>
              <a:off x="593" y="2139"/>
              <a:ext cx="14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48184" name="Text Box 16"/>
            <p:cNvSpPr txBox="1">
              <a:spLocks noChangeArrowheads="1"/>
            </p:cNvSpPr>
            <p:nvPr/>
          </p:nvSpPr>
          <p:spPr bwMode="gray">
            <a:xfrm>
              <a:off x="818" y="2199"/>
              <a:ext cx="27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400" b="1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144" name="Group 37"/>
          <p:cNvGrpSpPr>
            <a:grpSpLocks/>
          </p:cNvGrpSpPr>
          <p:nvPr/>
        </p:nvGrpSpPr>
        <p:grpSpPr bwMode="auto">
          <a:xfrm rot="5400000">
            <a:off x="420688" y="5570538"/>
            <a:ext cx="992187" cy="1239837"/>
            <a:chOff x="1872" y="1824"/>
            <a:chExt cx="2014" cy="1821"/>
          </a:xfrm>
        </p:grpSpPr>
        <p:sp>
          <p:nvSpPr>
            <p:cNvPr id="3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5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8172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173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174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175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Oval 43"/>
            <p:cNvSpPr>
              <a:spLocks noChangeArrowheads="1"/>
            </p:cNvSpPr>
            <p:nvPr/>
          </p:nvSpPr>
          <p:spPr bwMode="gray">
            <a:xfrm>
              <a:off x="2230" y="2908"/>
              <a:ext cx="1318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8177" name="Oval 44"/>
            <p:cNvSpPr>
              <a:spLocks noChangeArrowheads="1"/>
            </p:cNvSpPr>
            <p:nvPr/>
          </p:nvSpPr>
          <p:spPr bwMode="gray">
            <a:xfrm>
              <a:off x="2230" y="2919"/>
              <a:ext cx="1318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45"/>
            <p:cNvSpPr>
              <a:spLocks noChangeArrowheads="1"/>
            </p:cNvSpPr>
            <p:nvPr/>
          </p:nvSpPr>
          <p:spPr bwMode="gray">
            <a:xfrm>
              <a:off x="2226" y="2083"/>
              <a:ext cx="1318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8179" name="Oval 46"/>
            <p:cNvSpPr>
              <a:spLocks noChangeArrowheads="1"/>
            </p:cNvSpPr>
            <p:nvPr/>
          </p:nvSpPr>
          <p:spPr bwMode="gray">
            <a:xfrm>
              <a:off x="2227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8145" name="Group 11"/>
          <p:cNvGrpSpPr>
            <a:grpSpLocks/>
          </p:cNvGrpSpPr>
          <p:nvPr/>
        </p:nvGrpSpPr>
        <p:grpSpPr bwMode="auto">
          <a:xfrm>
            <a:off x="1608138" y="4557713"/>
            <a:ext cx="9639300" cy="614362"/>
            <a:chOff x="508" y="2112"/>
            <a:chExt cx="3072" cy="387"/>
          </a:xfrm>
        </p:grpSpPr>
        <p:sp>
          <p:nvSpPr>
            <p:cNvPr id="48166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167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1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5" name="Text Box 15"/>
            <p:cNvSpPr txBox="1">
              <a:spLocks noChangeArrowheads="1"/>
            </p:cNvSpPr>
            <p:nvPr/>
          </p:nvSpPr>
          <p:spPr bwMode="gray">
            <a:xfrm>
              <a:off x="574" y="2139"/>
              <a:ext cx="14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48170" name="Text Box 16"/>
            <p:cNvSpPr txBox="1">
              <a:spLocks noChangeArrowheads="1"/>
            </p:cNvSpPr>
            <p:nvPr/>
          </p:nvSpPr>
          <p:spPr bwMode="gray">
            <a:xfrm>
              <a:off x="785" y="2211"/>
              <a:ext cx="27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anose="02020603050405020304" pitchFamily="18" charset="0"/>
                  <a:cs typeface="Arial" panose="020B0604020202020204" pitchFamily="34" charset="0"/>
                </a:rPr>
                <a:t>Phần mềm hệ thống</a:t>
              </a:r>
            </a:p>
          </p:txBody>
        </p:sp>
      </p:grpSp>
      <p:sp>
        <p:nvSpPr>
          <p:cNvPr id="48146" name="Text Box 26"/>
          <p:cNvSpPr txBox="1">
            <a:spLocks noChangeArrowheads="1"/>
          </p:cNvSpPr>
          <p:nvPr/>
        </p:nvSpPr>
        <p:spPr bwMode="gray">
          <a:xfrm>
            <a:off x="1524001" y="1977535"/>
            <a:ext cx="1088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Để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thụt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đầu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dòng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em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nhấn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phím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nào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sau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đây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?</a:t>
            </a:r>
          </a:p>
        </p:txBody>
      </p:sp>
      <p:grpSp>
        <p:nvGrpSpPr>
          <p:cNvPr id="48147" name="Group 5"/>
          <p:cNvGrpSpPr>
            <a:grpSpLocks/>
          </p:cNvGrpSpPr>
          <p:nvPr/>
        </p:nvGrpSpPr>
        <p:grpSpPr bwMode="auto">
          <a:xfrm>
            <a:off x="1487488" y="4581525"/>
            <a:ext cx="9823450" cy="604838"/>
            <a:chOff x="384" y="1344"/>
            <a:chExt cx="3072" cy="381"/>
          </a:xfrm>
        </p:grpSpPr>
        <p:sp>
          <p:nvSpPr>
            <p:cNvPr id="48161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162" name="AutoShape 7"/>
            <p:cNvSpPr>
              <a:spLocks noChangeArrowheads="1"/>
            </p:cNvSpPr>
            <p:nvPr/>
          </p:nvSpPr>
          <p:spPr bwMode="gray">
            <a:xfrm>
              <a:off x="448" y="1379"/>
              <a:ext cx="271" cy="331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gray">
            <a:xfrm>
              <a:off x="478" y="1383"/>
              <a:ext cx="21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8165" name="Text Box 10"/>
            <p:cNvSpPr txBox="1">
              <a:spLocks noChangeArrowheads="1"/>
            </p:cNvSpPr>
            <p:nvPr/>
          </p:nvSpPr>
          <p:spPr bwMode="gray">
            <a:xfrm>
              <a:off x="719" y="1434"/>
              <a:ext cx="27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400" b="1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37"/>
          <p:cNvGrpSpPr>
            <a:grpSpLocks/>
          </p:cNvGrpSpPr>
          <p:nvPr/>
        </p:nvGrpSpPr>
        <p:grpSpPr bwMode="auto">
          <a:xfrm rot="5400000">
            <a:off x="320675" y="4313238"/>
            <a:ext cx="992187" cy="1239838"/>
            <a:chOff x="1872" y="1824"/>
            <a:chExt cx="2014" cy="1821"/>
          </a:xfrm>
        </p:grpSpPr>
        <p:sp>
          <p:nvSpPr>
            <p:cNvPr id="149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5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8153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154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155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156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Oval 43"/>
            <p:cNvSpPr>
              <a:spLocks noChangeArrowheads="1"/>
            </p:cNvSpPr>
            <p:nvPr/>
          </p:nvSpPr>
          <p:spPr bwMode="gray">
            <a:xfrm>
              <a:off x="2230" y="2908"/>
              <a:ext cx="1318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8158" name="Oval 44"/>
            <p:cNvSpPr>
              <a:spLocks noChangeArrowheads="1"/>
            </p:cNvSpPr>
            <p:nvPr/>
          </p:nvSpPr>
          <p:spPr bwMode="gray">
            <a:xfrm>
              <a:off x="2230" y="2919"/>
              <a:ext cx="1318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" name="Oval 45"/>
            <p:cNvSpPr>
              <a:spLocks noChangeArrowheads="1"/>
            </p:cNvSpPr>
            <p:nvPr/>
          </p:nvSpPr>
          <p:spPr bwMode="gray">
            <a:xfrm>
              <a:off x="2226" y="2083"/>
              <a:ext cx="1318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8160" name="Oval 46"/>
            <p:cNvSpPr>
              <a:spLocks noChangeArrowheads="1"/>
            </p:cNvSpPr>
            <p:nvPr/>
          </p:nvSpPr>
          <p:spPr bwMode="gray">
            <a:xfrm>
              <a:off x="2227" y="2082"/>
              <a:ext cx="1318" cy="11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8149" name="Text Box 114"/>
          <p:cNvSpPr txBox="1">
            <a:spLocks noChangeArrowheads="1"/>
          </p:cNvSpPr>
          <p:nvPr/>
        </p:nvSpPr>
        <p:spPr bwMode="auto">
          <a:xfrm>
            <a:off x="2703513" y="4395788"/>
            <a:ext cx="85439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6000" b="1"/>
              <a:t>Phím Tab</a:t>
            </a:r>
          </a:p>
        </p:txBody>
      </p:sp>
      <p:sp>
        <p:nvSpPr>
          <p:cNvPr id="48150" name="Text Box 115"/>
          <p:cNvSpPr txBox="1">
            <a:spLocks noChangeArrowheads="1"/>
          </p:cNvSpPr>
          <p:nvPr/>
        </p:nvSpPr>
        <p:spPr bwMode="auto">
          <a:xfrm>
            <a:off x="2811463" y="5575300"/>
            <a:ext cx="69342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6000" b="1"/>
              <a:t>Phím Ctrl</a:t>
            </a:r>
          </a:p>
        </p:txBody>
      </p:sp>
      <p:sp>
        <p:nvSpPr>
          <p:cNvPr id="48151" name="Text Box 116"/>
          <p:cNvSpPr txBox="1">
            <a:spLocks noChangeArrowheads="1"/>
          </p:cNvSpPr>
          <p:nvPr/>
        </p:nvSpPr>
        <p:spPr bwMode="auto">
          <a:xfrm>
            <a:off x="2767013" y="3181350"/>
            <a:ext cx="85439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6000" b="1"/>
              <a:t>Phím Enter</a:t>
            </a:r>
          </a:p>
        </p:txBody>
      </p:sp>
      <p:sp>
        <p:nvSpPr>
          <p:cNvPr id="2" name="Rectangle 1"/>
          <p:cNvSpPr/>
          <p:nvPr/>
        </p:nvSpPr>
        <p:spPr>
          <a:xfrm>
            <a:off x="5465520" y="471500"/>
            <a:ext cx="116410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Câu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3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3"/>
          <p:cNvSpPr>
            <a:spLocks noChangeArrowheads="1"/>
          </p:cNvSpPr>
          <p:nvPr/>
        </p:nvSpPr>
        <p:spPr bwMode="gray">
          <a:xfrm rot="5400000">
            <a:off x="445294" y="2645569"/>
            <a:ext cx="928688" cy="1905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endParaRPr 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155" name="Rectangle 63"/>
          <p:cNvSpPr>
            <a:spLocks noChangeArrowheads="1"/>
          </p:cNvSpPr>
          <p:nvPr/>
        </p:nvSpPr>
        <p:spPr bwMode="gray">
          <a:xfrm rot="5400000">
            <a:off x="488156" y="4226719"/>
            <a:ext cx="928688" cy="1905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endParaRPr 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156" name="Rectangle 63"/>
          <p:cNvSpPr>
            <a:spLocks noChangeArrowheads="1"/>
          </p:cNvSpPr>
          <p:nvPr/>
        </p:nvSpPr>
        <p:spPr bwMode="gray">
          <a:xfrm rot="5400000">
            <a:off x="488156" y="5441157"/>
            <a:ext cx="928687" cy="1905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endParaRPr 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9157" name="Group 74"/>
          <p:cNvGrpSpPr>
            <a:grpSpLocks/>
          </p:cNvGrpSpPr>
          <p:nvPr/>
        </p:nvGrpSpPr>
        <p:grpSpPr bwMode="auto">
          <a:xfrm rot="5400000">
            <a:off x="731838" y="2246312"/>
            <a:ext cx="446088" cy="525463"/>
            <a:chOff x="1872" y="1727"/>
            <a:chExt cx="2014" cy="1829"/>
          </a:xfrm>
        </p:grpSpPr>
        <p:sp>
          <p:nvSpPr>
            <p:cNvPr id="826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08"/>
              <a:ext cx="309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6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80"/>
              <a:ext cx="309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6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2"/>
              <a:ext cx="308" cy="20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9265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266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72" name="Oval 80"/>
            <p:cNvSpPr>
              <a:spLocks noChangeArrowheads="1"/>
            </p:cNvSpPr>
            <p:nvPr/>
          </p:nvSpPr>
          <p:spPr bwMode="gray">
            <a:xfrm>
              <a:off x="2295" y="1727"/>
              <a:ext cx="1175" cy="18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9268" name="Oval 81"/>
            <p:cNvSpPr>
              <a:spLocks noChangeArrowheads="1"/>
            </p:cNvSpPr>
            <p:nvPr/>
          </p:nvSpPr>
          <p:spPr bwMode="gray">
            <a:xfrm>
              <a:off x="2299" y="1728"/>
              <a:ext cx="1173" cy="180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74" name="Oval 82"/>
            <p:cNvSpPr>
              <a:spLocks noChangeArrowheads="1"/>
            </p:cNvSpPr>
            <p:nvPr/>
          </p:nvSpPr>
          <p:spPr bwMode="gray">
            <a:xfrm>
              <a:off x="2338" y="1727"/>
              <a:ext cx="1097" cy="18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9270" name="Oval 83"/>
            <p:cNvSpPr>
              <a:spLocks noChangeArrowheads="1"/>
            </p:cNvSpPr>
            <p:nvPr/>
          </p:nvSpPr>
          <p:spPr bwMode="gray">
            <a:xfrm>
              <a:off x="2337" y="1728"/>
              <a:ext cx="1096" cy="180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1163602" y="1612108"/>
            <a:ext cx="10428283" cy="14192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cap="rnd" algn="ctr">
            <a:solidFill>
              <a:srgbClr val="FFC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US" sz="40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grpSp>
        <p:nvGrpSpPr>
          <p:cNvPr id="49161" name="Group 74"/>
          <p:cNvGrpSpPr>
            <a:grpSpLocks/>
          </p:cNvGrpSpPr>
          <p:nvPr/>
        </p:nvGrpSpPr>
        <p:grpSpPr bwMode="auto">
          <a:xfrm rot="5400000">
            <a:off x="731838" y="3460750"/>
            <a:ext cx="446087" cy="525463"/>
            <a:chOff x="1872" y="1727"/>
            <a:chExt cx="2014" cy="1829"/>
          </a:xfrm>
        </p:grpSpPr>
        <p:sp>
          <p:nvSpPr>
            <p:cNvPr id="94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08"/>
              <a:ext cx="309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5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80"/>
              <a:ext cx="309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6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2"/>
              <a:ext cx="308" cy="20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9256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257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Oval 80"/>
            <p:cNvSpPr>
              <a:spLocks noChangeArrowheads="1"/>
            </p:cNvSpPr>
            <p:nvPr/>
          </p:nvSpPr>
          <p:spPr bwMode="gray">
            <a:xfrm>
              <a:off x="2295" y="1727"/>
              <a:ext cx="1175" cy="18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9259" name="Oval 81"/>
            <p:cNvSpPr>
              <a:spLocks noChangeArrowheads="1"/>
            </p:cNvSpPr>
            <p:nvPr/>
          </p:nvSpPr>
          <p:spPr bwMode="gray">
            <a:xfrm>
              <a:off x="2299" y="1728"/>
              <a:ext cx="1173" cy="180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Oval 82"/>
            <p:cNvSpPr>
              <a:spLocks noChangeArrowheads="1"/>
            </p:cNvSpPr>
            <p:nvPr/>
          </p:nvSpPr>
          <p:spPr bwMode="gray">
            <a:xfrm>
              <a:off x="2338" y="1727"/>
              <a:ext cx="1097" cy="18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9261" name="Oval 83"/>
            <p:cNvSpPr>
              <a:spLocks noChangeArrowheads="1"/>
            </p:cNvSpPr>
            <p:nvPr/>
          </p:nvSpPr>
          <p:spPr bwMode="gray">
            <a:xfrm>
              <a:off x="2337" y="1728"/>
              <a:ext cx="1096" cy="180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9162" name="Group 74"/>
          <p:cNvGrpSpPr>
            <a:grpSpLocks/>
          </p:cNvGrpSpPr>
          <p:nvPr/>
        </p:nvGrpSpPr>
        <p:grpSpPr bwMode="auto">
          <a:xfrm rot="5400000">
            <a:off x="731838" y="4657725"/>
            <a:ext cx="446087" cy="525463"/>
            <a:chOff x="1872" y="1727"/>
            <a:chExt cx="2014" cy="1829"/>
          </a:xfrm>
        </p:grpSpPr>
        <p:sp>
          <p:nvSpPr>
            <p:cNvPr id="10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08"/>
              <a:ext cx="309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80"/>
              <a:ext cx="309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2"/>
              <a:ext cx="308" cy="20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9247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248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gray">
            <a:xfrm>
              <a:off x="2295" y="1727"/>
              <a:ext cx="1175" cy="18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9250" name="Oval 81"/>
            <p:cNvSpPr>
              <a:spLocks noChangeArrowheads="1"/>
            </p:cNvSpPr>
            <p:nvPr/>
          </p:nvSpPr>
          <p:spPr bwMode="gray">
            <a:xfrm>
              <a:off x="2299" y="1728"/>
              <a:ext cx="1173" cy="180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Oval 82"/>
            <p:cNvSpPr>
              <a:spLocks noChangeArrowheads="1"/>
            </p:cNvSpPr>
            <p:nvPr/>
          </p:nvSpPr>
          <p:spPr bwMode="gray">
            <a:xfrm>
              <a:off x="2338" y="1727"/>
              <a:ext cx="1097" cy="18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9252" name="Oval 83"/>
            <p:cNvSpPr>
              <a:spLocks noChangeArrowheads="1"/>
            </p:cNvSpPr>
            <p:nvPr/>
          </p:nvSpPr>
          <p:spPr bwMode="gray">
            <a:xfrm>
              <a:off x="2337" y="1728"/>
              <a:ext cx="1096" cy="180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9163" name="Group 74"/>
          <p:cNvGrpSpPr>
            <a:grpSpLocks/>
          </p:cNvGrpSpPr>
          <p:nvPr/>
        </p:nvGrpSpPr>
        <p:grpSpPr bwMode="auto">
          <a:xfrm rot="5400000">
            <a:off x="731838" y="5800725"/>
            <a:ext cx="446087" cy="525463"/>
            <a:chOff x="1872" y="1727"/>
            <a:chExt cx="2014" cy="1829"/>
          </a:xfrm>
        </p:grpSpPr>
        <p:sp>
          <p:nvSpPr>
            <p:cNvPr id="11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08"/>
              <a:ext cx="309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80"/>
              <a:ext cx="309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2"/>
              <a:ext cx="308" cy="20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9238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239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Oval 80"/>
            <p:cNvSpPr>
              <a:spLocks noChangeArrowheads="1"/>
            </p:cNvSpPr>
            <p:nvPr/>
          </p:nvSpPr>
          <p:spPr bwMode="gray">
            <a:xfrm>
              <a:off x="2295" y="1727"/>
              <a:ext cx="1175" cy="18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9241" name="Oval 81"/>
            <p:cNvSpPr>
              <a:spLocks noChangeArrowheads="1"/>
            </p:cNvSpPr>
            <p:nvPr/>
          </p:nvSpPr>
          <p:spPr bwMode="gray">
            <a:xfrm>
              <a:off x="2299" y="1728"/>
              <a:ext cx="1173" cy="180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Oval 82"/>
            <p:cNvSpPr>
              <a:spLocks noChangeArrowheads="1"/>
            </p:cNvSpPr>
            <p:nvPr/>
          </p:nvSpPr>
          <p:spPr bwMode="gray">
            <a:xfrm>
              <a:off x="2338" y="1727"/>
              <a:ext cx="1097" cy="18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9243" name="Oval 83"/>
            <p:cNvSpPr>
              <a:spLocks noChangeArrowheads="1"/>
            </p:cNvSpPr>
            <p:nvPr/>
          </p:nvSpPr>
          <p:spPr bwMode="gray">
            <a:xfrm>
              <a:off x="2337" y="1728"/>
              <a:ext cx="1096" cy="180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9164" name="Group 11"/>
          <p:cNvGrpSpPr>
            <a:grpSpLocks/>
          </p:cNvGrpSpPr>
          <p:nvPr/>
        </p:nvGrpSpPr>
        <p:grpSpPr bwMode="auto">
          <a:xfrm>
            <a:off x="1604963" y="3365500"/>
            <a:ext cx="9639300" cy="614363"/>
            <a:chOff x="508" y="2112"/>
            <a:chExt cx="3072" cy="387"/>
          </a:xfrm>
        </p:grpSpPr>
        <p:sp>
          <p:nvSpPr>
            <p:cNvPr id="49230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231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2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07" name="Text Box 15"/>
            <p:cNvSpPr txBox="1">
              <a:spLocks noChangeArrowheads="1"/>
            </p:cNvSpPr>
            <p:nvPr/>
          </p:nvSpPr>
          <p:spPr bwMode="gray">
            <a:xfrm>
              <a:off x="588" y="2139"/>
              <a:ext cx="14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49234" name="Text Box 16"/>
            <p:cNvSpPr txBox="1">
              <a:spLocks noChangeArrowheads="1"/>
            </p:cNvSpPr>
            <p:nvPr/>
          </p:nvSpPr>
          <p:spPr bwMode="gray">
            <a:xfrm>
              <a:off x="786" y="2197"/>
              <a:ext cx="27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400" b="1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165" name="Group 37"/>
          <p:cNvGrpSpPr>
            <a:grpSpLocks/>
          </p:cNvGrpSpPr>
          <p:nvPr/>
        </p:nvGrpSpPr>
        <p:grpSpPr bwMode="auto">
          <a:xfrm rot="5400000">
            <a:off x="407988" y="3090863"/>
            <a:ext cx="992187" cy="1239837"/>
            <a:chOff x="1872" y="1824"/>
            <a:chExt cx="2014" cy="1821"/>
          </a:xfrm>
        </p:grpSpPr>
        <p:sp>
          <p:nvSpPr>
            <p:cNvPr id="8230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5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31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32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28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9224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225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35" name="Oval 43"/>
            <p:cNvSpPr>
              <a:spLocks noChangeArrowheads="1"/>
            </p:cNvSpPr>
            <p:nvPr/>
          </p:nvSpPr>
          <p:spPr bwMode="gray">
            <a:xfrm>
              <a:off x="2620" y="2251"/>
              <a:ext cx="528" cy="7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9227" name="Oval 44"/>
            <p:cNvSpPr>
              <a:spLocks noChangeArrowheads="1"/>
            </p:cNvSpPr>
            <p:nvPr/>
          </p:nvSpPr>
          <p:spPr bwMode="gray">
            <a:xfrm>
              <a:off x="2621" y="2251"/>
              <a:ext cx="527" cy="76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37" name="Oval 45"/>
            <p:cNvSpPr>
              <a:spLocks noChangeArrowheads="1"/>
            </p:cNvSpPr>
            <p:nvPr/>
          </p:nvSpPr>
          <p:spPr bwMode="gray">
            <a:xfrm>
              <a:off x="2336" y="2251"/>
              <a:ext cx="1096" cy="7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9229" name="Oval 46"/>
            <p:cNvSpPr>
              <a:spLocks noChangeArrowheads="1"/>
            </p:cNvSpPr>
            <p:nvPr/>
          </p:nvSpPr>
          <p:spPr bwMode="gray">
            <a:xfrm>
              <a:off x="2337" y="2251"/>
              <a:ext cx="1096" cy="76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9166" name="Group 27"/>
          <p:cNvGrpSpPr>
            <a:grpSpLocks/>
          </p:cNvGrpSpPr>
          <p:nvPr/>
        </p:nvGrpSpPr>
        <p:grpSpPr bwMode="auto">
          <a:xfrm rot="5400000">
            <a:off x="365125" y="4313238"/>
            <a:ext cx="992187" cy="1239838"/>
            <a:chOff x="1872" y="1824"/>
            <a:chExt cx="2014" cy="1821"/>
          </a:xfrm>
        </p:grpSpPr>
        <p:sp>
          <p:nvSpPr>
            <p:cNvPr id="133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5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5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28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9215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216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Oval 33"/>
            <p:cNvSpPr>
              <a:spLocks noChangeArrowheads="1"/>
            </p:cNvSpPr>
            <p:nvPr/>
          </p:nvSpPr>
          <p:spPr bwMode="gray">
            <a:xfrm>
              <a:off x="2620" y="2251"/>
              <a:ext cx="528" cy="7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9218" name="Oval 34"/>
            <p:cNvSpPr>
              <a:spLocks noChangeArrowheads="1"/>
            </p:cNvSpPr>
            <p:nvPr/>
          </p:nvSpPr>
          <p:spPr bwMode="gray">
            <a:xfrm>
              <a:off x="2621" y="2251"/>
              <a:ext cx="527" cy="76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Oval 35"/>
            <p:cNvSpPr>
              <a:spLocks noChangeArrowheads="1"/>
            </p:cNvSpPr>
            <p:nvPr/>
          </p:nvSpPr>
          <p:spPr bwMode="gray">
            <a:xfrm>
              <a:off x="2336" y="2251"/>
              <a:ext cx="1096" cy="7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9220" name="Oval 36"/>
            <p:cNvSpPr>
              <a:spLocks noChangeArrowheads="1"/>
            </p:cNvSpPr>
            <p:nvPr/>
          </p:nvSpPr>
          <p:spPr bwMode="gray">
            <a:xfrm>
              <a:off x="2337" y="2251"/>
              <a:ext cx="1096" cy="76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9167" name="Group 11"/>
          <p:cNvGrpSpPr>
            <a:grpSpLocks/>
          </p:cNvGrpSpPr>
          <p:nvPr/>
        </p:nvGrpSpPr>
        <p:grpSpPr bwMode="auto">
          <a:xfrm>
            <a:off x="1600200" y="5751513"/>
            <a:ext cx="9639300" cy="606425"/>
            <a:chOff x="508" y="2112"/>
            <a:chExt cx="3072" cy="382"/>
          </a:xfrm>
        </p:grpSpPr>
        <p:sp>
          <p:nvSpPr>
            <p:cNvPr id="49207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 sz="2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208" name="AutoShape 13"/>
            <p:cNvSpPr>
              <a:spLocks noChangeArrowheads="1"/>
            </p:cNvSpPr>
            <p:nvPr/>
          </p:nvSpPr>
          <p:spPr bwMode="gray">
            <a:xfrm>
              <a:off x="514" y="2134"/>
              <a:ext cx="273" cy="360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6" name="Text Box 15"/>
            <p:cNvSpPr txBox="1">
              <a:spLocks noChangeArrowheads="1"/>
            </p:cNvSpPr>
            <p:nvPr/>
          </p:nvSpPr>
          <p:spPr bwMode="gray">
            <a:xfrm>
              <a:off x="593" y="2139"/>
              <a:ext cx="14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49211" name="Text Box 16"/>
            <p:cNvSpPr txBox="1">
              <a:spLocks noChangeArrowheads="1"/>
            </p:cNvSpPr>
            <p:nvPr/>
          </p:nvSpPr>
          <p:spPr bwMode="gray">
            <a:xfrm>
              <a:off x="818" y="2199"/>
              <a:ext cx="2732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400" b="1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168" name="Group 37"/>
          <p:cNvGrpSpPr>
            <a:grpSpLocks/>
          </p:cNvGrpSpPr>
          <p:nvPr/>
        </p:nvGrpSpPr>
        <p:grpSpPr bwMode="auto">
          <a:xfrm rot="5400000">
            <a:off x="420688" y="5570538"/>
            <a:ext cx="992187" cy="1239837"/>
            <a:chOff x="1872" y="1824"/>
            <a:chExt cx="2014" cy="1821"/>
          </a:xfrm>
        </p:grpSpPr>
        <p:sp>
          <p:nvSpPr>
            <p:cNvPr id="3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5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9199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200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201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202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Oval 43"/>
            <p:cNvSpPr>
              <a:spLocks noChangeArrowheads="1"/>
            </p:cNvSpPr>
            <p:nvPr/>
          </p:nvSpPr>
          <p:spPr bwMode="gray">
            <a:xfrm>
              <a:off x="2230" y="2908"/>
              <a:ext cx="1318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9204" name="Oval 44"/>
            <p:cNvSpPr>
              <a:spLocks noChangeArrowheads="1"/>
            </p:cNvSpPr>
            <p:nvPr/>
          </p:nvSpPr>
          <p:spPr bwMode="gray">
            <a:xfrm>
              <a:off x="2230" y="2919"/>
              <a:ext cx="1318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45"/>
            <p:cNvSpPr>
              <a:spLocks noChangeArrowheads="1"/>
            </p:cNvSpPr>
            <p:nvPr/>
          </p:nvSpPr>
          <p:spPr bwMode="gray">
            <a:xfrm>
              <a:off x="2226" y="2083"/>
              <a:ext cx="1318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9206" name="Oval 46"/>
            <p:cNvSpPr>
              <a:spLocks noChangeArrowheads="1"/>
            </p:cNvSpPr>
            <p:nvPr/>
          </p:nvSpPr>
          <p:spPr bwMode="gray">
            <a:xfrm>
              <a:off x="2227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9169" name="Group 11"/>
          <p:cNvGrpSpPr>
            <a:grpSpLocks/>
          </p:cNvGrpSpPr>
          <p:nvPr/>
        </p:nvGrpSpPr>
        <p:grpSpPr bwMode="auto">
          <a:xfrm>
            <a:off x="1608138" y="4557713"/>
            <a:ext cx="9639300" cy="614362"/>
            <a:chOff x="508" y="2112"/>
            <a:chExt cx="3072" cy="387"/>
          </a:xfrm>
        </p:grpSpPr>
        <p:sp>
          <p:nvSpPr>
            <p:cNvPr id="49193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194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1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5" name="Text Box 15"/>
            <p:cNvSpPr txBox="1">
              <a:spLocks noChangeArrowheads="1"/>
            </p:cNvSpPr>
            <p:nvPr/>
          </p:nvSpPr>
          <p:spPr bwMode="gray">
            <a:xfrm>
              <a:off x="574" y="2139"/>
              <a:ext cx="14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49197" name="Text Box 16"/>
            <p:cNvSpPr txBox="1">
              <a:spLocks noChangeArrowheads="1"/>
            </p:cNvSpPr>
            <p:nvPr/>
          </p:nvSpPr>
          <p:spPr bwMode="gray">
            <a:xfrm>
              <a:off x="785" y="2211"/>
              <a:ext cx="27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anose="02020603050405020304" pitchFamily="18" charset="0"/>
                  <a:cs typeface="Arial" panose="020B0604020202020204" pitchFamily="34" charset="0"/>
                </a:rPr>
                <a:t>Phần mềm hệ thống</a:t>
              </a:r>
            </a:p>
          </p:txBody>
        </p:sp>
      </p:grpSp>
      <p:sp>
        <p:nvSpPr>
          <p:cNvPr id="49170" name="Text Box 26"/>
          <p:cNvSpPr txBox="1">
            <a:spLocks noChangeArrowheads="1"/>
          </p:cNvSpPr>
          <p:nvPr/>
        </p:nvSpPr>
        <p:spPr bwMode="gray">
          <a:xfrm>
            <a:off x="1866912" y="2014865"/>
            <a:ext cx="10885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Câu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5: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Để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chèn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hình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ảnh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vào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văn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bản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,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em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chọn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?</a:t>
            </a:r>
          </a:p>
        </p:txBody>
      </p:sp>
      <p:grpSp>
        <p:nvGrpSpPr>
          <p:cNvPr id="49171" name="Group 5"/>
          <p:cNvGrpSpPr>
            <a:grpSpLocks/>
          </p:cNvGrpSpPr>
          <p:nvPr/>
        </p:nvGrpSpPr>
        <p:grpSpPr bwMode="auto">
          <a:xfrm>
            <a:off x="1487488" y="4581525"/>
            <a:ext cx="9823450" cy="604838"/>
            <a:chOff x="384" y="1344"/>
            <a:chExt cx="3072" cy="381"/>
          </a:xfrm>
        </p:grpSpPr>
        <p:sp>
          <p:nvSpPr>
            <p:cNvPr id="4918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189" name="AutoShape 7"/>
            <p:cNvSpPr>
              <a:spLocks noChangeArrowheads="1"/>
            </p:cNvSpPr>
            <p:nvPr/>
          </p:nvSpPr>
          <p:spPr bwMode="gray">
            <a:xfrm>
              <a:off x="448" y="1379"/>
              <a:ext cx="271" cy="331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gray">
            <a:xfrm>
              <a:off x="478" y="1383"/>
              <a:ext cx="21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9192" name="Text Box 10"/>
            <p:cNvSpPr txBox="1">
              <a:spLocks noChangeArrowheads="1"/>
            </p:cNvSpPr>
            <p:nvPr/>
          </p:nvSpPr>
          <p:spPr bwMode="gray">
            <a:xfrm>
              <a:off x="719" y="1434"/>
              <a:ext cx="27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400" b="1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37"/>
          <p:cNvGrpSpPr>
            <a:grpSpLocks/>
          </p:cNvGrpSpPr>
          <p:nvPr/>
        </p:nvGrpSpPr>
        <p:grpSpPr bwMode="auto">
          <a:xfrm rot="5400000">
            <a:off x="346075" y="3081338"/>
            <a:ext cx="992187" cy="1239838"/>
            <a:chOff x="1872" y="1824"/>
            <a:chExt cx="2014" cy="1821"/>
          </a:xfrm>
        </p:grpSpPr>
        <p:sp>
          <p:nvSpPr>
            <p:cNvPr id="149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5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9180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181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182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183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Oval 43"/>
            <p:cNvSpPr>
              <a:spLocks noChangeArrowheads="1"/>
            </p:cNvSpPr>
            <p:nvPr/>
          </p:nvSpPr>
          <p:spPr bwMode="gray">
            <a:xfrm>
              <a:off x="2230" y="2908"/>
              <a:ext cx="1318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9185" name="Oval 44"/>
            <p:cNvSpPr>
              <a:spLocks noChangeArrowheads="1"/>
            </p:cNvSpPr>
            <p:nvPr/>
          </p:nvSpPr>
          <p:spPr bwMode="gray">
            <a:xfrm>
              <a:off x="2230" y="2919"/>
              <a:ext cx="1318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" name="Oval 45"/>
            <p:cNvSpPr>
              <a:spLocks noChangeArrowheads="1"/>
            </p:cNvSpPr>
            <p:nvPr/>
          </p:nvSpPr>
          <p:spPr bwMode="gray">
            <a:xfrm>
              <a:off x="2226" y="2083"/>
              <a:ext cx="1318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9187" name="Oval 46"/>
            <p:cNvSpPr>
              <a:spLocks noChangeArrowheads="1"/>
            </p:cNvSpPr>
            <p:nvPr/>
          </p:nvSpPr>
          <p:spPr bwMode="gray">
            <a:xfrm>
              <a:off x="2227" y="2082"/>
              <a:ext cx="1318" cy="11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endParaRPr 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91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3335338"/>
            <a:ext cx="1482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4538663"/>
            <a:ext cx="14827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689600"/>
            <a:ext cx="14827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76" name="TextBox 5"/>
          <p:cNvSpPr txBox="1">
            <a:spLocks noChangeArrowheads="1"/>
          </p:cNvSpPr>
          <p:nvPr/>
        </p:nvSpPr>
        <p:spPr bwMode="auto">
          <a:xfrm>
            <a:off x="2957513" y="3243263"/>
            <a:ext cx="27098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5400" b="1">
                <a:latin typeface="time new roman"/>
              </a:rPr>
              <a:t>Picture</a:t>
            </a:r>
          </a:p>
        </p:txBody>
      </p:sp>
      <p:sp>
        <p:nvSpPr>
          <p:cNvPr id="49177" name="TextBox 119"/>
          <p:cNvSpPr txBox="1">
            <a:spLocks noChangeArrowheads="1"/>
          </p:cNvSpPr>
          <p:nvPr/>
        </p:nvSpPr>
        <p:spPr bwMode="auto">
          <a:xfrm>
            <a:off x="2957513" y="4394200"/>
            <a:ext cx="27098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5400" b="1">
                <a:latin typeface="time new roman"/>
              </a:rPr>
              <a:t>Shapes</a:t>
            </a:r>
          </a:p>
        </p:txBody>
      </p:sp>
      <p:sp>
        <p:nvSpPr>
          <p:cNvPr id="49178" name="TextBox 120"/>
          <p:cNvSpPr txBox="1">
            <a:spLocks noChangeArrowheads="1"/>
          </p:cNvSpPr>
          <p:nvPr/>
        </p:nvSpPr>
        <p:spPr bwMode="auto">
          <a:xfrm>
            <a:off x="2995613" y="5589588"/>
            <a:ext cx="27098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5400" b="1">
                <a:latin typeface="time new roman"/>
              </a:rPr>
              <a:t>Table</a:t>
            </a:r>
          </a:p>
        </p:txBody>
      </p:sp>
      <p:sp>
        <p:nvSpPr>
          <p:cNvPr id="2" name="Rectangle 1"/>
          <p:cNvSpPr/>
          <p:nvPr/>
        </p:nvSpPr>
        <p:spPr>
          <a:xfrm>
            <a:off x="5591959" y="519068"/>
            <a:ext cx="138371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FFC000"/>
                </a:solidFill>
                <a:latin typeface="time new roman"/>
              </a:rPr>
              <a:t>Câu</a:t>
            </a:r>
            <a:r>
              <a:rPr lang="en-US" sz="2800" b="1" dirty="0">
                <a:solidFill>
                  <a:srgbClr val="FFC000"/>
                </a:solidFill>
                <a:latin typeface="time new roman"/>
              </a:rPr>
              <a:t> 5: 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849368" y="259080"/>
            <a:ext cx="2895600" cy="66675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009" y="1456521"/>
            <a:ext cx="11789664" cy="6140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b="1" dirty="0" err="1">
                <a:solidFill>
                  <a:srgbClr val="C00000"/>
                </a:solidFill>
              </a:rPr>
              <a:t>Ghi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nhớ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kỹ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được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thao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tác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cách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chọn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kiểu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chữ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phông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chữ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chèn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tranh</a:t>
            </a:r>
            <a:r>
              <a:rPr lang="en-US" sz="2400" b="1" dirty="0">
                <a:solidFill>
                  <a:srgbClr val="C00000"/>
                </a:solidFill>
              </a:rPr>
              <a:t>/ </a:t>
            </a:r>
            <a:r>
              <a:rPr lang="en-US" sz="2400" b="1" dirty="0" err="1">
                <a:solidFill>
                  <a:srgbClr val="C00000"/>
                </a:solidFill>
              </a:rPr>
              <a:t>ảnh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đoạn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văn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bản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b="1" dirty="0" err="1">
                <a:solidFill>
                  <a:srgbClr val="C00000"/>
                </a:solidFill>
              </a:rPr>
              <a:t>Hs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nắm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được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các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thao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tác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sao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chép</a:t>
            </a:r>
            <a:r>
              <a:rPr lang="en-US" sz="2400" b="1" dirty="0">
                <a:solidFill>
                  <a:srgbClr val="C00000"/>
                </a:solidFill>
              </a:rPr>
              <a:t>, cut, </a:t>
            </a:r>
            <a:r>
              <a:rPr lang="en-US" sz="2400" b="1" dirty="0" err="1">
                <a:solidFill>
                  <a:srgbClr val="C00000"/>
                </a:solidFill>
              </a:rPr>
              <a:t>dán</a:t>
            </a:r>
            <a:r>
              <a:rPr lang="en-US" sz="2400" b="1" dirty="0">
                <a:solidFill>
                  <a:srgbClr val="C00000"/>
                </a:solidFill>
              </a:rPr>
              <a:t>, di </a:t>
            </a:r>
            <a:r>
              <a:rPr lang="en-US" sz="2400" b="1" dirty="0" err="1">
                <a:solidFill>
                  <a:srgbClr val="C00000"/>
                </a:solidFill>
              </a:rPr>
              <a:t>chuyển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đoạn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văn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bản</a:t>
            </a:r>
            <a:r>
              <a:rPr lang="en-US" sz="2400" b="1" dirty="0">
                <a:solidFill>
                  <a:srgbClr val="C00000"/>
                </a:solidFill>
              </a:rPr>
              <a:t>/ </a:t>
            </a:r>
            <a:r>
              <a:rPr lang="en-US" sz="2400" b="1" dirty="0" err="1">
                <a:solidFill>
                  <a:srgbClr val="C00000"/>
                </a:solidFill>
              </a:rPr>
              <a:t>ảnh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tới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vị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trí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khác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của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văn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bản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em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đã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học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C00000"/>
                </a:solidFill>
              </a:rPr>
              <a:t> HS </a:t>
            </a:r>
            <a:r>
              <a:rPr lang="en-US" sz="2400" b="1" dirty="0" err="1">
                <a:solidFill>
                  <a:srgbClr val="C00000"/>
                </a:solidFill>
              </a:rPr>
              <a:t>làm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bài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tập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trong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sách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bài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tập</a:t>
            </a:r>
            <a:r>
              <a:rPr lang="en-US" sz="2400" b="1" dirty="0">
                <a:solidFill>
                  <a:srgbClr val="C00000"/>
                </a:solidFill>
              </a:rPr>
              <a:t> tin </a:t>
            </a:r>
            <a:r>
              <a:rPr lang="en-US" sz="2400" b="1" dirty="0" err="1">
                <a:solidFill>
                  <a:srgbClr val="C00000"/>
                </a:solidFill>
              </a:rPr>
              <a:t>học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lớp</a:t>
            </a:r>
            <a:r>
              <a:rPr lang="en-US" sz="2400" b="1" dirty="0">
                <a:solidFill>
                  <a:srgbClr val="C00000"/>
                </a:solidFill>
              </a:rPr>
              <a:t> 5 (1,2,3 </a:t>
            </a:r>
            <a:r>
              <a:rPr lang="en-US" sz="2400" b="1" dirty="0" err="1">
                <a:solidFill>
                  <a:srgbClr val="C00000"/>
                </a:solidFill>
              </a:rPr>
              <a:t>trang</a:t>
            </a:r>
            <a:r>
              <a:rPr lang="en-US" sz="2400" b="1" dirty="0">
                <a:solidFill>
                  <a:srgbClr val="C00000"/>
                </a:solidFill>
              </a:rPr>
              <a:t> 21,22,23,24) </a:t>
            </a:r>
            <a:r>
              <a:rPr lang="en-US" sz="2400" b="1" dirty="0" err="1">
                <a:solidFill>
                  <a:srgbClr val="C00000"/>
                </a:solidFill>
              </a:rPr>
              <a:t>và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các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bài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thực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hành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trong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sách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bài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tập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còn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lại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học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sinh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đọc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hướng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dẫn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cách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làm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rồi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tự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thực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hành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trên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máy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1738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52917" y="76200"/>
            <a:ext cx="12090400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070374" y="218607"/>
            <a:ext cx="9931382" cy="3017108"/>
            <a:chOff x="1965076" y="135366"/>
            <a:chExt cx="7449410" cy="3046819"/>
          </a:xfrm>
        </p:grpSpPr>
        <p:pic>
          <p:nvPicPr>
            <p:cNvPr id="10257" name="Picture 5" descr="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4784">
              <a:off x="1965076" y="786664"/>
              <a:ext cx="2654820" cy="2395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ounded Rectangle 27"/>
            <p:cNvSpPr/>
            <p:nvPr/>
          </p:nvSpPr>
          <p:spPr bwMode="auto">
            <a:xfrm>
              <a:off x="4656995" y="135366"/>
              <a:ext cx="4757491" cy="1613562"/>
            </a:xfrm>
            <a:prstGeom prst="roundRect">
              <a:avLst/>
            </a:prstGeom>
            <a:noFill/>
            <a:ln>
              <a:solidFill>
                <a:srgbClr val="0088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4000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Củng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cố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các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thao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tác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về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gõ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văn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bản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tiếng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Việt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,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chọn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phông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chữ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,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cỡ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chữ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,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kiểu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chữ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,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chèn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tranh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,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ảnh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vào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văn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bản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.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891133" y="2014433"/>
            <a:ext cx="9110623" cy="1870115"/>
            <a:chOff x="2581076" y="1368258"/>
            <a:chExt cx="6833525" cy="1402165"/>
          </a:xfrm>
        </p:grpSpPr>
        <p:pic>
          <p:nvPicPr>
            <p:cNvPr id="10255" name="Picture 6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2873">
              <a:off x="2581076" y="1441671"/>
              <a:ext cx="2097647" cy="1328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ounded Rectangle 28"/>
            <p:cNvSpPr/>
            <p:nvPr/>
          </p:nvSpPr>
          <p:spPr bwMode="auto">
            <a:xfrm>
              <a:off x="4657279" y="1368258"/>
              <a:ext cx="4757322" cy="1327261"/>
            </a:xfrm>
            <a:prstGeom prst="roundRect">
              <a:avLst/>
            </a:prstGeom>
            <a:noFill/>
            <a:ln>
              <a:solidFill>
                <a:srgbClr val="97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4000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sz="2400" b="1" dirty="0" err="1">
                  <a:solidFill>
                    <a:srgbClr val="5F9127"/>
                  </a:solidFill>
                  <a:latin typeface="time new roman"/>
                </a:rPr>
                <a:t>Luyện</a:t>
              </a:r>
              <a:r>
                <a:rPr lang="en-US" sz="2400" b="1" dirty="0">
                  <a:solidFill>
                    <a:srgbClr val="5F9127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5F9127"/>
                  </a:solidFill>
                  <a:latin typeface="time new roman"/>
                </a:rPr>
                <a:t>tập</a:t>
              </a:r>
              <a:r>
                <a:rPr lang="en-US" sz="2400" b="1" dirty="0">
                  <a:solidFill>
                    <a:srgbClr val="5F9127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5F9127"/>
                  </a:solidFill>
                  <a:latin typeface="time new roman"/>
                </a:rPr>
                <a:t>các</a:t>
              </a:r>
              <a:r>
                <a:rPr lang="en-US" sz="2400" b="1" dirty="0">
                  <a:solidFill>
                    <a:srgbClr val="5F9127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5F9127"/>
                  </a:solidFill>
                  <a:latin typeface="time new roman"/>
                </a:rPr>
                <a:t>thao</a:t>
              </a:r>
              <a:r>
                <a:rPr lang="en-US" sz="2400" b="1" dirty="0">
                  <a:solidFill>
                    <a:srgbClr val="5F9127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5F9127"/>
                  </a:solidFill>
                  <a:latin typeface="time new roman"/>
                </a:rPr>
                <a:t>tác</a:t>
              </a:r>
              <a:r>
                <a:rPr lang="en-US" sz="2400" b="1" dirty="0">
                  <a:solidFill>
                    <a:srgbClr val="5F9127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5F9127"/>
                  </a:solidFill>
                  <a:latin typeface="time new roman"/>
                </a:rPr>
                <a:t>sao</a:t>
              </a:r>
              <a:r>
                <a:rPr lang="en-US" sz="2400" b="1" dirty="0">
                  <a:solidFill>
                    <a:srgbClr val="5F9127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5F9127"/>
                  </a:solidFill>
                  <a:latin typeface="time new roman"/>
                </a:rPr>
                <a:t>chép</a:t>
              </a:r>
              <a:r>
                <a:rPr lang="en-US" sz="2400" b="1" dirty="0">
                  <a:solidFill>
                    <a:srgbClr val="5F9127"/>
                  </a:solidFill>
                  <a:latin typeface="time new roman"/>
                </a:rPr>
                <a:t>, </a:t>
              </a:r>
              <a:r>
                <a:rPr lang="en-US" sz="2400" b="1" dirty="0" err="1">
                  <a:solidFill>
                    <a:srgbClr val="5F9127"/>
                  </a:solidFill>
                  <a:latin typeface="time new roman"/>
                </a:rPr>
                <a:t>cắt</a:t>
              </a:r>
              <a:r>
                <a:rPr lang="en-US" sz="2400" b="1" dirty="0">
                  <a:solidFill>
                    <a:srgbClr val="5F9127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5F9127"/>
                  </a:solidFill>
                  <a:latin typeface="time new roman"/>
                </a:rPr>
                <a:t>dán</a:t>
              </a:r>
              <a:r>
                <a:rPr lang="en-US" sz="2400" b="1" dirty="0">
                  <a:solidFill>
                    <a:srgbClr val="5F9127"/>
                  </a:solidFill>
                  <a:latin typeface="time new roman"/>
                </a:rPr>
                <a:t>, di </a:t>
              </a:r>
              <a:r>
                <a:rPr lang="en-US" sz="2400" b="1" dirty="0" err="1">
                  <a:solidFill>
                    <a:srgbClr val="5F9127"/>
                  </a:solidFill>
                  <a:latin typeface="time new roman"/>
                </a:rPr>
                <a:t>chuyển</a:t>
              </a:r>
              <a:r>
                <a:rPr lang="en-US" sz="2400" b="1" dirty="0">
                  <a:solidFill>
                    <a:srgbClr val="5F9127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5F9127"/>
                  </a:solidFill>
                  <a:latin typeface="time new roman"/>
                </a:rPr>
                <a:t>một</a:t>
              </a:r>
              <a:r>
                <a:rPr lang="en-US" sz="2400" b="1" dirty="0">
                  <a:solidFill>
                    <a:srgbClr val="5F9127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5F9127"/>
                  </a:solidFill>
                  <a:latin typeface="time new roman"/>
                </a:rPr>
                <a:t>đoạn</a:t>
              </a:r>
              <a:r>
                <a:rPr lang="en-US" sz="2400" b="1" dirty="0">
                  <a:solidFill>
                    <a:srgbClr val="5F9127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5F9127"/>
                  </a:solidFill>
                  <a:latin typeface="time new roman"/>
                </a:rPr>
                <a:t>văn</a:t>
              </a:r>
              <a:r>
                <a:rPr lang="en-US" sz="2400" b="1" dirty="0">
                  <a:solidFill>
                    <a:srgbClr val="5F9127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5F9127"/>
                  </a:solidFill>
                  <a:latin typeface="time new roman"/>
                </a:rPr>
                <a:t>bản</a:t>
              </a:r>
              <a:r>
                <a:rPr lang="en-US" sz="2400" b="1" dirty="0">
                  <a:solidFill>
                    <a:srgbClr val="5F9127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5F9127"/>
                  </a:solidFill>
                  <a:latin typeface="time new roman"/>
                </a:rPr>
                <a:t>hoặc</a:t>
              </a:r>
              <a:r>
                <a:rPr lang="en-US" sz="2400" b="1" dirty="0">
                  <a:solidFill>
                    <a:srgbClr val="5F9127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5F9127"/>
                  </a:solidFill>
                  <a:latin typeface="time new roman"/>
                </a:rPr>
                <a:t>hình</a:t>
              </a:r>
              <a:r>
                <a:rPr lang="en-US" sz="2400" b="1" dirty="0">
                  <a:solidFill>
                    <a:srgbClr val="5F9127"/>
                  </a:solidFill>
                  <a:latin typeface="time new roman"/>
                </a:rPr>
                <a:t>/</a:t>
              </a:r>
              <a:r>
                <a:rPr lang="en-US" sz="2400" b="1" dirty="0" err="1">
                  <a:solidFill>
                    <a:srgbClr val="5F9127"/>
                  </a:solidFill>
                  <a:latin typeface="time new roman"/>
                </a:rPr>
                <a:t>tranh</a:t>
              </a:r>
              <a:r>
                <a:rPr lang="en-US" sz="2400" b="1" dirty="0">
                  <a:solidFill>
                    <a:srgbClr val="5F9127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5F9127"/>
                  </a:solidFill>
                  <a:latin typeface="time new roman"/>
                </a:rPr>
                <a:t>ảnh</a:t>
              </a:r>
              <a:r>
                <a:rPr lang="en-US" sz="2400" b="1" dirty="0">
                  <a:solidFill>
                    <a:srgbClr val="5F9127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5F9127"/>
                  </a:solidFill>
                  <a:latin typeface="time new roman"/>
                </a:rPr>
                <a:t>tới</a:t>
              </a:r>
              <a:r>
                <a:rPr lang="en-US" sz="2400" b="1" dirty="0">
                  <a:solidFill>
                    <a:srgbClr val="5F9127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5F9127"/>
                  </a:solidFill>
                  <a:latin typeface="time new roman"/>
                </a:rPr>
                <a:t>vị</a:t>
              </a:r>
              <a:r>
                <a:rPr lang="en-US" sz="2400" b="1" dirty="0">
                  <a:solidFill>
                    <a:srgbClr val="5F9127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5F9127"/>
                  </a:solidFill>
                  <a:latin typeface="time new roman"/>
                </a:rPr>
                <a:t>trí</a:t>
              </a:r>
              <a:r>
                <a:rPr lang="en-US" sz="2400" b="1" dirty="0">
                  <a:solidFill>
                    <a:srgbClr val="5F9127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5F9127"/>
                  </a:solidFill>
                  <a:latin typeface="time new roman"/>
                </a:rPr>
                <a:t>khác</a:t>
              </a:r>
              <a:r>
                <a:rPr lang="en-US" sz="2400" b="1" dirty="0">
                  <a:solidFill>
                    <a:srgbClr val="5F9127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5F9127"/>
                  </a:solidFill>
                  <a:latin typeface="time new roman"/>
                </a:rPr>
                <a:t>của</a:t>
              </a:r>
              <a:r>
                <a:rPr lang="en-US" sz="2400" b="1" dirty="0">
                  <a:solidFill>
                    <a:srgbClr val="5F9127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5F9127"/>
                  </a:solidFill>
                  <a:latin typeface="time new roman"/>
                </a:rPr>
                <a:t>văn</a:t>
              </a:r>
              <a:r>
                <a:rPr lang="en-US" sz="2400" b="1" dirty="0">
                  <a:solidFill>
                    <a:srgbClr val="5F9127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5F9127"/>
                  </a:solidFill>
                  <a:latin typeface="time new roman"/>
                </a:rPr>
                <a:t>bản</a:t>
              </a:r>
              <a:endParaRPr lang="en-US" sz="2400" b="1" dirty="0">
                <a:solidFill>
                  <a:srgbClr val="5F9127"/>
                </a:solidFill>
                <a:latin typeface="time new roman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397245" y="3104658"/>
            <a:ext cx="9404255" cy="2409636"/>
            <a:chOff x="1839032" y="2202395"/>
            <a:chExt cx="7052319" cy="1584787"/>
          </a:xfrm>
        </p:grpSpPr>
        <p:pic>
          <p:nvPicPr>
            <p:cNvPr id="10251" name="Picture 8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2022">
              <a:off x="1839032" y="2202395"/>
              <a:ext cx="2511944" cy="1584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4310266" y="2984023"/>
              <a:ext cx="4581085" cy="609640"/>
            </a:xfrm>
            <a:prstGeom prst="roundRect">
              <a:avLst/>
            </a:prstGeom>
            <a:noFill/>
            <a:ln>
              <a:solidFill>
                <a:srgbClr val="C500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401638">
                <a:buFont typeface="Wingdings" panose="05000000000000000000" pitchFamily="2" charset="2"/>
                <a:buChar char="Ø"/>
              </a:pPr>
              <a:r>
                <a:rPr lang="en-US" sz="2400" b="1" dirty="0" err="1">
                  <a:solidFill>
                    <a:srgbClr val="CC0099"/>
                  </a:solidFill>
                  <a:latin typeface="time new roman"/>
                </a:rPr>
                <a:t>Sử</a:t>
              </a:r>
              <a:r>
                <a:rPr lang="en-US" sz="2400" b="1" dirty="0">
                  <a:solidFill>
                    <a:srgbClr val="CC0099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CC0099"/>
                  </a:solidFill>
                  <a:latin typeface="time new roman"/>
                </a:rPr>
                <a:t>dụng</a:t>
              </a:r>
              <a:r>
                <a:rPr lang="en-US" sz="2400" b="1" dirty="0">
                  <a:solidFill>
                    <a:srgbClr val="CC0099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CC0099"/>
                  </a:solidFill>
                  <a:latin typeface="time new roman"/>
                </a:rPr>
                <a:t>được</a:t>
              </a:r>
              <a:r>
                <a:rPr lang="en-US" sz="2400" b="1" dirty="0">
                  <a:solidFill>
                    <a:srgbClr val="CC0099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CC0099"/>
                  </a:solidFill>
                  <a:latin typeface="time new roman"/>
                </a:rPr>
                <a:t>phím</a:t>
              </a:r>
              <a:r>
                <a:rPr lang="en-US" sz="2400" b="1" dirty="0">
                  <a:solidFill>
                    <a:srgbClr val="CC0099"/>
                  </a:solidFill>
                  <a:latin typeface="time new roman"/>
                </a:rPr>
                <a:t> Tab </a:t>
              </a:r>
              <a:r>
                <a:rPr lang="en-US" sz="2400" b="1" dirty="0" err="1">
                  <a:solidFill>
                    <a:srgbClr val="CC0099"/>
                  </a:solidFill>
                  <a:latin typeface="time new roman"/>
                </a:rPr>
                <a:t>khi</a:t>
              </a:r>
              <a:r>
                <a:rPr lang="en-US" sz="2400" b="1" dirty="0">
                  <a:solidFill>
                    <a:srgbClr val="CC0099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CC0099"/>
                  </a:solidFill>
                  <a:latin typeface="time new roman"/>
                </a:rPr>
                <a:t>soạn</a:t>
              </a:r>
              <a:r>
                <a:rPr lang="en-US" sz="2400" b="1" dirty="0">
                  <a:solidFill>
                    <a:srgbClr val="CC0099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CC0099"/>
                  </a:solidFill>
                  <a:latin typeface="time new roman"/>
                </a:rPr>
                <a:t>thảo</a:t>
              </a:r>
              <a:r>
                <a:rPr lang="en-US" sz="2400" b="1" dirty="0">
                  <a:solidFill>
                    <a:srgbClr val="CC0099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CC0099"/>
                  </a:solidFill>
                  <a:latin typeface="time new roman"/>
                </a:rPr>
                <a:t>văn</a:t>
              </a:r>
              <a:r>
                <a:rPr lang="en-US" sz="2400" b="1" dirty="0">
                  <a:solidFill>
                    <a:srgbClr val="CC0099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CC0099"/>
                  </a:solidFill>
                  <a:latin typeface="time new roman"/>
                </a:rPr>
                <a:t>bản</a:t>
              </a:r>
              <a:endParaRPr lang="en-US" sz="2400" b="1" dirty="0">
                <a:solidFill>
                  <a:srgbClr val="CC0099"/>
                </a:solidFill>
                <a:latin typeface="time new roman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11684" y="3792819"/>
            <a:ext cx="9500876" cy="2758500"/>
            <a:chOff x="1606315" y="2238038"/>
            <a:chExt cx="7621590" cy="2746584"/>
          </a:xfrm>
        </p:grpSpPr>
        <p:pic>
          <p:nvPicPr>
            <p:cNvPr id="10249" name="Picture 9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62575">
              <a:off x="1606315" y="2238038"/>
              <a:ext cx="2808061" cy="274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ounded Rectangle 31"/>
            <p:cNvSpPr/>
            <p:nvPr/>
          </p:nvSpPr>
          <p:spPr bwMode="auto">
            <a:xfrm>
              <a:off x="4371888" y="3969115"/>
              <a:ext cx="4856017" cy="938010"/>
            </a:xfrm>
            <a:prstGeom prst="roundRect">
              <a:avLst/>
            </a:prstGeom>
            <a:noFill/>
            <a:ln>
              <a:solidFill>
                <a:srgbClr val="2526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401638">
                <a:buFont typeface="Wingdings" panose="05000000000000000000" pitchFamily="2" charset="2"/>
                <a:buChar char="Ø"/>
              </a:pP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  <a:latin typeface="time new roman"/>
                </a:rPr>
                <a:t>Biết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  <a:latin typeface="time new roman"/>
                </a:rPr>
                <a:t>thêm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  <a:latin typeface="time new roman"/>
                </a:rPr>
                <a:t>được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  <a:latin typeface="time new roman"/>
                </a:rPr>
                <a:t>thao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  <a:latin typeface="time new roman"/>
                </a:rPr>
                <a:t>tác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  <a:latin typeface="time new roman"/>
                </a:rPr>
                <a:t>định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  <a:latin typeface="time new roman"/>
                </a:rPr>
                <a:t>dạng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  <a:latin typeface="time new roman"/>
                </a:rPr>
                <a:t>đoạn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  <a:latin typeface="time new roman"/>
                </a:rPr>
                <a:t>văn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  <a:latin typeface="time new roman"/>
                </a:rPr>
                <a:t>bản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time new roman"/>
                </a:rPr>
                <a:t>.</a:t>
              </a:r>
            </a:p>
          </p:txBody>
        </p:sp>
      </p:grpSp>
      <p:pic>
        <p:nvPicPr>
          <p:cNvPr id="19" name="Picture 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9242"/>
            <a:ext cx="3201236" cy="209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68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057572" y="987609"/>
            <a:ext cx="7560527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just"/>
            <a:r>
              <a:rPr lang="en-US" sz="2000" b="1" dirty="0">
                <a:solidFill>
                  <a:schemeClr val="accent1"/>
                </a:solidFill>
                <a:latin typeface="time new roman"/>
              </a:rPr>
              <a:t>a) </a:t>
            </a:r>
            <a:r>
              <a:rPr lang="en-US" sz="2000" b="1" dirty="0" err="1">
                <a:solidFill>
                  <a:schemeClr val="accent1"/>
                </a:solidFill>
                <a:latin typeface="time new roman"/>
              </a:rPr>
              <a:t>Em</a:t>
            </a:r>
            <a:r>
              <a:rPr lang="en-US" sz="20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 new roman"/>
              </a:rPr>
              <a:t>hãy</a:t>
            </a:r>
            <a:r>
              <a:rPr lang="en-US" sz="20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 new roman"/>
              </a:rPr>
              <a:t>cho</a:t>
            </a:r>
            <a:r>
              <a:rPr lang="en-US" sz="20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 new roman"/>
              </a:rPr>
              <a:t>biết</a:t>
            </a:r>
            <a:r>
              <a:rPr lang="en-US" sz="20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 new roman"/>
              </a:rPr>
              <a:t>đâu</a:t>
            </a:r>
            <a:r>
              <a:rPr lang="en-US" sz="20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 new roman"/>
              </a:rPr>
              <a:t>là</a:t>
            </a:r>
            <a:r>
              <a:rPr lang="en-US" sz="20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 new roman"/>
              </a:rPr>
              <a:t>biểu</a:t>
            </a:r>
            <a:r>
              <a:rPr lang="en-US" sz="20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 new roman"/>
              </a:rPr>
              <a:t>tượng</a:t>
            </a:r>
            <a:r>
              <a:rPr lang="en-US" sz="20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 new roman"/>
              </a:rPr>
              <a:t>của</a:t>
            </a:r>
            <a:r>
              <a:rPr lang="en-US" sz="20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 new roman"/>
              </a:rPr>
              <a:t>phần</a:t>
            </a:r>
            <a:r>
              <a:rPr lang="en-US" sz="20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 new roman"/>
              </a:rPr>
              <a:t>mềm</a:t>
            </a:r>
            <a:r>
              <a:rPr lang="en-US" sz="2000" b="1" dirty="0">
                <a:solidFill>
                  <a:schemeClr val="accent1"/>
                </a:solidFill>
                <a:latin typeface="time new roman"/>
              </a:rPr>
              <a:t> Word?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810" y="2002824"/>
            <a:ext cx="1019175" cy="885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261" y="1993299"/>
            <a:ext cx="790575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850" y="1993299"/>
            <a:ext cx="981075" cy="809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4136" y="2002824"/>
            <a:ext cx="809625" cy="83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6696" y="3009784"/>
            <a:ext cx="356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4147" y="3009784"/>
            <a:ext cx="356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98986" y="2957309"/>
            <a:ext cx="356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50547" y="2896648"/>
            <a:ext cx="356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014412" y="3992141"/>
            <a:ext cx="867565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just"/>
            <a:r>
              <a:rPr lang="en-US" sz="2000" b="1" dirty="0">
                <a:solidFill>
                  <a:schemeClr val="accent1"/>
                </a:solidFill>
                <a:latin typeface="time new roman"/>
              </a:rPr>
              <a:t>b) </a:t>
            </a:r>
            <a:r>
              <a:rPr lang="en-US" sz="2000" b="1" dirty="0" err="1">
                <a:solidFill>
                  <a:schemeClr val="accent1"/>
                </a:solidFill>
                <a:latin typeface="time new roman"/>
              </a:rPr>
              <a:t>Em</a:t>
            </a:r>
            <a:r>
              <a:rPr lang="en-US" sz="20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 new roman"/>
              </a:rPr>
              <a:t>hãy</a:t>
            </a:r>
            <a:r>
              <a:rPr lang="en-US" sz="20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 new roman"/>
              </a:rPr>
              <a:t>cho</a:t>
            </a:r>
            <a:r>
              <a:rPr lang="en-US" sz="20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 new roman"/>
              </a:rPr>
              <a:t>biết</a:t>
            </a:r>
            <a:r>
              <a:rPr lang="en-US" sz="20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 new roman"/>
              </a:rPr>
              <a:t>đâu</a:t>
            </a:r>
            <a:r>
              <a:rPr lang="en-US" sz="20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 new roman"/>
              </a:rPr>
              <a:t>là</a:t>
            </a:r>
            <a:r>
              <a:rPr lang="en-US" sz="20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 new roman"/>
              </a:rPr>
              <a:t>biểu</a:t>
            </a:r>
            <a:r>
              <a:rPr lang="en-US" sz="20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 new roman"/>
              </a:rPr>
              <a:t>tượng</a:t>
            </a:r>
            <a:r>
              <a:rPr lang="en-US" sz="20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 new roman"/>
              </a:rPr>
              <a:t>của</a:t>
            </a:r>
            <a:r>
              <a:rPr lang="en-US" sz="20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 new roman"/>
              </a:rPr>
              <a:t>phần</a:t>
            </a:r>
            <a:r>
              <a:rPr lang="en-US" sz="20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 new roman"/>
              </a:rPr>
              <a:t>mềm</a:t>
            </a:r>
            <a:r>
              <a:rPr lang="en-US" sz="20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 new roman"/>
              </a:rPr>
              <a:t>Unikey</a:t>
            </a:r>
            <a:r>
              <a:rPr lang="en-US" sz="2000" b="1" dirty="0">
                <a:solidFill>
                  <a:schemeClr val="accent1"/>
                </a:solidFill>
                <a:latin typeface="time new roman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512" y="5016881"/>
            <a:ext cx="1019175" cy="885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963" y="5007356"/>
            <a:ext cx="790575" cy="895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552" y="5007356"/>
            <a:ext cx="981075" cy="809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8838" y="5016881"/>
            <a:ext cx="809625" cy="838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31398" y="6023841"/>
            <a:ext cx="356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38849" y="6023841"/>
            <a:ext cx="356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73688" y="5971366"/>
            <a:ext cx="356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25249" y="5910705"/>
            <a:ext cx="356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55175" y="119663"/>
            <a:ext cx="4396727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98986" y="2957309"/>
            <a:ext cx="356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35097" y="6023841"/>
            <a:ext cx="356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4061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  <p:bldP spid="11" grpId="0"/>
      <p:bldP spid="12" grpId="0" animBg="1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0" y="677064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 new roman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 new roman"/>
              </a:rPr>
              <a:t>Tập</a:t>
            </a:r>
            <a:r>
              <a:rPr lang="en-US" sz="2800" b="1" u="sng" dirty="0">
                <a:solidFill>
                  <a:srgbClr val="FF0000"/>
                </a:solidFill>
                <a:latin typeface="time new roman"/>
              </a:rPr>
              <a:t> 1:</a:t>
            </a:r>
            <a:r>
              <a:rPr lang="en-US" sz="2800" b="1" dirty="0">
                <a:solidFill>
                  <a:srgbClr val="FF0000"/>
                </a:solidFill>
                <a:latin typeface="time new roman"/>
              </a:rPr>
              <a:t> 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 new roman"/>
              </a:rPr>
              <a:t>a)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 new roman"/>
              </a:rPr>
              <a:t>E</a:t>
            </a:r>
            <a:r>
              <a:rPr lang="en-US" sz="2800" b="1" dirty="0" err="1">
                <a:solidFill>
                  <a:schemeClr val="accent1"/>
                </a:solidFill>
                <a:latin typeface="time new roman"/>
              </a:rPr>
              <a:t>m</a:t>
            </a:r>
            <a:r>
              <a:rPr lang="en-US" sz="28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 new roman"/>
              </a:rPr>
              <a:t>hãy</a:t>
            </a:r>
            <a:r>
              <a:rPr lang="en-US" sz="28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 new roman"/>
              </a:rPr>
              <a:t>cho</a:t>
            </a:r>
            <a:r>
              <a:rPr lang="en-US" sz="28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 new roman"/>
              </a:rPr>
              <a:t>biết</a:t>
            </a:r>
            <a:r>
              <a:rPr lang="en-US" sz="28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 new roman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time new roman"/>
              </a:rPr>
              <a:t> 2 </a:t>
            </a:r>
            <a:r>
              <a:rPr lang="en-US" sz="2800" b="1" dirty="0" err="1">
                <a:solidFill>
                  <a:schemeClr val="accent1"/>
                </a:solidFill>
                <a:latin typeface="time new roman"/>
              </a:rPr>
              <a:t>kiểu</a:t>
            </a:r>
            <a:r>
              <a:rPr lang="en-US" sz="28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 new roman"/>
              </a:rPr>
              <a:t>gõ</a:t>
            </a:r>
            <a:r>
              <a:rPr lang="en-US" sz="28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 new roman"/>
              </a:rPr>
              <a:t>tiếng</a:t>
            </a:r>
            <a:r>
              <a:rPr lang="en-US" sz="28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 new roman"/>
              </a:rPr>
              <a:t>việt</a:t>
            </a:r>
            <a:r>
              <a:rPr lang="en-US" sz="28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 new roman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time new roman"/>
              </a:rPr>
              <a:t> hay </a:t>
            </a:r>
            <a:r>
              <a:rPr lang="en-US" sz="2800" b="1" dirty="0" err="1">
                <a:solidFill>
                  <a:schemeClr val="accent1"/>
                </a:solidFill>
                <a:latin typeface="time new roman"/>
              </a:rPr>
              <a:t>dùng</a:t>
            </a:r>
            <a:r>
              <a:rPr lang="en-US" sz="2000" b="1" dirty="0">
                <a:solidFill>
                  <a:schemeClr val="accent1"/>
                </a:solidFill>
                <a:latin typeface="time new roman"/>
              </a:rPr>
              <a:t>?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079039" y="1352823"/>
            <a:ext cx="386882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2800" b="1" dirty="0" err="1">
                <a:latin typeface="time new roman"/>
              </a:rPr>
              <a:t>Kiểu</a:t>
            </a:r>
            <a:r>
              <a:rPr lang="en-US" sz="2800" b="1" dirty="0">
                <a:latin typeface="time new roman"/>
              </a:rPr>
              <a:t> </a:t>
            </a:r>
            <a:r>
              <a:rPr lang="en-US" sz="2800" b="1" dirty="0" err="1">
                <a:latin typeface="time new roman"/>
              </a:rPr>
              <a:t>gõ</a:t>
            </a:r>
            <a:r>
              <a:rPr lang="en-US" sz="2800" b="1" dirty="0">
                <a:latin typeface="time new roman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 new roman"/>
              </a:rPr>
              <a:t>Telex</a:t>
            </a:r>
            <a:r>
              <a:rPr lang="en-US" sz="2800" b="1" dirty="0">
                <a:latin typeface="time new roman"/>
              </a:rPr>
              <a:t> </a:t>
            </a:r>
            <a:r>
              <a:rPr lang="en-US" sz="2800" b="1" dirty="0" err="1">
                <a:latin typeface="time new roman"/>
              </a:rPr>
              <a:t>và</a:t>
            </a:r>
            <a:r>
              <a:rPr lang="en-US" sz="2800" b="1" dirty="0">
                <a:latin typeface="time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 new roman"/>
              </a:rPr>
              <a:t>Vni</a:t>
            </a:r>
            <a:endParaRPr lang="en-US" sz="28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0372" y="24802"/>
            <a:ext cx="697725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 new roman"/>
              </a:rPr>
              <a:t>B. HOẠT ĐỘNG THỰC HÀNH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4073"/>
            <a:ext cx="12026900" cy="4823926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4" idx="2"/>
          </p:cNvCxnSpPr>
          <p:nvPr/>
        </p:nvCxnSpPr>
        <p:spPr>
          <a:xfrm flipH="1">
            <a:off x="3394710" y="1876043"/>
            <a:ext cx="2618740" cy="26959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335051" y="1788890"/>
            <a:ext cx="4024816" cy="31511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84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448660"/>
              </p:ext>
            </p:extLst>
          </p:nvPr>
        </p:nvGraphicFramePr>
        <p:xfrm>
          <a:off x="326792" y="1938135"/>
          <a:ext cx="5702300" cy="4864098"/>
        </p:xfrm>
        <a:graphic>
          <a:graphicData uri="http://schemas.openxmlformats.org/drawingml/2006/table">
            <a:tbl>
              <a:tblPr/>
              <a:tblGrid>
                <a:gridCol w="285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Để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kí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tự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gõ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phím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 new roman"/>
                          <a:cs typeface="Arial" pitchFamily="34" charset="0"/>
                        </a:rPr>
                        <a:t>â</a:t>
                      </a: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 new roman"/>
                          <a:cs typeface="Arial" pitchFamily="34" charset="0"/>
                        </a:rPr>
                        <a:t>ô</a:t>
                      </a: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 new roman"/>
                          <a:cs typeface="Arial" pitchFamily="34" charset="0"/>
                        </a:rPr>
                        <a:t>ê</a:t>
                      </a: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 new roman"/>
                          <a:cs typeface="Arial" pitchFamily="34" charset="0"/>
                        </a:rPr>
                        <a:t>đ</a:t>
                      </a: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 new roman"/>
                          <a:cs typeface="Arial" pitchFamily="34" charset="0"/>
                        </a:rPr>
                        <a:t>ă</a:t>
                      </a: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 new roman"/>
                          <a:cs typeface="Arial" pitchFamily="34" charset="0"/>
                        </a:rPr>
                        <a:t>ư</a:t>
                      </a: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0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 new roman"/>
                          <a:cs typeface="Arial" pitchFamily="34" charset="0"/>
                        </a:rPr>
                        <a:t>ơ</a:t>
                      </a: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 Box 119"/>
          <p:cNvSpPr txBox="1">
            <a:spLocks noChangeArrowheads="1"/>
          </p:cNvSpPr>
          <p:nvPr/>
        </p:nvSpPr>
        <p:spPr bwMode="auto">
          <a:xfrm>
            <a:off x="2688992" y="6268607"/>
            <a:ext cx="355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 new roman"/>
              </a:rPr>
              <a:t>ow</a:t>
            </a:r>
            <a:endParaRPr lang="en-US" sz="28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5" name="Text Box 120"/>
          <p:cNvSpPr txBox="1">
            <a:spLocks noChangeArrowheads="1"/>
          </p:cNvSpPr>
          <p:nvPr/>
        </p:nvSpPr>
        <p:spPr bwMode="auto">
          <a:xfrm>
            <a:off x="2708042" y="2469191"/>
            <a:ext cx="355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 new roman"/>
              </a:rPr>
              <a:t>aa</a:t>
            </a:r>
            <a:endParaRPr lang="en-US" sz="28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6" name="Text Box 121"/>
          <p:cNvSpPr txBox="1">
            <a:spLocks noChangeArrowheads="1"/>
          </p:cNvSpPr>
          <p:nvPr/>
        </p:nvSpPr>
        <p:spPr bwMode="auto">
          <a:xfrm>
            <a:off x="2758842" y="3141455"/>
            <a:ext cx="345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 new roman"/>
              </a:rPr>
              <a:t>oo</a:t>
            </a:r>
            <a:endParaRPr lang="en-US" sz="28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2739792" y="3726672"/>
            <a:ext cx="345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 new roman"/>
              </a:rPr>
              <a:t>ee</a:t>
            </a:r>
            <a:endParaRPr lang="en-US" sz="28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8" name="Text Box 123"/>
          <p:cNvSpPr txBox="1">
            <a:spLocks noChangeArrowheads="1"/>
          </p:cNvSpPr>
          <p:nvPr/>
        </p:nvSpPr>
        <p:spPr bwMode="auto">
          <a:xfrm>
            <a:off x="2727092" y="4354991"/>
            <a:ext cx="3517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 new roman"/>
              </a:rPr>
              <a:t>dd</a:t>
            </a:r>
            <a:endParaRPr lang="en-US" sz="28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9" name="Text Box 124"/>
          <p:cNvSpPr txBox="1">
            <a:spLocks noChangeArrowheads="1"/>
          </p:cNvSpPr>
          <p:nvPr/>
        </p:nvSpPr>
        <p:spPr bwMode="auto">
          <a:xfrm>
            <a:off x="2720742" y="4992863"/>
            <a:ext cx="355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 new roman"/>
              </a:rPr>
              <a:t>aw</a:t>
            </a:r>
          </a:p>
        </p:txBody>
      </p:sp>
      <p:sp>
        <p:nvSpPr>
          <p:cNvPr id="10" name="Text Box 125"/>
          <p:cNvSpPr txBox="1">
            <a:spLocks noChangeArrowheads="1"/>
          </p:cNvSpPr>
          <p:nvPr/>
        </p:nvSpPr>
        <p:spPr bwMode="auto">
          <a:xfrm>
            <a:off x="2720742" y="5599628"/>
            <a:ext cx="355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 new roman"/>
              </a:rPr>
              <a:t>uw</a:t>
            </a:r>
            <a:endParaRPr lang="en-US" sz="28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6114" y="611372"/>
            <a:ext cx="5296829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a)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kí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: â, ô, ê, đ,  ă, ư, ơ </a:t>
            </a:r>
            <a:r>
              <a:rPr lang="en-US" sz="2400" b="1" dirty="0">
                <a:solidFill>
                  <a:srgbClr val="002060"/>
                </a:solidFill>
                <a:latin typeface="time new roman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  <a:sym typeface="Wingdings" panose="05000000000000000000" pitchFamily="2" charset="2"/>
              </a:rPr>
              <a:t>Gõ</a:t>
            </a:r>
            <a:r>
              <a:rPr lang="en-US" sz="2400" b="1" dirty="0">
                <a:solidFill>
                  <a:srgbClr val="002060"/>
                </a:solidFill>
                <a:latin typeface="time new roman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  <a:sym typeface="Wingdings" panose="05000000000000000000" pitchFamily="2" charset="2"/>
              </a:rPr>
              <a:t>kiểu</a:t>
            </a:r>
            <a:r>
              <a:rPr lang="en-US" sz="2400" b="1" dirty="0">
                <a:solidFill>
                  <a:srgbClr val="002060"/>
                </a:solidFill>
                <a:latin typeface="time new roman"/>
                <a:sym typeface="Wingdings" panose="05000000000000000000" pitchFamily="2" charset="2"/>
              </a:rPr>
              <a:t> Telex</a:t>
            </a:r>
            <a:endParaRPr lang="vi-VN" sz="2400" b="1" dirty="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85929" y="579852"/>
            <a:ext cx="5296829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b)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: “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sắc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”, “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huyền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”, “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”, “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ngã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”, “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nặng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”</a:t>
            </a:r>
            <a:r>
              <a:rPr lang="en-US" sz="2400" b="1" dirty="0">
                <a:solidFill>
                  <a:srgbClr val="002060"/>
                </a:solidFill>
                <a:latin typeface="time new roman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  <a:sym typeface="Wingdings" panose="05000000000000000000" pitchFamily="2" charset="2"/>
              </a:rPr>
              <a:t>Gõ</a:t>
            </a:r>
            <a:r>
              <a:rPr lang="en-US" sz="2400" b="1" dirty="0">
                <a:solidFill>
                  <a:srgbClr val="002060"/>
                </a:solidFill>
                <a:latin typeface="time new roman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  <a:sym typeface="Wingdings" panose="05000000000000000000" pitchFamily="2" charset="2"/>
              </a:rPr>
              <a:t>kiểu</a:t>
            </a:r>
            <a:r>
              <a:rPr lang="en-US" sz="2400" b="1" dirty="0">
                <a:solidFill>
                  <a:srgbClr val="002060"/>
                </a:solidFill>
                <a:latin typeface="time new roman"/>
                <a:sym typeface="Wingdings" panose="05000000000000000000" pitchFamily="2" charset="2"/>
              </a:rPr>
              <a:t> Telex</a:t>
            </a:r>
            <a:endParaRPr lang="vi-VN" sz="2400" b="1" dirty="0">
              <a:solidFill>
                <a:srgbClr val="002060"/>
              </a:solidFill>
              <a:latin typeface="time new roman"/>
            </a:endParaRPr>
          </a:p>
        </p:txBody>
      </p:sp>
      <p:graphicFrame>
        <p:nvGraphicFramePr>
          <p:cNvPr id="13" name="Group 1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734762"/>
              </p:ext>
            </p:extLst>
          </p:nvPr>
        </p:nvGraphicFramePr>
        <p:xfrm>
          <a:off x="6759800" y="2156817"/>
          <a:ext cx="5299308" cy="4158666"/>
        </p:xfrm>
        <a:graphic>
          <a:graphicData uri="http://schemas.openxmlformats.org/drawingml/2006/table">
            <a:tbl>
              <a:tblPr/>
              <a:tblGrid>
                <a:gridCol w="2649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9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dấu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Gõ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phím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 Box 74"/>
          <p:cNvSpPr txBox="1">
            <a:spLocks noChangeArrowheads="1"/>
          </p:cNvSpPr>
          <p:nvPr/>
        </p:nvSpPr>
        <p:spPr bwMode="auto">
          <a:xfrm>
            <a:off x="6678779" y="3612228"/>
            <a:ext cx="26496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2400" b="1" dirty="0" err="1">
                <a:solidFill>
                  <a:srgbClr val="0033CC"/>
                </a:solidFill>
                <a:latin typeface="time new roman"/>
              </a:rPr>
              <a:t>Dấu</a:t>
            </a:r>
            <a:r>
              <a:rPr lang="en-US" sz="2400" b="1" dirty="0">
                <a:solidFill>
                  <a:srgbClr val="0033CC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 new roman"/>
              </a:rPr>
              <a:t>huyền</a:t>
            </a:r>
            <a:endParaRPr lang="en-US" sz="2400" b="1" dirty="0">
              <a:solidFill>
                <a:srgbClr val="0033CC"/>
              </a:solidFill>
              <a:latin typeface="time new roman"/>
            </a:endParaRPr>
          </a:p>
        </p:txBody>
      </p:sp>
      <p:sp>
        <p:nvSpPr>
          <p:cNvPr id="15" name="Text Box 77"/>
          <p:cNvSpPr txBox="1">
            <a:spLocks noChangeArrowheads="1"/>
          </p:cNvSpPr>
          <p:nvPr/>
        </p:nvSpPr>
        <p:spPr bwMode="auto">
          <a:xfrm>
            <a:off x="6767506" y="2905714"/>
            <a:ext cx="24722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2400" b="1" dirty="0" err="1">
                <a:solidFill>
                  <a:srgbClr val="0033CC"/>
                </a:solidFill>
                <a:latin typeface="time new roman"/>
              </a:rPr>
              <a:t>Dấu</a:t>
            </a:r>
            <a:r>
              <a:rPr lang="en-US" sz="2400" b="1" dirty="0">
                <a:solidFill>
                  <a:srgbClr val="0033CC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 new roman"/>
              </a:rPr>
              <a:t>sắc</a:t>
            </a:r>
            <a:endParaRPr lang="en-US" sz="2400" b="1" dirty="0">
              <a:solidFill>
                <a:srgbClr val="0033CC"/>
              </a:solidFill>
              <a:latin typeface="time new roman"/>
            </a:endParaRPr>
          </a:p>
        </p:txBody>
      </p:sp>
      <p:sp>
        <p:nvSpPr>
          <p:cNvPr id="16" name="Text Box 78"/>
          <p:cNvSpPr txBox="1">
            <a:spLocks noChangeArrowheads="1"/>
          </p:cNvSpPr>
          <p:nvPr/>
        </p:nvSpPr>
        <p:spPr bwMode="auto">
          <a:xfrm>
            <a:off x="6720405" y="5034036"/>
            <a:ext cx="24468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2400" b="1" dirty="0" err="1">
                <a:solidFill>
                  <a:srgbClr val="0033CC"/>
                </a:solidFill>
                <a:latin typeface="time new roman"/>
              </a:rPr>
              <a:t>Dấu</a:t>
            </a:r>
            <a:r>
              <a:rPr lang="en-US" sz="2400" b="1" dirty="0">
                <a:solidFill>
                  <a:srgbClr val="0033CC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 new roman"/>
              </a:rPr>
              <a:t>ngã</a:t>
            </a:r>
            <a:endParaRPr lang="en-US" sz="2400" b="1" dirty="0">
              <a:solidFill>
                <a:srgbClr val="0033CC"/>
              </a:solidFill>
              <a:latin typeface="time new roman"/>
            </a:endParaRPr>
          </a:p>
        </p:txBody>
      </p:sp>
      <p:sp>
        <p:nvSpPr>
          <p:cNvPr id="17" name="Text Box 79"/>
          <p:cNvSpPr txBox="1">
            <a:spLocks noChangeArrowheads="1"/>
          </p:cNvSpPr>
          <p:nvPr/>
        </p:nvSpPr>
        <p:spPr bwMode="auto">
          <a:xfrm>
            <a:off x="6834762" y="5750043"/>
            <a:ext cx="23795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2400" b="1" dirty="0" err="1">
                <a:solidFill>
                  <a:srgbClr val="0033CC"/>
                </a:solidFill>
                <a:latin typeface="time new roman"/>
              </a:rPr>
              <a:t>Dấu</a:t>
            </a:r>
            <a:r>
              <a:rPr lang="en-US" sz="2400" b="1" dirty="0">
                <a:solidFill>
                  <a:srgbClr val="0033CC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 new roman"/>
              </a:rPr>
              <a:t>nặng</a:t>
            </a:r>
            <a:endParaRPr lang="en-US" sz="2400" b="1" dirty="0">
              <a:solidFill>
                <a:srgbClr val="0033CC"/>
              </a:solidFill>
              <a:latin typeface="time new roman"/>
            </a:endParaRPr>
          </a:p>
        </p:txBody>
      </p:sp>
      <p:sp>
        <p:nvSpPr>
          <p:cNvPr id="18" name="Text Box 80"/>
          <p:cNvSpPr txBox="1">
            <a:spLocks noChangeArrowheads="1"/>
          </p:cNvSpPr>
          <p:nvPr/>
        </p:nvSpPr>
        <p:spPr bwMode="auto">
          <a:xfrm>
            <a:off x="6767506" y="4353482"/>
            <a:ext cx="24468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2400" b="1" dirty="0" err="1">
                <a:solidFill>
                  <a:srgbClr val="0033CC"/>
                </a:solidFill>
                <a:latin typeface="time new roman"/>
              </a:rPr>
              <a:t>Dấu</a:t>
            </a:r>
            <a:r>
              <a:rPr lang="en-US" sz="2400" b="1" dirty="0">
                <a:solidFill>
                  <a:srgbClr val="0033CC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 new roman"/>
              </a:rPr>
              <a:t>hỏi</a:t>
            </a:r>
            <a:endParaRPr lang="en-US" sz="2400" b="1" dirty="0">
              <a:solidFill>
                <a:srgbClr val="0033CC"/>
              </a:solidFill>
              <a:latin typeface="time new roman"/>
            </a:endParaRPr>
          </a:p>
        </p:txBody>
      </p:sp>
      <p:sp>
        <p:nvSpPr>
          <p:cNvPr id="19" name="Oval 106"/>
          <p:cNvSpPr>
            <a:spLocks noChangeArrowheads="1"/>
          </p:cNvSpPr>
          <p:nvPr/>
        </p:nvSpPr>
        <p:spPr bwMode="auto">
          <a:xfrm>
            <a:off x="10105630" y="2937170"/>
            <a:ext cx="1324827" cy="43597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3333CC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20" name="Oval 107"/>
          <p:cNvSpPr>
            <a:spLocks noChangeArrowheads="1"/>
          </p:cNvSpPr>
          <p:nvPr/>
        </p:nvSpPr>
        <p:spPr bwMode="auto">
          <a:xfrm>
            <a:off x="10105630" y="3661187"/>
            <a:ext cx="1324827" cy="43597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3333CC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21" name="Oval 108"/>
          <p:cNvSpPr>
            <a:spLocks noChangeArrowheads="1"/>
          </p:cNvSpPr>
          <p:nvPr/>
        </p:nvSpPr>
        <p:spPr bwMode="auto">
          <a:xfrm>
            <a:off x="10083405" y="4336649"/>
            <a:ext cx="1324827" cy="43597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3333CC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2" name="Oval 109"/>
          <p:cNvSpPr>
            <a:spLocks noChangeArrowheads="1"/>
          </p:cNvSpPr>
          <p:nvPr/>
        </p:nvSpPr>
        <p:spPr bwMode="auto">
          <a:xfrm>
            <a:off x="10105630" y="5031888"/>
            <a:ext cx="1324827" cy="43597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3333CC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3" name="Oval 110"/>
          <p:cNvSpPr>
            <a:spLocks noChangeArrowheads="1"/>
          </p:cNvSpPr>
          <p:nvPr/>
        </p:nvSpPr>
        <p:spPr bwMode="auto">
          <a:xfrm>
            <a:off x="10105630" y="5721867"/>
            <a:ext cx="1324827" cy="43597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3333CC"/>
                </a:solidFill>
                <a:latin typeface="Arial" panose="020B0604020202020204" pitchFamily="34" charset="0"/>
              </a:rPr>
              <a:t>j</a:t>
            </a:r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154019" y="-66479"/>
            <a:ext cx="106140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 new roman"/>
              </a:rPr>
              <a:t>b)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 new roman"/>
              </a:rPr>
              <a:t>Để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 new roman"/>
              </a:rPr>
              <a:t>gõ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 new roman"/>
              </a:rPr>
              <a:t>được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 new roman"/>
              </a:rPr>
              <a:t>các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 new roman"/>
              </a:rPr>
              <a:t>kí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 new roman"/>
              </a:rPr>
              <a:t>tự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 new roman"/>
              </a:rPr>
              <a:t>và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 new roman"/>
              </a:rPr>
              <a:t>dấu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 new roman"/>
              </a:rPr>
              <a:t>theo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 new roman"/>
              </a:rPr>
              <a:t>kiểu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 new roman"/>
              </a:rPr>
              <a:t> Telex:</a:t>
            </a:r>
          </a:p>
        </p:txBody>
      </p:sp>
    </p:spTree>
    <p:extLst>
      <p:ext uri="{BB962C8B-B14F-4D97-AF65-F5344CB8AC3E}">
        <p14:creationId xmlns:p14="http://schemas.microsoft.com/office/powerpoint/2010/main" val="23168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4450" y="-21579"/>
            <a:ext cx="12191999" cy="19514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indent="401638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hãy</a:t>
            </a:r>
            <a:r>
              <a:rPr lang="en-US" sz="2800" b="1" dirty="0"/>
              <a:t> </a:t>
            </a:r>
            <a:r>
              <a:rPr lang="en-US" sz="2800" b="1" dirty="0" err="1"/>
              <a:t>chọn</a:t>
            </a:r>
            <a:r>
              <a:rPr lang="en-US" sz="2800" b="1" dirty="0"/>
              <a:t> </a:t>
            </a:r>
            <a:r>
              <a:rPr lang="en-US" sz="2800" b="1" dirty="0" err="1"/>
              <a:t>cụm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: </a:t>
            </a:r>
            <a:r>
              <a:rPr lang="en-US" sz="2800" b="1" dirty="0">
                <a:solidFill>
                  <a:schemeClr val="accent1"/>
                </a:solidFill>
                <a:latin typeface="time new roman"/>
              </a:rPr>
              <a:t>“</a:t>
            </a:r>
            <a:r>
              <a:rPr lang="en-US" sz="2800" b="1" dirty="0" err="1">
                <a:solidFill>
                  <a:schemeClr val="accent1"/>
                </a:solidFill>
                <a:latin typeface="time new roman"/>
              </a:rPr>
              <a:t>Đối</a:t>
            </a:r>
            <a:r>
              <a:rPr lang="en-US" sz="28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 new roman"/>
              </a:rPr>
              <a:t>tượng</a:t>
            </a:r>
            <a:r>
              <a:rPr lang="en-US" sz="28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 new roman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 new roman"/>
              </a:rPr>
              <a:t>đó</a:t>
            </a:r>
            <a:r>
              <a:rPr lang="en-US" sz="2800" b="1" dirty="0">
                <a:solidFill>
                  <a:schemeClr val="accent1"/>
                </a:solidFill>
                <a:latin typeface="time new roman"/>
              </a:rPr>
              <a:t>”, “</a:t>
            </a:r>
            <a:r>
              <a:rPr lang="en-US" sz="2800" b="1" dirty="0" err="1">
                <a:solidFill>
                  <a:schemeClr val="accent1"/>
                </a:solidFill>
                <a:latin typeface="time new roman"/>
              </a:rPr>
              <a:t>Bảng</a:t>
            </a:r>
            <a:r>
              <a:rPr lang="en-US" sz="2800" b="1" dirty="0">
                <a:solidFill>
                  <a:schemeClr val="accent1"/>
                </a:solidFill>
                <a:latin typeface="time new roman"/>
              </a:rPr>
              <a:t>”, “</a:t>
            </a:r>
            <a:r>
              <a:rPr lang="en-US" sz="2800" b="1" dirty="0" err="1">
                <a:solidFill>
                  <a:schemeClr val="accent1"/>
                </a:solidFill>
                <a:latin typeface="time new roman"/>
              </a:rPr>
              <a:t>Hình</a:t>
            </a:r>
            <a:r>
              <a:rPr lang="en-US" sz="2800" b="1" dirty="0">
                <a:solidFill>
                  <a:schemeClr val="accent1"/>
                </a:solidFill>
                <a:latin typeface="time new roman"/>
              </a:rPr>
              <a:t>”, “</a:t>
            </a:r>
            <a:r>
              <a:rPr lang="en-US" sz="2800" b="1" dirty="0" err="1">
                <a:solidFill>
                  <a:schemeClr val="accent1"/>
                </a:solidFill>
                <a:latin typeface="time new roman"/>
              </a:rPr>
              <a:t>Tranh</a:t>
            </a:r>
            <a:r>
              <a:rPr lang="en-US" sz="2800" b="1" dirty="0">
                <a:solidFill>
                  <a:schemeClr val="accent1"/>
                </a:solidFill>
                <a:latin typeface="time new roman"/>
              </a:rPr>
              <a:t>/</a:t>
            </a:r>
            <a:r>
              <a:rPr lang="en-US" sz="2800" b="1" dirty="0" err="1">
                <a:solidFill>
                  <a:schemeClr val="accent1"/>
                </a:solidFill>
                <a:latin typeface="time new roman"/>
              </a:rPr>
              <a:t>ảnh</a:t>
            </a:r>
            <a:r>
              <a:rPr lang="en-US" sz="2800" b="1" dirty="0">
                <a:solidFill>
                  <a:schemeClr val="accent1"/>
                </a:solidFill>
                <a:latin typeface="time new roman"/>
              </a:rPr>
              <a:t>”, “</a:t>
            </a:r>
            <a:r>
              <a:rPr lang="en-US" sz="2800" b="1" dirty="0" err="1">
                <a:solidFill>
                  <a:schemeClr val="accent1"/>
                </a:solidFill>
                <a:latin typeface="time new roman"/>
              </a:rPr>
              <a:t>Căn</a:t>
            </a:r>
            <a:r>
              <a:rPr lang="en-US" sz="28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 new roman"/>
              </a:rPr>
              <a:t>lề</a:t>
            </a:r>
            <a:r>
              <a:rPr lang="en-US" sz="28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 new roman"/>
              </a:rPr>
              <a:t>trái</a:t>
            </a:r>
            <a:r>
              <a:rPr lang="en-US" sz="2800" b="1" dirty="0">
                <a:solidFill>
                  <a:schemeClr val="accent1"/>
                </a:solidFill>
                <a:latin typeface="time new roman"/>
              </a:rPr>
              <a:t>”, “</a:t>
            </a:r>
            <a:r>
              <a:rPr lang="en-US" sz="2800" b="1" dirty="0" err="1">
                <a:solidFill>
                  <a:schemeClr val="accent1"/>
                </a:solidFill>
                <a:latin typeface="time new roman"/>
              </a:rPr>
              <a:t>Căn</a:t>
            </a:r>
            <a:r>
              <a:rPr lang="en-US" sz="28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 new roman"/>
              </a:rPr>
              <a:t>giữa</a:t>
            </a:r>
            <a:r>
              <a:rPr lang="en-US" sz="2800" b="1" dirty="0">
                <a:solidFill>
                  <a:schemeClr val="accent1"/>
                </a:solidFill>
                <a:latin typeface="time new roman"/>
              </a:rPr>
              <a:t>”, “</a:t>
            </a:r>
            <a:r>
              <a:rPr lang="en-US" sz="2800" b="1" dirty="0" err="1">
                <a:solidFill>
                  <a:schemeClr val="accent1"/>
                </a:solidFill>
                <a:latin typeface="time new roman"/>
              </a:rPr>
              <a:t>Căn</a:t>
            </a:r>
            <a:r>
              <a:rPr lang="en-US" sz="28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 new roman"/>
              </a:rPr>
              <a:t>lề</a:t>
            </a:r>
            <a:r>
              <a:rPr lang="en-US" sz="28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 new roman"/>
              </a:rPr>
              <a:t>phải</a:t>
            </a:r>
            <a:r>
              <a:rPr lang="en-US" sz="2800" b="1" dirty="0">
                <a:solidFill>
                  <a:schemeClr val="accent1"/>
                </a:solidFill>
                <a:latin typeface="time new roman"/>
              </a:rPr>
              <a:t>”, “ </a:t>
            </a:r>
            <a:r>
              <a:rPr lang="en-US" sz="2800" b="1" dirty="0" err="1">
                <a:solidFill>
                  <a:schemeClr val="accent1"/>
                </a:solidFill>
                <a:latin typeface="time new roman"/>
              </a:rPr>
              <a:t>Căn</a:t>
            </a:r>
            <a:r>
              <a:rPr lang="en-US" sz="28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 new roman"/>
              </a:rPr>
              <a:t>đều</a:t>
            </a:r>
            <a:r>
              <a:rPr lang="en-US" sz="2800" b="1" dirty="0">
                <a:solidFill>
                  <a:schemeClr val="accent1"/>
                </a:solidFill>
                <a:latin typeface="time new roman"/>
              </a:rPr>
              <a:t> 2 </a:t>
            </a:r>
            <a:r>
              <a:rPr lang="en-US" sz="2800" b="1" dirty="0" err="1">
                <a:solidFill>
                  <a:schemeClr val="accent1"/>
                </a:solidFill>
                <a:latin typeface="time new roman"/>
              </a:rPr>
              <a:t>bên</a:t>
            </a:r>
            <a:r>
              <a:rPr lang="en-US" sz="2800" b="1" dirty="0">
                <a:solidFill>
                  <a:schemeClr val="accent1"/>
                </a:solidFill>
                <a:latin typeface="time new roman"/>
              </a:rPr>
              <a:t>”. </a:t>
            </a:r>
            <a:r>
              <a:rPr lang="en-US" sz="2800" b="1" dirty="0" err="1"/>
              <a:t>Rồi</a:t>
            </a:r>
            <a:r>
              <a:rPr lang="en-US" sz="2800" b="1" dirty="0"/>
              <a:t> </a:t>
            </a:r>
            <a:r>
              <a:rPr lang="en-US" sz="2800" b="1" dirty="0" err="1"/>
              <a:t>điền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/>
              <a:t>chỗ</a:t>
            </a:r>
            <a:r>
              <a:rPr lang="en-US" sz="2800" b="1" dirty="0"/>
              <a:t> </a:t>
            </a:r>
            <a:r>
              <a:rPr lang="en-US" sz="2800" b="1" dirty="0" err="1"/>
              <a:t>chấm</a:t>
            </a:r>
            <a:r>
              <a:rPr lang="en-US" sz="2800" b="1" dirty="0"/>
              <a:t> </a:t>
            </a:r>
            <a:r>
              <a:rPr lang="en-US" sz="2800" b="1" dirty="0" err="1"/>
              <a:t>dưới</a:t>
            </a:r>
            <a:r>
              <a:rPr lang="en-US" sz="2800" b="1" dirty="0"/>
              <a:t> </a:t>
            </a:r>
            <a:r>
              <a:rPr lang="en-US" sz="2800" b="1" dirty="0" err="1"/>
              <a:t>đây</a:t>
            </a:r>
            <a:r>
              <a:rPr lang="en-US" sz="28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>
                <a:latin typeface="time new roman"/>
              </a:rPr>
              <a:t>?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" y="2194041"/>
            <a:ext cx="12191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a)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chèn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………………………………….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trước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tiên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phải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chọn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Insert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2700" y="3088173"/>
            <a:ext cx="942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b)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chèn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………………………………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, ta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chọn</a:t>
            </a:r>
            <a:endParaRPr lang="en-US" sz="2400" b="1" dirty="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-38100" y="3998273"/>
            <a:ext cx="947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c)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chèn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…………………………………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, ta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chọn</a:t>
            </a:r>
            <a:endParaRPr lang="en-US" sz="2400" b="1" dirty="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2700" y="4885456"/>
            <a:ext cx="9512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d)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chèn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……………………………….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, ta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chọn</a:t>
            </a:r>
            <a:endParaRPr lang="en-US" sz="2400" b="1" dirty="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4450" y="6027760"/>
            <a:ext cx="930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e)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……………………………………..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đoạn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, ta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chọn</a:t>
            </a:r>
            <a:endParaRPr lang="en-US" sz="2400" b="1" dirty="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3900" y="2068781"/>
            <a:ext cx="300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đó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0900" y="2955964"/>
            <a:ext cx="300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Hình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0900" y="3873013"/>
            <a:ext cx="300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ảnh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0900" y="4746592"/>
            <a:ext cx="300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Bảng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4920" y="5925330"/>
            <a:ext cx="300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Căn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đều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bên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100" y="2836101"/>
            <a:ext cx="762000" cy="8477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1029" y="3929448"/>
            <a:ext cx="704850" cy="647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1979" y="4898694"/>
            <a:ext cx="742950" cy="6191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7691" y="5908077"/>
            <a:ext cx="771525" cy="581025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8396868" y="3331209"/>
            <a:ext cx="1293232" cy="51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686800" y="4268316"/>
            <a:ext cx="1003299" cy="93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497229" y="5140577"/>
            <a:ext cx="1224750" cy="472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686800" y="6284228"/>
            <a:ext cx="1050281" cy="115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05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516178" y="4341712"/>
            <a:ext cx="106140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2400" b="1" dirty="0" err="1">
                <a:solidFill>
                  <a:srgbClr val="C00000"/>
                </a:solidFill>
                <a:latin typeface="time new roman"/>
              </a:rPr>
              <a:t>Bước</a:t>
            </a:r>
            <a:r>
              <a:rPr lang="en-US" sz="2400" b="1" dirty="0">
                <a:solidFill>
                  <a:srgbClr val="C00000"/>
                </a:solidFill>
                <a:latin typeface="time new roman"/>
              </a:rPr>
              <a:t> 1: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Chọn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phần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cần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di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chuyển</a:t>
            </a:r>
            <a:endParaRPr lang="en-US" sz="2400" b="1" dirty="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547526" y="4989324"/>
            <a:ext cx="8766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2400" b="1" dirty="0" err="1">
                <a:solidFill>
                  <a:srgbClr val="C00000"/>
                </a:solidFill>
                <a:latin typeface="time new roman"/>
              </a:rPr>
              <a:t>Bước</a:t>
            </a:r>
            <a:r>
              <a:rPr lang="en-US" sz="2400" b="1" dirty="0">
                <a:solidFill>
                  <a:srgbClr val="C00000"/>
                </a:solidFill>
                <a:latin typeface="time new roman"/>
              </a:rPr>
              <a:t> 2: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Nháy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chuột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ở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nút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di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chuyển</a:t>
            </a:r>
            <a:endParaRPr lang="en-US" sz="2400" b="1" dirty="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547526" y="5543308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2400" b="1" dirty="0" err="1">
                <a:solidFill>
                  <a:srgbClr val="C00000"/>
                </a:solidFill>
                <a:latin typeface="time new roman"/>
              </a:rPr>
              <a:t>Bước</a:t>
            </a:r>
            <a:r>
              <a:rPr lang="en-US" sz="2400" b="1" dirty="0">
                <a:solidFill>
                  <a:srgbClr val="C00000"/>
                </a:solidFill>
                <a:latin typeface="time new roman"/>
              </a:rPr>
              <a:t> 3: </a:t>
            </a:r>
            <a:r>
              <a:rPr lang="en-US" sz="2400" b="1" dirty="0">
                <a:solidFill>
                  <a:srgbClr val="002060"/>
                </a:solidFill>
              </a:rPr>
              <a:t>Di </a:t>
            </a:r>
            <a:r>
              <a:rPr lang="en-US" sz="2400" b="1" dirty="0" err="1">
                <a:solidFill>
                  <a:srgbClr val="002060"/>
                </a:solidFill>
              </a:rPr>
              <a:t>chuyển</a:t>
            </a:r>
            <a:r>
              <a:rPr lang="en-US" sz="2400" b="1" dirty="0">
                <a:solidFill>
                  <a:srgbClr val="002060"/>
                </a:solidFill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</a:rPr>
              <a:t>trỏ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chuột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đến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vùng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soạn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thảo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cần</a:t>
            </a:r>
            <a:r>
              <a:rPr lang="en-US" sz="2400" b="1" dirty="0">
                <a:solidFill>
                  <a:srgbClr val="002060"/>
                </a:solidFill>
              </a:rPr>
              <a:t> di </a:t>
            </a:r>
            <a:r>
              <a:rPr lang="en-US" sz="2400" b="1" dirty="0" err="1">
                <a:solidFill>
                  <a:srgbClr val="002060"/>
                </a:solidFill>
              </a:rPr>
              <a:t>chuyển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đến</a:t>
            </a:r>
            <a:endParaRPr lang="en-US" sz="2400" b="1" dirty="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36870" name="TextBox 7"/>
          <p:cNvSpPr txBox="1">
            <a:spLocks noChangeArrowheads="1"/>
          </p:cNvSpPr>
          <p:nvPr/>
        </p:nvSpPr>
        <p:spPr bwMode="auto">
          <a:xfrm>
            <a:off x="547526" y="6209750"/>
            <a:ext cx="46612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2400" b="1" dirty="0" err="1">
                <a:solidFill>
                  <a:srgbClr val="C00000"/>
                </a:solidFill>
                <a:latin typeface="time new roman"/>
              </a:rPr>
              <a:t>Bước</a:t>
            </a:r>
            <a:r>
              <a:rPr lang="en-US" sz="2400" b="1" dirty="0">
                <a:solidFill>
                  <a:srgbClr val="C00000"/>
                </a:solidFill>
                <a:latin typeface="time new roman"/>
              </a:rPr>
              <a:t> 4: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Nháy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chuột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ở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nút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dán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</a:p>
        </p:txBody>
      </p:sp>
      <p:pic>
        <p:nvPicPr>
          <p:cNvPr id="3687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125" y="6169398"/>
            <a:ext cx="692351" cy="50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196" y="4949030"/>
            <a:ext cx="753875" cy="44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196" y="-26992"/>
            <a:ext cx="1583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09826" y="597237"/>
            <a:ext cx="11995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a)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Sắp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xếp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bước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đúng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chuyển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một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phần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văn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bản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vị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trí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mới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255" y="1291916"/>
            <a:ext cx="704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err="1">
                <a:solidFill>
                  <a:srgbClr val="002060"/>
                </a:solidFill>
              </a:rPr>
              <a:t>Nháy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chuột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phải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chọn</a:t>
            </a:r>
            <a:r>
              <a:rPr lang="en-US" sz="2400" b="1" dirty="0">
                <a:solidFill>
                  <a:srgbClr val="002060"/>
                </a:solidFill>
              </a:rPr>
              <a:t>  </a:t>
            </a:r>
            <a:r>
              <a:rPr lang="en-US" sz="2400" b="1" dirty="0">
                <a:solidFill>
                  <a:srgbClr val="FF0000"/>
                </a:solidFill>
              </a:rPr>
              <a:t>Cut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709" y="1836815"/>
            <a:ext cx="704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2. </a:t>
            </a:r>
            <a:r>
              <a:rPr lang="en-US" sz="2400" b="1" dirty="0" err="1">
                <a:solidFill>
                  <a:srgbClr val="002060"/>
                </a:solidFill>
              </a:rPr>
              <a:t>Chọn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phần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văn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bản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cần</a:t>
            </a:r>
            <a:r>
              <a:rPr lang="en-US" sz="2400" b="1" dirty="0">
                <a:solidFill>
                  <a:srgbClr val="002060"/>
                </a:solidFill>
              </a:rPr>
              <a:t> di </a:t>
            </a:r>
            <a:r>
              <a:rPr lang="en-US" sz="2400" b="1" dirty="0" err="1">
                <a:solidFill>
                  <a:srgbClr val="002060"/>
                </a:solidFill>
              </a:rPr>
              <a:t>chuyển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709" y="2418217"/>
            <a:ext cx="704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3. </a:t>
            </a:r>
            <a:r>
              <a:rPr lang="en-US" sz="2400" b="1" dirty="0" err="1">
                <a:solidFill>
                  <a:srgbClr val="002060"/>
                </a:solidFill>
              </a:rPr>
              <a:t>Nháy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chuột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phải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chọn</a:t>
            </a:r>
            <a:r>
              <a:rPr lang="en-US" sz="2400" b="1" dirty="0">
                <a:solidFill>
                  <a:srgbClr val="002060"/>
                </a:solidFill>
              </a:rPr>
              <a:t>  </a:t>
            </a:r>
            <a:r>
              <a:rPr lang="en-US" sz="2400" b="1" dirty="0">
                <a:solidFill>
                  <a:srgbClr val="FF0000"/>
                </a:solidFill>
              </a:rPr>
              <a:t>Paste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709" y="2903529"/>
            <a:ext cx="9790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4. Di </a:t>
            </a:r>
            <a:r>
              <a:rPr lang="en-US" sz="2400" b="1" dirty="0" err="1">
                <a:solidFill>
                  <a:srgbClr val="002060"/>
                </a:solidFill>
              </a:rPr>
              <a:t>chuyển</a:t>
            </a:r>
            <a:r>
              <a:rPr lang="en-US" sz="2400" b="1" dirty="0">
                <a:solidFill>
                  <a:srgbClr val="002060"/>
                </a:solidFill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</a:rPr>
              <a:t>trỏ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chuột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đến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vùng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soạn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thảo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cần</a:t>
            </a:r>
            <a:r>
              <a:rPr lang="en-US" sz="2400" b="1" dirty="0">
                <a:solidFill>
                  <a:srgbClr val="002060"/>
                </a:solidFill>
              </a:rPr>
              <a:t> di </a:t>
            </a:r>
            <a:r>
              <a:rPr lang="en-US" sz="2400" b="1" dirty="0" err="1">
                <a:solidFill>
                  <a:srgbClr val="002060"/>
                </a:solidFill>
              </a:rPr>
              <a:t>chuyển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đến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33498" y="3629068"/>
            <a:ext cx="3275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Các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bước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thực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hiện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36868" grpId="0"/>
      <p:bldP spid="36869" grpId="0"/>
      <p:bldP spid="3687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902970" y="3882394"/>
            <a:ext cx="7766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2400" b="1" dirty="0" err="1">
                <a:solidFill>
                  <a:srgbClr val="C00000"/>
                </a:solidFill>
                <a:latin typeface="time new roman"/>
              </a:rPr>
              <a:t>Bước</a:t>
            </a:r>
            <a:r>
              <a:rPr lang="en-US" sz="2400" b="1" dirty="0">
                <a:solidFill>
                  <a:srgbClr val="C00000"/>
                </a:solidFill>
                <a:latin typeface="time new roman"/>
              </a:rPr>
              <a:t> 1: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Chọn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phần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cần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sao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chép</a:t>
            </a:r>
            <a:endParaRPr lang="en-US" sz="2400" b="1" dirty="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902970" y="4534906"/>
            <a:ext cx="8275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2400" b="1" dirty="0" err="1">
                <a:solidFill>
                  <a:srgbClr val="C00000"/>
                </a:solidFill>
                <a:latin typeface="time new roman"/>
              </a:rPr>
              <a:t>Bước</a:t>
            </a:r>
            <a:r>
              <a:rPr lang="en-US" sz="2400" b="1" dirty="0">
                <a:solidFill>
                  <a:srgbClr val="C00000"/>
                </a:solidFill>
                <a:latin typeface="time new roman"/>
              </a:rPr>
              <a:t> 2: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Nháy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chuột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ở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nút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sao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chép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 </a:t>
            </a:r>
          </a:p>
        </p:txBody>
      </p:sp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902970" y="5157501"/>
            <a:ext cx="11289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2400" b="1" dirty="0" err="1">
                <a:solidFill>
                  <a:srgbClr val="C00000"/>
                </a:solidFill>
                <a:latin typeface="time new roman"/>
              </a:rPr>
              <a:t>Bước</a:t>
            </a:r>
            <a:r>
              <a:rPr lang="en-US" sz="2400" b="1" dirty="0">
                <a:solidFill>
                  <a:srgbClr val="C00000"/>
                </a:solidFill>
                <a:latin typeface="time new roman"/>
              </a:rPr>
              <a:t> 3: </a:t>
            </a:r>
            <a:r>
              <a:rPr lang="en-US" sz="2400" b="1" dirty="0">
                <a:solidFill>
                  <a:srgbClr val="002060"/>
                </a:solidFill>
              </a:rPr>
              <a:t>Di </a:t>
            </a:r>
            <a:r>
              <a:rPr lang="en-US" sz="2400" b="1" dirty="0" err="1">
                <a:solidFill>
                  <a:srgbClr val="002060"/>
                </a:solidFill>
              </a:rPr>
              <a:t>chuyển</a:t>
            </a:r>
            <a:r>
              <a:rPr lang="en-US" sz="2400" b="1" dirty="0">
                <a:solidFill>
                  <a:srgbClr val="002060"/>
                </a:solidFill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</a:rPr>
              <a:t>trỏ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chuột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đến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vùng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soạn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thảo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cần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dán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bức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tranh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5846" name="TextBox 7"/>
          <p:cNvSpPr txBox="1">
            <a:spLocks noChangeArrowheads="1"/>
          </p:cNvSpPr>
          <p:nvPr/>
        </p:nvSpPr>
        <p:spPr bwMode="auto">
          <a:xfrm>
            <a:off x="902970" y="5743473"/>
            <a:ext cx="4911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2400" b="1" dirty="0" err="1">
                <a:solidFill>
                  <a:srgbClr val="C00000"/>
                </a:solidFill>
                <a:latin typeface="time new roman"/>
              </a:rPr>
              <a:t>Bước</a:t>
            </a:r>
            <a:r>
              <a:rPr lang="en-US" sz="2400" b="1" dirty="0">
                <a:solidFill>
                  <a:srgbClr val="C00000"/>
                </a:solidFill>
                <a:latin typeface="time new roman"/>
              </a:rPr>
              <a:t> 4: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Nháy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chuột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ở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nút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dán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</a:p>
        </p:txBody>
      </p:sp>
      <p:pic>
        <p:nvPicPr>
          <p:cNvPr id="3584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398" y="5695378"/>
            <a:ext cx="690725" cy="51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123" y="4404616"/>
            <a:ext cx="786340" cy="54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412" y="0"/>
            <a:ext cx="12185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b)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Sắp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xếp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bước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sao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chép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một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bức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tranh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rồi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dán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một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vị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trí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khác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của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văn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vản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893" y="937523"/>
            <a:ext cx="704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err="1">
                <a:solidFill>
                  <a:srgbClr val="002060"/>
                </a:solidFill>
              </a:rPr>
              <a:t>Nháy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chuột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phải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chọn</a:t>
            </a:r>
            <a:r>
              <a:rPr lang="en-US" sz="2400" b="1" dirty="0">
                <a:solidFill>
                  <a:srgbClr val="002060"/>
                </a:solidFill>
              </a:rPr>
              <a:t>  </a:t>
            </a:r>
            <a:r>
              <a:rPr lang="en-US" sz="2400" b="1" dirty="0">
                <a:solidFill>
                  <a:srgbClr val="FF0000"/>
                </a:solidFill>
              </a:rPr>
              <a:t>Paste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8988" y="1453593"/>
            <a:ext cx="704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2. </a:t>
            </a:r>
            <a:r>
              <a:rPr lang="en-US" sz="2400" b="1" dirty="0" err="1">
                <a:solidFill>
                  <a:srgbClr val="002060"/>
                </a:solidFill>
              </a:rPr>
              <a:t>Chọn</a:t>
            </a:r>
            <a:r>
              <a:rPr lang="en-US" sz="2400" b="1" dirty="0">
                <a:solidFill>
                  <a:srgbClr val="002060"/>
                </a:solidFill>
              </a:rPr>
              <a:t>  </a:t>
            </a:r>
            <a:r>
              <a:rPr lang="en-US" sz="2400" b="1" dirty="0" err="1">
                <a:solidFill>
                  <a:srgbClr val="002060"/>
                </a:solidFill>
              </a:rPr>
              <a:t>tranh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cần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sao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chép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649" y="1942460"/>
            <a:ext cx="704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3. </a:t>
            </a:r>
            <a:r>
              <a:rPr lang="en-US" sz="2400" b="1" dirty="0" err="1">
                <a:solidFill>
                  <a:srgbClr val="002060"/>
                </a:solidFill>
              </a:rPr>
              <a:t>Nháy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chuột</a:t>
            </a:r>
            <a:r>
              <a:rPr lang="en-US" sz="2400" b="1" dirty="0">
                <a:solidFill>
                  <a:srgbClr val="002060"/>
                </a:solidFill>
              </a:rPr>
              <a:t>  </a:t>
            </a:r>
            <a:r>
              <a:rPr lang="en-US" sz="2400" b="1" dirty="0" err="1">
                <a:solidFill>
                  <a:srgbClr val="002060"/>
                </a:solidFill>
              </a:rPr>
              <a:t>phải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chọn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Copy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7669" y="2494905"/>
            <a:ext cx="9790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4. Di </a:t>
            </a:r>
            <a:r>
              <a:rPr lang="en-US" sz="2400" b="1" dirty="0" err="1">
                <a:solidFill>
                  <a:srgbClr val="002060"/>
                </a:solidFill>
              </a:rPr>
              <a:t>chuyển</a:t>
            </a:r>
            <a:r>
              <a:rPr lang="en-US" sz="2400" b="1" dirty="0">
                <a:solidFill>
                  <a:srgbClr val="002060"/>
                </a:solidFill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</a:rPr>
              <a:t>trỏ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chuột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đến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vùng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soạn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thảo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cần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dán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bức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tranh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66952" y="3184133"/>
            <a:ext cx="3275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Các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bước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thực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hiện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8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/>
      <p:bldP spid="35845" grpId="0"/>
      <p:bldP spid="35846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71462" y="1109046"/>
            <a:ext cx="8534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Quan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sát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đoạn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văn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bản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sgk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trang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38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biết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:</a:t>
            </a:r>
          </a:p>
          <a:p>
            <a:endParaRPr lang="en-US" sz="6000" b="1" dirty="0">
              <a:solidFill>
                <a:srgbClr val="0070C0"/>
              </a:solidFill>
              <a:latin typeface="time new roman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0696" y="1532733"/>
            <a:ext cx="59378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Dòng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đầu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mỗi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đoạn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văn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bản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cần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trình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bày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như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thế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 new roman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time new roman"/>
              </a:rPr>
              <a:t>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6370" y="2589974"/>
            <a:ext cx="5832985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indent="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Dòng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đầu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mỗi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bày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lùi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vào</a:t>
            </a:r>
            <a:endParaRPr lang="en-US" sz="24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37919" y="4330306"/>
            <a:ext cx="40956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 1: </a:t>
            </a:r>
            <a:r>
              <a:rPr lang="en-US" sz="2400" b="1" dirty="0" err="1">
                <a:solidFill>
                  <a:schemeClr val="accent1"/>
                </a:solidFill>
                <a:latin typeface="time new roman"/>
              </a:rPr>
              <a:t>Đưa</a:t>
            </a:r>
            <a:r>
              <a:rPr lang="en-US" sz="2400" b="1" dirty="0">
                <a:solidFill>
                  <a:schemeClr val="accent1"/>
                </a:solidFill>
                <a:latin typeface="time new roman"/>
              </a:rPr>
              <a:t> con </a:t>
            </a:r>
            <a:r>
              <a:rPr lang="en-US" sz="2400" b="1" dirty="0" err="1">
                <a:solidFill>
                  <a:schemeClr val="accent1"/>
                </a:solidFill>
                <a:latin typeface="time new roman"/>
              </a:rPr>
              <a:t>trỏ</a:t>
            </a:r>
            <a:r>
              <a:rPr lang="en-US" sz="24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 new roman"/>
              </a:rPr>
              <a:t>chuột</a:t>
            </a:r>
            <a:r>
              <a:rPr lang="en-US" sz="24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 new roman"/>
              </a:rPr>
              <a:t>lên</a:t>
            </a:r>
            <a:r>
              <a:rPr lang="en-US" sz="24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 new roman"/>
              </a:rPr>
              <a:t>đầu</a:t>
            </a:r>
            <a:r>
              <a:rPr lang="en-US" sz="24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 new roman"/>
              </a:rPr>
              <a:t>dòng</a:t>
            </a:r>
            <a:r>
              <a:rPr lang="en-US" sz="24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 new roman"/>
              </a:rPr>
              <a:t>đó</a:t>
            </a:r>
            <a:r>
              <a:rPr lang="en-US" sz="2400" b="1" dirty="0">
                <a:solidFill>
                  <a:schemeClr val="accent1"/>
                </a:solidFill>
                <a:latin typeface="time new roman"/>
              </a:rPr>
              <a:t>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3664" y="5485435"/>
            <a:ext cx="454071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 2: </a:t>
            </a:r>
            <a:r>
              <a:rPr lang="en-US" sz="2400" b="1" dirty="0" err="1">
                <a:solidFill>
                  <a:schemeClr val="accent1"/>
                </a:solidFill>
                <a:latin typeface="time new roman"/>
              </a:rPr>
              <a:t>Nhấn</a:t>
            </a:r>
            <a:r>
              <a:rPr lang="en-US" sz="24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 new roman"/>
              </a:rPr>
              <a:t>phím</a:t>
            </a:r>
            <a:r>
              <a:rPr lang="en-US" sz="2400" b="1" dirty="0">
                <a:solidFill>
                  <a:schemeClr val="accent1"/>
                </a:solidFill>
                <a:latin typeface="time new roman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(Tab) </a:t>
            </a:r>
            <a:r>
              <a:rPr lang="en-US" sz="2400" b="1" dirty="0" err="1">
                <a:solidFill>
                  <a:schemeClr val="accent1"/>
                </a:solidFill>
                <a:latin typeface="time new roman"/>
              </a:rPr>
              <a:t>trên</a:t>
            </a:r>
            <a:r>
              <a:rPr lang="en-US" sz="24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 new roman"/>
              </a:rPr>
              <a:t>bàn</a:t>
            </a:r>
            <a:r>
              <a:rPr lang="en-US" sz="2400" b="1" dirty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 new roman"/>
              </a:rPr>
              <a:t>phím</a:t>
            </a:r>
            <a:endParaRPr lang="en-US" sz="2400" dirty="0">
              <a:solidFill>
                <a:schemeClr val="accent1"/>
              </a:solidFill>
              <a:latin typeface="time new roman"/>
            </a:endParaRPr>
          </a:p>
          <a:p>
            <a:endParaRPr lang="en-US" sz="6000" dirty="0">
              <a:solidFill>
                <a:schemeClr val="accent1"/>
              </a:solidFill>
              <a:latin typeface="time new roma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128" y="5546284"/>
            <a:ext cx="666750" cy="5143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408" y="-103424"/>
            <a:ext cx="12257297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90257" y="3903784"/>
            <a:ext cx="32441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bước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 new roman"/>
              </a:rPr>
              <a:t>hiện</a:t>
            </a:r>
            <a:endParaRPr lang="en-US" sz="2400" b="1" dirty="0">
              <a:solidFill>
                <a:srgbClr val="002060"/>
              </a:solidFill>
              <a:latin typeface="time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478" y="1872898"/>
            <a:ext cx="5671104" cy="4985102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H="1">
            <a:off x="6777967" y="2572093"/>
            <a:ext cx="6254" cy="2025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261855" y="2673385"/>
            <a:ext cx="2516112" cy="20134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170474" y="3512321"/>
            <a:ext cx="6254" cy="2025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125878" y="3613613"/>
            <a:ext cx="3044596" cy="22157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4737</TotalTime>
  <Words>1013</Words>
  <Application>Microsoft Office PowerPoint</Application>
  <PresentationFormat>Widescreen</PresentationFormat>
  <Paragraphs>141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Tahoma</vt:lpstr>
      <vt:lpstr>time new roman</vt:lpstr>
      <vt:lpstr>Times New Roman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lich</dc:creator>
  <cp:lastModifiedBy>Administrator</cp:lastModifiedBy>
  <cp:revision>179</cp:revision>
  <dcterms:created xsi:type="dcterms:W3CDTF">2015-01-27T02:31:58Z</dcterms:created>
  <dcterms:modified xsi:type="dcterms:W3CDTF">2023-09-15T11:48:01Z</dcterms:modified>
</cp:coreProperties>
</file>