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5" r:id="rId4"/>
    <p:sldId id="268" r:id="rId5"/>
    <p:sldId id="269" r:id="rId6"/>
    <p:sldId id="270" r:id="rId7"/>
    <p:sldId id="271" r:id="rId8"/>
    <p:sldId id="266" r:id="rId9"/>
    <p:sldId id="258" r:id="rId10"/>
    <p:sldId id="264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10/5/2023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10/5/2023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219200" y="-1524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8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219200" y="-1524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6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10/5/2023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10/5/2023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10/5/2023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10/5/2023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10/5/2023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10/5/2023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3456" y="1773200"/>
            <a:ext cx="8705088" cy="2942716"/>
          </a:xfrm>
          <a:prstGeom prst="rect">
            <a:avLst/>
          </a:prstGeom>
          <a:noFill/>
          <a:ln>
            <a:noFill/>
          </a:ln>
          <a:effectLst>
            <a:glow rad="838200">
              <a:srgbClr val="FFFF00">
                <a:alpha val="43000"/>
              </a:srgbClr>
            </a:glow>
            <a:outerShdw blurRad="292100" dist="139700" dir="1626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04800"/>
            <a:bevelB w="19050"/>
          </a:sp3d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>
              <a:defRPr/>
            </a:pP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WordArt 29"/>
          <p:cNvSpPr>
            <a:spLocks noChangeArrowheads="1" noChangeShapeType="1" noTextEdit="1"/>
          </p:cNvSpPr>
          <p:nvPr/>
        </p:nvSpPr>
        <p:spPr bwMode="auto">
          <a:xfrm>
            <a:off x="5105400" y="2733905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4 </a:t>
            </a:r>
          </a:p>
        </p:txBody>
      </p:sp>
      <p:sp>
        <p:nvSpPr>
          <p:cNvPr id="8" name="WordArt 30"/>
          <p:cNvSpPr>
            <a:spLocks noChangeArrowheads="1" noChangeShapeType="1" noTextEdit="1"/>
          </p:cNvSpPr>
          <p:nvPr/>
        </p:nvSpPr>
        <p:spPr bwMode="auto">
          <a:xfrm>
            <a:off x="993648" y="3725316"/>
            <a:ext cx="10204704" cy="1981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Thư Điện Tử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Tiếp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theo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423424" y="151536"/>
            <a:ext cx="4906537" cy="685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HOẠT ĐỘNG ỨNG DỤNG MỞ RỘNG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0" y="837336"/>
            <a:ext cx="12192000" cy="60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0" y="0"/>
            <a:ext cx="2429107" cy="963585"/>
          </a:xfrm>
          <a:prstGeom prst="wedgeRoundRectCallout">
            <a:avLst>
              <a:gd name="adj1" fmla="val 62707"/>
              <a:gd name="adj2" fmla="val 5483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Bước</a:t>
            </a:r>
            <a:r>
              <a:rPr lang="en-US" sz="2400" b="1" dirty="0">
                <a:solidFill>
                  <a:schemeClr val="tx1"/>
                </a:solidFill>
              </a:rPr>
              <a:t> 1: </a:t>
            </a:r>
            <a:r>
              <a:rPr lang="en-US" sz="2400" b="1" dirty="0" err="1">
                <a:solidFill>
                  <a:schemeClr val="tx1"/>
                </a:solidFill>
              </a:rPr>
              <a:t>Nháy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đây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958146" y="322738"/>
            <a:ext cx="3233854" cy="1029196"/>
          </a:xfrm>
          <a:prstGeom prst="wedgeRoundRectCallout">
            <a:avLst>
              <a:gd name="adj1" fmla="val -157860"/>
              <a:gd name="adj2" fmla="val 7696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Bước</a:t>
            </a:r>
            <a:r>
              <a:rPr lang="en-US" sz="2400" b="1" dirty="0">
                <a:solidFill>
                  <a:schemeClr val="tx1"/>
                </a:solidFill>
              </a:rPr>
              <a:t> 2: </a:t>
            </a:r>
            <a:r>
              <a:rPr lang="en-US" sz="2400" b="1" dirty="0" err="1">
                <a:solidFill>
                  <a:schemeClr val="tx1"/>
                </a:solidFill>
              </a:rPr>
              <a:t>Nhập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địa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chỉ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gửi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805746" y="3203253"/>
            <a:ext cx="3233854" cy="1029196"/>
          </a:xfrm>
          <a:prstGeom prst="wedgeRoundRectCallout">
            <a:avLst>
              <a:gd name="adj1" fmla="val -154757"/>
              <a:gd name="adj2" fmla="val -16681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Bước</a:t>
            </a:r>
            <a:r>
              <a:rPr lang="en-US" sz="2400" b="1" dirty="0">
                <a:solidFill>
                  <a:schemeClr val="tx1"/>
                </a:solidFill>
              </a:rPr>
              <a:t> 3: </a:t>
            </a:r>
            <a:r>
              <a:rPr lang="en-US" sz="2400" b="1" dirty="0" err="1">
                <a:solidFill>
                  <a:schemeClr val="tx1"/>
                </a:solidFill>
              </a:rPr>
              <a:t>Nhập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địa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chỉ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nhận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032596" y="5452082"/>
            <a:ext cx="3233854" cy="1029196"/>
          </a:xfrm>
          <a:prstGeom prst="wedgeRoundRectCallout">
            <a:avLst>
              <a:gd name="adj1" fmla="val -49240"/>
              <a:gd name="adj2" fmla="val -11047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Bước</a:t>
            </a:r>
            <a:r>
              <a:rPr lang="en-US" sz="2400" b="1" dirty="0">
                <a:solidFill>
                  <a:schemeClr val="tx1"/>
                </a:solidFill>
              </a:rPr>
              <a:t> 4: </a:t>
            </a:r>
            <a:r>
              <a:rPr lang="en-US" sz="2400" b="1" dirty="0" err="1">
                <a:solidFill>
                  <a:schemeClr val="tx1"/>
                </a:solidFill>
              </a:rPr>
              <a:t>Nháy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chuột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đây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233916"/>
            <a:ext cx="3693042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EM CẦN GHI NHỚ</a:t>
            </a:r>
          </a:p>
        </p:txBody>
      </p:sp>
      <p:sp>
        <p:nvSpPr>
          <p:cNvPr id="3" name="Cloud 2"/>
          <p:cNvSpPr/>
          <p:nvPr/>
        </p:nvSpPr>
        <p:spPr>
          <a:xfrm>
            <a:off x="189571" y="1550019"/>
            <a:ext cx="11853745" cy="520762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2995" y="2943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6412" y="3360217"/>
            <a:ext cx="74158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*</a:t>
            </a:r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nút</a:t>
            </a:r>
            <a:r>
              <a:rPr lang="en-US" sz="2000" b="1" dirty="0"/>
              <a:t>         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đính</a:t>
            </a:r>
            <a:r>
              <a:rPr lang="en-US" sz="2000" b="1" dirty="0"/>
              <a:t> </a:t>
            </a:r>
            <a:r>
              <a:rPr lang="en-US" sz="2000" b="1" dirty="0" err="1"/>
              <a:t>kèm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hoặc</a:t>
            </a:r>
            <a:r>
              <a:rPr lang="en-US" sz="2000" b="1" dirty="0"/>
              <a:t> </a:t>
            </a:r>
            <a:r>
              <a:rPr lang="en-US" sz="2000" b="1" dirty="0" err="1"/>
              <a:t>nhiều</a:t>
            </a:r>
            <a:r>
              <a:rPr lang="en-US" sz="2000" b="1" dirty="0"/>
              <a:t> </a:t>
            </a:r>
            <a:r>
              <a:rPr lang="en-US" sz="2000" b="1" dirty="0" err="1"/>
              <a:t>tệp</a:t>
            </a:r>
            <a:r>
              <a:rPr lang="en-US" sz="2000" b="1" dirty="0"/>
              <a:t> tin</a:t>
            </a:r>
          </a:p>
          <a:p>
            <a:pPr algn="just"/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7444" y="3635298"/>
            <a:ext cx="23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6412" y="4084289"/>
            <a:ext cx="776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soạn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nhưng</a:t>
            </a:r>
            <a:r>
              <a:rPr lang="en-US" b="1" dirty="0"/>
              <a:t> </a:t>
            </a:r>
            <a:r>
              <a:rPr lang="en-US" b="1" dirty="0" err="1"/>
              <a:t>chưa</a:t>
            </a:r>
            <a:r>
              <a:rPr lang="en-US" b="1" dirty="0"/>
              <a:t> </a:t>
            </a:r>
            <a:r>
              <a:rPr lang="en-US" b="1" dirty="0" err="1"/>
              <a:t>gửi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lưu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nháp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37" y="3360217"/>
            <a:ext cx="417548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49368" y="259080"/>
            <a:ext cx="2895600" cy="6667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09" y="1456521"/>
            <a:ext cx="11789664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Ghi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nhớ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kỹ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được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gửi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điện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Hs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nắm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được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đính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kèm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tệp</a:t>
            </a:r>
            <a:r>
              <a:rPr lang="en-US" sz="2400" b="1" dirty="0">
                <a:solidFill>
                  <a:srgbClr val="C00000"/>
                </a:solidFill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</a:rPr>
              <a:t>để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gửi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điện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tử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biết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nháp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tìm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kiếm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cần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nội</a:t>
            </a:r>
            <a:r>
              <a:rPr lang="en-US" sz="2400" b="1" dirty="0">
                <a:solidFill>
                  <a:srgbClr val="C00000"/>
                </a:solidFill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</a:rPr>
              <a:t>mà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đã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</a:rPr>
              <a:t> HS </a:t>
            </a:r>
            <a:r>
              <a:rPr lang="en-US" sz="2400" b="1" dirty="0" err="1">
                <a:solidFill>
                  <a:srgbClr val="C00000"/>
                </a:solidFill>
              </a:rPr>
              <a:t>làm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lớp</a:t>
            </a:r>
            <a:r>
              <a:rPr lang="en-US" sz="2400" b="1" dirty="0">
                <a:solidFill>
                  <a:srgbClr val="C00000"/>
                </a:solidFill>
              </a:rPr>
              <a:t> 5 (1,2,3 </a:t>
            </a:r>
            <a:r>
              <a:rPr lang="en-US" sz="2400" b="1" dirty="0" err="1">
                <a:solidFill>
                  <a:srgbClr val="C00000"/>
                </a:solidFill>
              </a:rPr>
              <a:t>trang</a:t>
            </a:r>
            <a:r>
              <a:rPr lang="en-US" sz="2400" b="1" dirty="0">
                <a:solidFill>
                  <a:srgbClr val="C00000"/>
                </a:solidFill>
              </a:rPr>
              <a:t> 18,19,20)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thực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còn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sinh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hướng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dẫn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làm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rồi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thực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máy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572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08315" y="700491"/>
            <a:ext cx="10245960" cy="2679422"/>
            <a:chOff x="588329" y="-9975"/>
            <a:chExt cx="9896214" cy="2219341"/>
          </a:xfrm>
        </p:grpSpPr>
        <p:pic>
          <p:nvPicPr>
            <p:cNvPr id="11272" name="Picture 6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4531">
              <a:off x="588329" y="880614"/>
              <a:ext cx="3713253" cy="132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 bwMode="auto">
            <a:xfrm>
              <a:off x="3913632" y="-9975"/>
              <a:ext cx="6570911" cy="1790910"/>
            </a:xfrm>
            <a:prstGeom prst="roundRect">
              <a:avLst/>
            </a:pr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buFont typeface="Wingdings" panose="05000000000000000000" pitchFamily="2" charset="2"/>
                <a:buChar char="Ø"/>
              </a:pP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gửi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đính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kèm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75493" y="3754788"/>
            <a:ext cx="10078782" cy="2332038"/>
            <a:chOff x="965237" y="3197492"/>
            <a:chExt cx="9864661" cy="2332510"/>
          </a:xfrm>
        </p:grpSpPr>
        <p:pic>
          <p:nvPicPr>
            <p:cNvPr id="11270" name="Picture 8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37" y="3197492"/>
              <a:ext cx="3478917" cy="167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 bwMode="auto">
            <a:xfrm>
              <a:off x="4171294" y="3197492"/>
              <a:ext cx="6658604" cy="2332510"/>
            </a:xfrm>
            <a:prstGeom prst="roundRect">
              <a:avLst/>
            </a:prstGeom>
            <a:noFill/>
            <a:ln w="38100"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buFont typeface="Wingdings" panose="05000000000000000000" pitchFamily="2" charset="2"/>
                <a:buChar char="Ø"/>
              </a:pP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gửi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nháp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kiếm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dung.</a:t>
              </a:r>
            </a:p>
          </p:txBody>
        </p:sp>
      </p:grpSp>
      <p:pic>
        <p:nvPicPr>
          <p:cNvPr id="10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73" y="2486376"/>
            <a:ext cx="2747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0" descr="j01953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519" y="31422"/>
            <a:ext cx="184626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56" y="783336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3532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456" y="3074924"/>
            <a:ext cx="995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8088" y="4248614"/>
            <a:ext cx="11195824" cy="163922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63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73"/>
            <a:ext cx="12192000" cy="69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4497658" y="5162202"/>
            <a:ext cx="2070409" cy="838200"/>
          </a:xfrm>
          <a:prstGeom prst="wedgeRectCallout">
            <a:avLst>
              <a:gd name="adj1" fmla="val -86531"/>
              <a:gd name="adj2" fmla="val 7836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Bước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1: </a:t>
            </a:r>
            <a:r>
              <a:rPr lang="en-US" b="1" dirty="0" err="1"/>
              <a:t>nháy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 </a:t>
            </a:r>
            <a:r>
              <a:rPr lang="en-US" b="1" dirty="0" err="1"/>
              <a:t>đính</a:t>
            </a:r>
            <a:r>
              <a:rPr lang="en-US" b="1" dirty="0"/>
              <a:t> </a:t>
            </a:r>
            <a:r>
              <a:rPr lang="en-US" b="1" dirty="0" err="1"/>
              <a:t>kèm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6" y="381001"/>
            <a:ext cx="6372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6906322" y="695092"/>
            <a:ext cx="2070410" cy="838200"/>
          </a:xfrm>
          <a:prstGeom prst="wedgeRectCallout">
            <a:avLst>
              <a:gd name="adj1" fmla="val -66064"/>
              <a:gd name="adj2" fmla="val 9300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Bước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2: </a:t>
            </a:r>
            <a:r>
              <a:rPr lang="en-US" b="1" dirty="0" err="1"/>
              <a:t>nháy</a:t>
            </a:r>
            <a:r>
              <a:rPr lang="en-US" b="1" dirty="0"/>
              <a:t> </a:t>
            </a:r>
            <a:r>
              <a:rPr lang="en-US" b="1" dirty="0" err="1"/>
              <a:t>chuột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tệp</a:t>
            </a:r>
            <a:r>
              <a:rPr lang="en-US" b="1" dirty="0"/>
              <a:t>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gửi</a:t>
            </a:r>
            <a:endParaRPr lang="en-US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9123556" y="3178097"/>
            <a:ext cx="1905000" cy="838200"/>
          </a:xfrm>
          <a:prstGeom prst="wedgeRectCallout">
            <a:avLst>
              <a:gd name="adj1" fmla="val -41695"/>
              <a:gd name="adj2" fmla="val 11817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Bước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3: </a:t>
            </a:r>
            <a:r>
              <a:rPr lang="en-US" b="1" dirty="0" err="1"/>
              <a:t>Chọn</a:t>
            </a:r>
            <a:r>
              <a:rPr lang="en-US" b="1" dirty="0"/>
              <a:t> Open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mở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3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6579220" y="3970181"/>
            <a:ext cx="1905000" cy="838200"/>
          </a:xfrm>
          <a:prstGeom prst="wedgeRectCallout">
            <a:avLst>
              <a:gd name="adj1" fmla="val -60210"/>
              <a:gd name="adj2" fmla="val 13025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Tệp</a:t>
            </a:r>
            <a:r>
              <a:rPr lang="en-US" b="1" dirty="0"/>
              <a:t> tin </a:t>
            </a:r>
            <a:r>
              <a:rPr lang="en-US" b="1" dirty="0" err="1"/>
              <a:t>đính</a:t>
            </a:r>
            <a:r>
              <a:rPr lang="en-US" b="1" dirty="0"/>
              <a:t> </a:t>
            </a:r>
            <a:r>
              <a:rPr lang="en-US" b="1" dirty="0" err="1"/>
              <a:t>kèm</a:t>
            </a:r>
            <a:endParaRPr lang="en-US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7627434" y="4949747"/>
            <a:ext cx="1650381" cy="838200"/>
          </a:xfrm>
          <a:prstGeom prst="wedgeRectCallout">
            <a:avLst>
              <a:gd name="adj1" fmla="val -112308"/>
              <a:gd name="adj2" fmla="val 11827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Bước</a:t>
            </a:r>
            <a:r>
              <a:rPr lang="en-US" b="1" dirty="0"/>
              <a:t> 4: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Gửi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40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NHẬN THƯ CÓ TỆP TIN ĐÍNH KÈM</a:t>
            </a:r>
          </a:p>
        </p:txBody>
      </p:sp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92000" cy="55626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015984" y="950976"/>
            <a:ext cx="3176016" cy="1790974"/>
          </a:xfrm>
          <a:prstGeom prst="wedgeRoundRectCallout">
            <a:avLst>
              <a:gd name="adj1" fmla="val 2392"/>
              <a:gd name="adj2" fmla="val 11472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ghim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đính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kèm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tệp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524000" y="5241036"/>
            <a:ext cx="3810000" cy="1616964"/>
          </a:xfrm>
          <a:prstGeom prst="wedgeRoundRectCallout">
            <a:avLst>
              <a:gd name="adj1" fmla="val 91148"/>
              <a:gd name="adj2" fmla="val -1271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1)</a:t>
            </a:r>
            <a:r>
              <a:rPr lang="en-US" sz="2800" b="1" dirty="0" err="1">
                <a:solidFill>
                  <a:schemeClr val="tx1"/>
                </a:solidFill>
              </a:rPr>
              <a:t>Nháy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chuột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mở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đến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828"/>
            <a:ext cx="12192000" cy="61331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477000" y="5181600"/>
            <a:ext cx="3654552" cy="1312164"/>
          </a:xfrm>
          <a:prstGeom prst="wedgeRoundRectCallout">
            <a:avLst>
              <a:gd name="adj1" fmla="val -103260"/>
              <a:gd name="adj2" fmla="val 1109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2) </a:t>
            </a:r>
            <a:r>
              <a:rPr lang="en-US" sz="2800" b="1" dirty="0" err="1">
                <a:solidFill>
                  <a:schemeClr val="tx1"/>
                </a:solidFill>
              </a:rPr>
              <a:t>Nháy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mũi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tên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về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248" y="1460810"/>
            <a:ext cx="8863584" cy="539719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697654" y="3106488"/>
            <a:ext cx="2895600" cy="1616964"/>
          </a:xfrm>
          <a:prstGeom prst="wedgeRoundRectCallout">
            <a:avLst>
              <a:gd name="adj1" fmla="val -86955"/>
              <a:gd name="adj2" fmla="val -11770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3) </a:t>
            </a:r>
            <a:r>
              <a:rPr lang="en-US" sz="2800" b="1" dirty="0" err="1">
                <a:solidFill>
                  <a:schemeClr val="tx1"/>
                </a:solidFill>
              </a:rPr>
              <a:t>Mở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mục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lưu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tệp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50992" y="4063643"/>
            <a:ext cx="2505456" cy="986028"/>
          </a:xfrm>
          <a:prstGeom prst="wedgeRoundRectCallout">
            <a:avLst>
              <a:gd name="adj1" fmla="val 95495"/>
              <a:gd name="adj2" fmla="val 19896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4) </a:t>
            </a:r>
            <a:r>
              <a:rPr lang="en-US" sz="2800" dirty="0" err="1">
                <a:solidFill>
                  <a:schemeClr val="tx1"/>
                </a:solidFill>
              </a:rPr>
              <a:t>Chọn</a:t>
            </a:r>
            <a:r>
              <a:rPr lang="en-US" sz="2800" dirty="0">
                <a:solidFill>
                  <a:schemeClr val="tx1"/>
                </a:solidFill>
              </a:rPr>
              <a:t> Save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44966" y="-744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060"/>
            <a:ext cx="12192000" cy="58578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676292" y="5176736"/>
            <a:ext cx="2429107" cy="1341157"/>
          </a:xfrm>
          <a:prstGeom prst="wedgeRoundRectCallout">
            <a:avLst>
              <a:gd name="adj1" fmla="val -96591"/>
              <a:gd name="adj2" fmla="val -7648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Nháy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gửi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8392" y="2604666"/>
            <a:ext cx="2505456" cy="986028"/>
          </a:xfrm>
          <a:prstGeom prst="wedgeRoundRectCallout">
            <a:avLst>
              <a:gd name="adj1" fmla="val 57896"/>
              <a:gd name="adj2" fmla="val 883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gửi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2866719" y="3367668"/>
            <a:ext cx="266775" cy="1193612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513720" y="5402772"/>
            <a:ext cx="6367347" cy="11151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       </a:t>
            </a:r>
            <a:r>
              <a:rPr lang="en-US" b="1" dirty="0" err="1">
                <a:solidFill>
                  <a:srgbClr val="002060"/>
                </a:solidFill>
              </a:rPr>
              <a:t>Nháy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chuột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đã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gửi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Các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đã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gửi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sẽ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hiển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thị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trong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hộp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Nháy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chọn</a:t>
            </a:r>
            <a:r>
              <a:rPr lang="en-US" b="1" dirty="0">
                <a:solidFill>
                  <a:srgbClr val="002060"/>
                </a:solidFill>
              </a:rPr>
              <a:t> 1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bất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kì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xem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nội</a:t>
            </a:r>
            <a:r>
              <a:rPr lang="en-US" b="1" dirty="0">
                <a:solidFill>
                  <a:srgbClr val="002060"/>
                </a:solidFill>
              </a:rPr>
              <a:t> dung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" y="40970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1552" y="20428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947"/>
            <a:ext cx="12192000" cy="597705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564780" y="5394180"/>
            <a:ext cx="2429107" cy="1341157"/>
          </a:xfrm>
          <a:prstGeom prst="wedgeRoundRectCallout">
            <a:avLst>
              <a:gd name="adj1" fmla="val -87868"/>
              <a:gd name="adj2" fmla="val 1664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Nháy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nháp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049751" y="4323330"/>
            <a:ext cx="2429107" cy="638963"/>
          </a:xfrm>
          <a:prstGeom prst="wedgeRoundRectCallout">
            <a:avLst>
              <a:gd name="adj1" fmla="val -79146"/>
              <a:gd name="adj2" fmla="val -1465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nháp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03291" y="5081947"/>
            <a:ext cx="6367347" cy="17284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      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nháp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đã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nhưng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chưa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được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gửi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Nháy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chọn</a:t>
            </a:r>
            <a:r>
              <a:rPr lang="en-US" b="1">
                <a:solidFill>
                  <a:srgbClr val="002060"/>
                </a:solidFill>
              </a:rPr>
              <a:t> 1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nháp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thảo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hoàn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thiện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rồi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tiếp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tục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gửi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giống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thao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tác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gửi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mới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538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Georgia</vt:lpstr>
      <vt:lpstr>Times New Roman</vt:lpstr>
      <vt:lpstr>Wingdings</vt:lpstr>
      <vt:lpstr>Ocean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Administrator</cp:lastModifiedBy>
  <cp:revision>15</cp:revision>
  <dcterms:created xsi:type="dcterms:W3CDTF">2021-09-23T10:46:12Z</dcterms:created>
  <dcterms:modified xsi:type="dcterms:W3CDTF">2023-10-05T14:56:19Z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