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3" r:id="rId4"/>
  </p:sldMasterIdLst>
  <p:notesMasterIdLst>
    <p:notesMasterId r:id="rId34"/>
  </p:notesMasterIdLst>
  <p:sldIdLst>
    <p:sldId id="266" r:id="rId5"/>
    <p:sldId id="305" r:id="rId6"/>
    <p:sldId id="388" r:id="rId7"/>
    <p:sldId id="389" r:id="rId8"/>
    <p:sldId id="294" r:id="rId9"/>
    <p:sldId id="358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93" r:id="rId30"/>
    <p:sldId id="390" r:id="rId31"/>
    <p:sldId id="392" r:id="rId32"/>
    <p:sldId id="34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FFFF99"/>
    <a:srgbClr val="FF3399"/>
    <a:srgbClr val="0000FF"/>
    <a:srgbClr val="00FF99"/>
    <a:srgbClr val="99FF33"/>
    <a:srgbClr val="A9DA74"/>
    <a:srgbClr val="C4E59F"/>
    <a:srgbClr val="F6C6E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93" autoAdjust="0"/>
  </p:normalViewPr>
  <p:slideViewPr>
    <p:cSldViewPr>
      <p:cViewPr>
        <p:scale>
          <a:sx n="70" d="100"/>
          <a:sy n="70" d="100"/>
        </p:scale>
        <p:origin x="-11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/enter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200" baseline="0" dirty="0" err="1" smtClean="0"/>
              <a:t>Mỗi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câu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hỏi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có</a:t>
            </a:r>
            <a:r>
              <a:rPr lang="en-US" sz="7200" baseline="0" dirty="0" smtClean="0"/>
              <a:t> 4 </a:t>
            </a:r>
            <a:r>
              <a:rPr lang="en-US" sz="7200" baseline="0" dirty="0" err="1" smtClean="0"/>
              <a:t>phương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án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lựa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chọn</a:t>
            </a:r>
            <a:r>
              <a:rPr lang="en-US" sz="7200" baseline="0" dirty="0" smtClean="0"/>
              <a:t>.</a:t>
            </a:r>
          </a:p>
          <a:p>
            <a:r>
              <a:rPr lang="en-US" sz="7200" baseline="0" dirty="0" smtClean="0"/>
              <a:t>HS </a:t>
            </a:r>
            <a:r>
              <a:rPr lang="en-US" sz="7200" baseline="0" dirty="0" err="1" smtClean="0"/>
              <a:t>giơ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tay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nhanh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để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giành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quyền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trả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lời</a:t>
            </a:r>
            <a:r>
              <a:rPr lang="en-US" sz="7200" baseline="0" dirty="0" smtClean="0"/>
              <a:t>. </a:t>
            </a:r>
            <a:r>
              <a:rPr lang="en-US" sz="7200" baseline="0" dirty="0" err="1" smtClean="0"/>
              <a:t>Mỗi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câu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trả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lời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đúng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nhận</a:t>
            </a:r>
            <a:r>
              <a:rPr lang="en-US" sz="7200" baseline="0" dirty="0" smtClean="0"/>
              <a:t> 1 </a:t>
            </a:r>
            <a:r>
              <a:rPr lang="en-US" sz="7200" baseline="0" dirty="0" err="1" smtClean="0"/>
              <a:t>điểm</a:t>
            </a:r>
            <a:r>
              <a:rPr lang="en-US" sz="7200" baseline="0" dirty="0" smtClean="0"/>
              <a:t>/</a:t>
            </a:r>
            <a:r>
              <a:rPr lang="en-US" sz="7200" baseline="0" dirty="0" err="1" smtClean="0"/>
              <a:t>sao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cho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đội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mình</a:t>
            </a:r>
            <a:r>
              <a:rPr lang="en-US" sz="7200" baseline="0" dirty="0" smtClean="0"/>
              <a:t>.</a:t>
            </a:r>
          </a:p>
          <a:p>
            <a:r>
              <a:rPr lang="en-US" sz="7200" baseline="0" dirty="0" smtClean="0"/>
              <a:t>GV click GO </a:t>
            </a:r>
            <a:r>
              <a:rPr lang="en-US" sz="7200" baseline="0" dirty="0" err="1" smtClean="0"/>
              <a:t>để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đến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trò</a:t>
            </a:r>
            <a:r>
              <a:rPr lang="en-US" sz="7200" baseline="0" dirty="0" smtClean="0"/>
              <a:t> </a:t>
            </a:r>
            <a:r>
              <a:rPr lang="en-US" sz="7200" baseline="0" dirty="0" err="1" smtClean="0"/>
              <a:t>chơi</a:t>
            </a:r>
            <a:r>
              <a:rPr lang="en-US" sz="7200" baseline="0" dirty="0" smtClean="0"/>
              <a:t>.</a:t>
            </a:r>
          </a:p>
          <a:p>
            <a:endParaRPr lang="en-US" sz="7200" dirty="0" smtClean="0"/>
          </a:p>
          <a:p>
            <a:r>
              <a:rPr lang="en-US" sz="7200" baseline="0" dirty="0" smtClean="0"/>
              <a:t/>
            </a:r>
            <a:br>
              <a:rPr lang="en-US" sz="7200" baseline="0" dirty="0" smtClean="0"/>
            </a:b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0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/enter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/enter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/enter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/enter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-GV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chuẩn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bị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thẻ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tranh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các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từ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sau</a:t>
            </a:r>
            <a:r>
              <a:rPr lang="en-US" b="0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earache, toothache, sore throat, stomachache, fever, backache, dentist, take a rest,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sweet, carry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0" baseline="0" dirty="0" err="1" smtClean="0"/>
              <a:t>và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dán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lên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bảng</a:t>
            </a: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Mỗi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lượt</a:t>
            </a:r>
            <a:r>
              <a:rPr lang="en-US" b="0" baseline="0" dirty="0" smtClean="0"/>
              <a:t>, 1 </a:t>
            </a:r>
            <a:r>
              <a:rPr lang="en-US" b="0" baseline="0" dirty="0" err="1" smtClean="0"/>
              <a:t>học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sinh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từ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mỗi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đội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đứng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lên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gần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vị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trí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bảng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GV </a:t>
            </a:r>
            <a:r>
              <a:rPr lang="en-US" b="0" baseline="0" dirty="0" err="1" smtClean="0"/>
              <a:t>đọc</a:t>
            </a:r>
            <a:r>
              <a:rPr lang="en-US" b="0" baseline="0" dirty="0" smtClean="0"/>
              <a:t> 1 </a:t>
            </a:r>
            <a:r>
              <a:rPr lang="en-US" b="0" baseline="0" dirty="0" err="1" smtClean="0"/>
              <a:t>từ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thì</a:t>
            </a:r>
            <a:r>
              <a:rPr lang="en-US" b="0" baseline="0" dirty="0" smtClean="0"/>
              <a:t> HS </a:t>
            </a:r>
            <a:r>
              <a:rPr lang="en-US" b="0" baseline="0" dirty="0" err="1" smtClean="0"/>
              <a:t>sẽ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đập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tay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bức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tranh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tương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ứng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trên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bảng</a:t>
            </a:r>
            <a:r>
              <a:rPr lang="en-US" b="0" baseline="0" dirty="0" smtClean="0"/>
              <a:t>. HS </a:t>
            </a:r>
            <a:r>
              <a:rPr lang="en-US" b="0" baseline="0" dirty="0" err="1" smtClean="0"/>
              <a:t>nào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nhanh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nhất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sẽ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được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thưởng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sao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cho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đội</a:t>
            </a:r>
            <a:r>
              <a:rPr lang="en-US" b="0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/enter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/enter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16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/enter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thoại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endParaRPr lang="en-US" b="1" i="1" baseline="0" dirty="0" smtClean="0"/>
          </a:p>
          <a:p>
            <a:r>
              <a:rPr lang="en-US" b="0" i="0" baseline="0" dirty="0" smtClean="0"/>
              <a:t> Cho HS </a:t>
            </a:r>
            <a:r>
              <a:rPr lang="en-US" b="0" i="0" baseline="0" dirty="0" err="1" smtClean="0"/>
              <a:t>luyện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tập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đặt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câu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với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từ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vựng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đã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học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giơ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giơ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: HS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/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4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4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6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9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2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85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5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63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83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11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28.png"/><Relationship Id="rId3" Type="http://schemas.openxmlformats.org/officeDocument/2006/relationships/audio" Target="file:///Z:\09.TAI%20LIEU%20CHUYEN%20MON\08.%20SACH%20PRACTICE%20PAL%20+AUDIO\BG&#272;T\Mai%20Lan\&#272;&#227;%20check\PAL%205_UNIT%2011_PERIOD%203\1.mp3" TargetMode="Externa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file:///Z:\09.TAI%20LIEU%20CHUYEN%20MON\08.%20SACH%20PRACTICE%20PAL%20+AUDIO\BG&#272;T\Mai%20Lan\&#272;&#227;%20check\PAL%205_UNIT%2011_PERIOD%203\Example.mp3" TargetMode="External"/><Relationship Id="rId16" Type="http://schemas.openxmlformats.org/officeDocument/2006/relationships/image" Target="../media/image31.png"/><Relationship Id="rId1" Type="http://schemas.openxmlformats.org/officeDocument/2006/relationships/audio" Target="file:///Z:\09.TAI%20LIEU%20CHUYEN%20MON\08.%20SACH%20PRACTICE%20PAL%20+AUDIO\BG&#272;T\Mai%20Lan\&#272;&#227;%20check\PAL%205_UNIT%2011_PERIOD%203\PP5_worksheet_U11.mp3" TargetMode="External"/><Relationship Id="rId6" Type="http://schemas.openxmlformats.org/officeDocument/2006/relationships/audio" Target="file:///Z:\09.TAI%20LIEU%20CHUYEN%20MON\08.%20SACH%20PRACTICE%20PAL%20+AUDIO\BG&#272;T\Mai%20Lan\&#272;&#227;%20check\PAL%205_UNIT%2011_PERIOD%203\4.mp3" TargetMode="External"/><Relationship Id="rId11" Type="http://schemas.openxmlformats.org/officeDocument/2006/relationships/image" Target="../media/image26.jpeg"/><Relationship Id="rId5" Type="http://schemas.openxmlformats.org/officeDocument/2006/relationships/audio" Target="file:///Z:\09.TAI%20LIEU%20CHUYEN%20MON\08.%20SACH%20PRACTICE%20PAL%20+AUDIO\BG&#272;T\Mai%20Lan\&#272;&#227;%20check\PAL%205_UNIT%2011_PERIOD%203\3.mp3" TargetMode="External"/><Relationship Id="rId15" Type="http://schemas.openxmlformats.org/officeDocument/2006/relationships/image" Target="../media/image30.png"/><Relationship Id="rId10" Type="http://schemas.openxmlformats.org/officeDocument/2006/relationships/audio" Target="../media/audio5.wav"/><Relationship Id="rId4" Type="http://schemas.openxmlformats.org/officeDocument/2006/relationships/audio" Target="file:///Z:\09.TAI%20LIEU%20CHUYEN%20MON\08.%20SACH%20PRACTICE%20PAL%20+AUDIO\BG&#272;T\Mai%20Lan\&#272;&#227;%20check\PAL%205_UNIT%2011_PERIOD%203\2.mp3" TargetMode="External"/><Relationship Id="rId9" Type="http://schemas.openxmlformats.org/officeDocument/2006/relationships/audio" Target="../media/audio1.wav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Z:\09.TAI%20LIEU%20CHUYEN%20MON\08.%20SACH%20PRACTICE%20PAL%20+AUDIO\BG&#272;T\Mai%20Lan\&#272;&#227;%20check\PAL%205_UNIT%2011_PERIOD%203\PP5_worksheet_U11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gi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34.gi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gif"/><Relationship Id="rId4" Type="http://schemas.openxmlformats.org/officeDocument/2006/relationships/audio" Target="../media/audio1.wav"/><Relationship Id="rId9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audio" Target="../media/audio6.wav"/><Relationship Id="rId15" Type="http://schemas.openxmlformats.org/officeDocument/2006/relationships/image" Target="../media/image43.png"/><Relationship Id="rId10" Type="http://schemas.openxmlformats.org/officeDocument/2006/relationships/image" Target="../media/image37.gif"/><Relationship Id="rId4" Type="http://schemas.openxmlformats.org/officeDocument/2006/relationships/audio" Target="../media/audio4.wav"/><Relationship Id="rId9" Type="http://schemas.openxmlformats.org/officeDocument/2006/relationships/image" Target="../media/image36.gif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audio" Target="../media/audio6.wav"/><Relationship Id="rId15" Type="http://schemas.openxmlformats.org/officeDocument/2006/relationships/image" Target="../media/image43.png"/><Relationship Id="rId10" Type="http://schemas.openxmlformats.org/officeDocument/2006/relationships/image" Target="../media/image37.gif"/><Relationship Id="rId4" Type="http://schemas.openxmlformats.org/officeDocument/2006/relationships/audio" Target="../media/audio4.wav"/><Relationship Id="rId9" Type="http://schemas.openxmlformats.org/officeDocument/2006/relationships/image" Target="../media/image36.gif"/><Relationship Id="rId1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audio" Target="../media/audio6.wav"/><Relationship Id="rId15" Type="http://schemas.openxmlformats.org/officeDocument/2006/relationships/image" Target="../media/image43.png"/><Relationship Id="rId10" Type="http://schemas.openxmlformats.org/officeDocument/2006/relationships/image" Target="../media/image37.gif"/><Relationship Id="rId4" Type="http://schemas.openxmlformats.org/officeDocument/2006/relationships/audio" Target="../media/audio4.wav"/><Relationship Id="rId9" Type="http://schemas.openxmlformats.org/officeDocument/2006/relationships/image" Target="../media/image36.gif"/><Relationship Id="rId1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audio" Target="../media/audio6.wav"/><Relationship Id="rId15" Type="http://schemas.openxmlformats.org/officeDocument/2006/relationships/image" Target="../media/image43.png"/><Relationship Id="rId10" Type="http://schemas.openxmlformats.org/officeDocument/2006/relationships/image" Target="../media/image37.gif"/><Relationship Id="rId4" Type="http://schemas.openxmlformats.org/officeDocument/2006/relationships/audio" Target="../media/audio4.wav"/><Relationship Id="rId9" Type="http://schemas.openxmlformats.org/officeDocument/2006/relationships/image" Target="../media/image36.gif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audio" Target="../media/audio6.wav"/><Relationship Id="rId15" Type="http://schemas.openxmlformats.org/officeDocument/2006/relationships/image" Target="../media/image43.png"/><Relationship Id="rId10" Type="http://schemas.openxmlformats.org/officeDocument/2006/relationships/image" Target="../media/image37.gif"/><Relationship Id="rId4" Type="http://schemas.openxmlformats.org/officeDocument/2006/relationships/audio" Target="../media/audio4.wav"/><Relationship Id="rId9" Type="http://schemas.openxmlformats.org/officeDocument/2006/relationships/image" Target="../media/image36.gif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audio" Target="../media/audio6.wav"/><Relationship Id="rId15" Type="http://schemas.openxmlformats.org/officeDocument/2006/relationships/image" Target="../media/image43.png"/><Relationship Id="rId10" Type="http://schemas.openxmlformats.org/officeDocument/2006/relationships/image" Target="../media/image37.gif"/><Relationship Id="rId4" Type="http://schemas.openxmlformats.org/officeDocument/2006/relationships/audio" Target="../media/audio4.wav"/><Relationship Id="rId9" Type="http://schemas.openxmlformats.org/officeDocument/2006/relationships/image" Target="../media/image36.gif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audio" Target="../media/audio6.wav"/><Relationship Id="rId15" Type="http://schemas.openxmlformats.org/officeDocument/2006/relationships/image" Target="../media/image43.png"/><Relationship Id="rId10" Type="http://schemas.openxmlformats.org/officeDocument/2006/relationships/image" Target="../media/image37.gif"/><Relationship Id="rId4" Type="http://schemas.openxmlformats.org/officeDocument/2006/relationships/audio" Target="../media/audio4.wav"/><Relationship Id="rId9" Type="http://schemas.openxmlformats.org/officeDocument/2006/relationships/image" Target="../media/image36.gif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143000"/>
            <a:ext cx="914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the matter with you?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0634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Abrir corchete"/>
          <p:cNvSpPr/>
          <p:nvPr/>
        </p:nvSpPr>
        <p:spPr>
          <a:xfrm>
            <a:off x="7092280" y="652499"/>
            <a:ext cx="2044097" cy="5008749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304800" y="525031"/>
            <a:ext cx="6705600" cy="183716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kern="0" dirty="0" smtClean="0">
                <a:solidFill>
                  <a:schemeClr val="tx1"/>
                </a:solidFill>
              </a:rPr>
              <a:t>My </a:t>
            </a:r>
            <a:r>
              <a:rPr lang="es-ES_tradnl" sz="3600" kern="0" dirty="0" err="1" smtClean="0">
                <a:solidFill>
                  <a:schemeClr val="tx1"/>
                </a:solidFill>
              </a:rPr>
              <a:t>brother</a:t>
            </a:r>
            <a:r>
              <a:rPr lang="es-ES_tradnl" sz="3600" kern="0" dirty="0" smtClean="0">
                <a:solidFill>
                  <a:schemeClr val="tx1"/>
                </a:solidFill>
              </a:rPr>
              <a:t> has a </a:t>
            </a:r>
            <a:r>
              <a:rPr lang="es-ES_tradnl" sz="3600" kern="0" dirty="0" err="1" smtClean="0">
                <a:solidFill>
                  <a:schemeClr val="tx1"/>
                </a:solidFill>
              </a:rPr>
              <a:t>headache</a:t>
            </a:r>
            <a:r>
              <a:rPr lang="es-ES_tradnl" sz="3600" kern="0" dirty="0" smtClean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s-ES_tradnl" sz="3600" kern="0" dirty="0" smtClean="0">
                <a:solidFill>
                  <a:schemeClr val="tx1"/>
                </a:solidFill>
              </a:rPr>
              <a:t>He </a:t>
            </a:r>
            <a:r>
              <a:rPr lang="es-ES_tradnl" sz="3600" kern="0" dirty="0" err="1" smtClean="0">
                <a:solidFill>
                  <a:schemeClr val="tx1"/>
                </a:solidFill>
              </a:rPr>
              <a:t>should</a:t>
            </a:r>
            <a:r>
              <a:rPr lang="es-ES_tradnl" sz="3600" kern="0" dirty="0" smtClean="0">
                <a:solidFill>
                  <a:schemeClr val="tx1"/>
                </a:solidFill>
              </a:rPr>
              <a:t> </a:t>
            </a:r>
            <a:r>
              <a:rPr lang="es-ES_tradnl" sz="3600" kern="0" dirty="0" err="1" smtClean="0">
                <a:solidFill>
                  <a:schemeClr val="tx1"/>
                </a:solidFill>
              </a:rPr>
              <a:t>take</a:t>
            </a:r>
            <a:r>
              <a:rPr lang="es-ES_tradnl" sz="3600" kern="0" dirty="0" smtClean="0">
                <a:solidFill>
                  <a:schemeClr val="tx1"/>
                </a:solidFill>
              </a:rPr>
              <a:t> a ______.</a:t>
            </a:r>
            <a:endParaRPr lang="es-ES_tradnl" sz="3600" kern="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162800" y="3352800"/>
            <a:ext cx="198120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err="1" smtClean="0">
                <a:solidFill>
                  <a:schemeClr val="tx1"/>
                </a:solidFill>
                <a:latin typeface="+mj-lt"/>
              </a:rPr>
              <a:t>rest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162800" y="2362200"/>
            <a:ext cx="17526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kern="0" dirty="0" smtClean="0">
                <a:solidFill>
                  <a:schemeClr val="tx1"/>
                </a:solidFill>
                <a:latin typeface="+mj-lt"/>
              </a:rPr>
              <a:t>cake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97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0300" y="6010275"/>
            <a:ext cx="1579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21399832">
            <a:off x="-18320" y="2876098"/>
            <a:ext cx="2012658" cy="36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2 Rectángulo redondeado"/>
          <p:cNvSpPr/>
          <p:nvPr/>
        </p:nvSpPr>
        <p:spPr>
          <a:xfrm>
            <a:off x="7239001" y="1447800"/>
            <a:ext cx="16002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err="1" smtClean="0">
                <a:solidFill>
                  <a:schemeClr val="tx1"/>
                </a:solidFill>
                <a:latin typeface="+mj-lt"/>
              </a:rPr>
              <a:t>sleep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12 Rectángulo redondeado"/>
          <p:cNvSpPr/>
          <p:nvPr/>
        </p:nvSpPr>
        <p:spPr>
          <a:xfrm>
            <a:off x="7315201" y="4419600"/>
            <a:ext cx="18288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err="1" smtClean="0">
                <a:solidFill>
                  <a:schemeClr val="tx1"/>
                </a:solidFill>
                <a:latin typeface="+mj-lt"/>
              </a:rPr>
              <a:t>sweet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8 Rectángulo redondeado"/>
          <p:cNvSpPr/>
          <p:nvPr/>
        </p:nvSpPr>
        <p:spPr>
          <a:xfrm>
            <a:off x="3761500" y="1371600"/>
            <a:ext cx="137160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kern="0" dirty="0" err="1" smtClean="0">
                <a:solidFill>
                  <a:srgbClr val="FF0000"/>
                </a:solidFill>
                <a:latin typeface="+mj-lt"/>
              </a:rPr>
              <a:t>rest</a:t>
            </a:r>
            <a:endParaRPr lang="es-ES" sz="3600" kern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 descr="embeddedimg-whatyoursleepinghabitscouldbetellingyou-850px-1-600x600-1472960969346.jpg"/>
          <p:cNvPicPr>
            <a:picLocks noChangeAspect="1"/>
          </p:cNvPicPr>
          <p:nvPr/>
        </p:nvPicPr>
        <p:blipFill>
          <a:blip r:embed="rId9" cstate="print"/>
          <a:srcRect t="11333" b="11333"/>
          <a:stretch>
            <a:fillRect/>
          </a:stretch>
        </p:blipFill>
        <p:spPr>
          <a:xfrm>
            <a:off x="2209800" y="2590800"/>
            <a:ext cx="4532586" cy="3505200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build="allAtOnce" autoUpdateAnimBg="0"/>
      <p:bldP spid="22" grpId="0" build="allAtOnce" autoUpdateAnimBg="0"/>
      <p:bldP spid="23" grpId="0" build="allAtOnce" autoUpdateAnimBg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Abrir corchete"/>
          <p:cNvSpPr/>
          <p:nvPr/>
        </p:nvSpPr>
        <p:spPr>
          <a:xfrm>
            <a:off x="6781800" y="652499"/>
            <a:ext cx="2354577" cy="5062501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0" y="533400"/>
            <a:ext cx="6629400" cy="1828800"/>
          </a:xfrm>
          <a:prstGeom prst="cloudCallout">
            <a:avLst>
              <a:gd name="adj1" fmla="val -43488"/>
              <a:gd name="adj2" fmla="val 9808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2800" kern="0" dirty="0" smtClean="0">
                <a:solidFill>
                  <a:schemeClr val="tx1"/>
                </a:solidFill>
              </a:rPr>
              <a:t>Anna has a </a:t>
            </a:r>
            <a:r>
              <a:rPr lang="es-ES_tradnl" sz="3200" kern="0" dirty="0" smtClean="0">
                <a:solidFill>
                  <a:schemeClr val="tx1"/>
                </a:solidFill>
              </a:rPr>
              <a:t>__________.</a:t>
            </a:r>
            <a:endParaRPr lang="es-ES_tradnl" sz="3200" kern="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858000" y="4343400"/>
            <a:ext cx="211974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kern="0" dirty="0" err="1" smtClean="0">
                <a:solidFill>
                  <a:schemeClr val="tx1"/>
                </a:solidFill>
                <a:latin typeface="+mj-lt"/>
              </a:rPr>
              <a:t>stomachache</a:t>
            </a:r>
            <a:endParaRPr lang="es-ES" sz="2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928698" y="2362200"/>
            <a:ext cx="2215302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00" kern="0" dirty="0" err="1" smtClean="0">
                <a:solidFill>
                  <a:schemeClr val="tx1"/>
                </a:solidFill>
                <a:latin typeface="+mj-lt"/>
              </a:rPr>
              <a:t>sore</a:t>
            </a:r>
            <a:r>
              <a:rPr lang="es-ES_tradnl" sz="26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_tradnl" sz="2600" kern="0" dirty="0" err="1" smtClean="0">
                <a:solidFill>
                  <a:schemeClr val="tx1"/>
                </a:solidFill>
                <a:latin typeface="+mj-lt"/>
              </a:rPr>
              <a:t>throat</a:t>
            </a:r>
            <a:endParaRPr lang="es-ES" sz="2600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97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0300" y="6010275"/>
            <a:ext cx="1579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21399832">
            <a:off x="-18320" y="2876098"/>
            <a:ext cx="2012658" cy="36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2 Rectángulo redondeado"/>
          <p:cNvSpPr/>
          <p:nvPr/>
        </p:nvSpPr>
        <p:spPr>
          <a:xfrm>
            <a:off x="7003467" y="3418494"/>
            <a:ext cx="214053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kern="0" dirty="0" err="1" smtClean="0">
                <a:solidFill>
                  <a:schemeClr val="tx1"/>
                </a:solidFill>
                <a:latin typeface="+mj-lt"/>
              </a:rPr>
              <a:t>earchache</a:t>
            </a:r>
            <a:endParaRPr lang="es-ES" sz="2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12 Rectángulo redondeado"/>
          <p:cNvSpPr/>
          <p:nvPr/>
        </p:nvSpPr>
        <p:spPr>
          <a:xfrm>
            <a:off x="6969303" y="1416268"/>
            <a:ext cx="1939162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kern="0" dirty="0" err="1" smtClean="0">
                <a:solidFill>
                  <a:schemeClr val="tx1"/>
                </a:solidFill>
                <a:latin typeface="+mj-lt"/>
              </a:rPr>
              <a:t>toothache</a:t>
            </a:r>
            <a:endParaRPr lang="es-ES" sz="2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8 Rectángulo redondeado"/>
          <p:cNvSpPr/>
          <p:nvPr/>
        </p:nvSpPr>
        <p:spPr>
          <a:xfrm>
            <a:off x="2244425" y="1094525"/>
            <a:ext cx="2812490" cy="61206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kern="0" dirty="0" err="1" smtClean="0">
                <a:solidFill>
                  <a:srgbClr val="FF0000"/>
                </a:solidFill>
              </a:rPr>
              <a:t>stomachache</a:t>
            </a:r>
            <a:endParaRPr lang="es-ES" sz="2800" kern="0" dirty="0">
              <a:solidFill>
                <a:srgbClr val="FF0000"/>
              </a:solidFill>
            </a:endParaRPr>
          </a:p>
        </p:txBody>
      </p:sp>
      <p:pic>
        <p:nvPicPr>
          <p:cNvPr id="14" name="Picture 13" descr="13-132446_abdominal-pain-abdomen-stomach-back-pain-symptom-abdomin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2743200"/>
            <a:ext cx="2271573" cy="3819909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build="allAtOnce" autoUpdateAnimBg="0"/>
      <p:bldP spid="22" grpId="0" build="allAtOnce" autoUpdateAnimBg="0"/>
      <p:bldP spid="23" grpId="0" build="allAtOnce" autoUpdateAnimBg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Abrir corchete"/>
          <p:cNvSpPr/>
          <p:nvPr/>
        </p:nvSpPr>
        <p:spPr>
          <a:xfrm>
            <a:off x="7092280" y="652499"/>
            <a:ext cx="2044097" cy="5008749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762000" y="457201"/>
            <a:ext cx="5943600" cy="16002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3200" kern="0" dirty="0" smtClean="0">
                <a:solidFill>
                  <a:schemeClr val="tx1"/>
                </a:solidFill>
              </a:rPr>
              <a:t>Tim has a </a:t>
            </a:r>
            <a:r>
              <a:rPr lang="es-ES_tradnl" sz="3200" kern="0" dirty="0" err="1" smtClean="0">
                <a:solidFill>
                  <a:schemeClr val="tx1"/>
                </a:solidFill>
              </a:rPr>
              <a:t>toothache</a:t>
            </a:r>
            <a:r>
              <a:rPr lang="es-ES_tradnl" sz="3200" kern="0" dirty="0" smtClean="0">
                <a:solidFill>
                  <a:schemeClr val="tx1"/>
                </a:solidFill>
              </a:rPr>
              <a:t>. He </a:t>
            </a:r>
            <a:r>
              <a:rPr lang="es-ES_tradnl" sz="3200" kern="0" dirty="0" err="1" smtClean="0">
                <a:solidFill>
                  <a:schemeClr val="tx1"/>
                </a:solidFill>
              </a:rPr>
              <a:t>should</a:t>
            </a:r>
            <a:r>
              <a:rPr lang="es-ES_tradnl" sz="3200" kern="0" dirty="0" smtClean="0">
                <a:solidFill>
                  <a:schemeClr val="tx1"/>
                </a:solidFill>
              </a:rPr>
              <a:t> </a:t>
            </a:r>
            <a:r>
              <a:rPr lang="es-ES_tradnl" sz="3200" kern="0" dirty="0" err="1" smtClean="0">
                <a:solidFill>
                  <a:schemeClr val="tx1"/>
                </a:solidFill>
              </a:rPr>
              <a:t>go</a:t>
            </a:r>
            <a:r>
              <a:rPr lang="es-ES_tradnl" sz="3200" kern="0" dirty="0" smtClean="0">
                <a:solidFill>
                  <a:schemeClr val="tx1"/>
                </a:solidFill>
              </a:rPr>
              <a:t> </a:t>
            </a:r>
            <a:r>
              <a:rPr lang="es-ES_tradnl" sz="3200" kern="0" dirty="0" err="1" smtClean="0">
                <a:solidFill>
                  <a:schemeClr val="tx1"/>
                </a:solidFill>
              </a:rPr>
              <a:t>to</a:t>
            </a:r>
            <a:r>
              <a:rPr lang="es-ES_tradnl" sz="3200" kern="0" dirty="0" smtClean="0">
                <a:solidFill>
                  <a:schemeClr val="tx1"/>
                </a:solidFill>
              </a:rPr>
              <a:t> </a:t>
            </a:r>
            <a:r>
              <a:rPr lang="es-ES_tradnl" sz="3200" kern="0" dirty="0" err="1" smtClean="0">
                <a:solidFill>
                  <a:schemeClr val="tx1"/>
                </a:solidFill>
              </a:rPr>
              <a:t>the</a:t>
            </a:r>
            <a:r>
              <a:rPr lang="es-ES_tradnl" sz="3200" kern="0" dirty="0" smtClean="0">
                <a:solidFill>
                  <a:schemeClr val="tx1"/>
                </a:solidFill>
              </a:rPr>
              <a:t>  ________.</a:t>
            </a:r>
            <a:endParaRPr lang="es-ES_tradnl" sz="3200" kern="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162800" y="3352800"/>
            <a:ext cx="198120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kern="0" dirty="0" err="1" smtClean="0">
                <a:solidFill>
                  <a:schemeClr val="tx1"/>
                </a:solidFill>
              </a:rPr>
              <a:t>dentist</a:t>
            </a:r>
            <a:endParaRPr lang="es-ES" sz="3200" kern="0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162800" y="2362200"/>
            <a:ext cx="19812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kern="0" dirty="0" smtClean="0">
                <a:solidFill>
                  <a:schemeClr val="tx1"/>
                </a:solidFill>
                <a:latin typeface="+mj-lt"/>
              </a:rPr>
              <a:t>driver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97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0300" y="6010275"/>
            <a:ext cx="1579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21399832">
            <a:off x="-18320" y="2876098"/>
            <a:ext cx="2012658" cy="36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2 Rectángulo redondeado"/>
          <p:cNvSpPr/>
          <p:nvPr/>
        </p:nvSpPr>
        <p:spPr>
          <a:xfrm>
            <a:off x="7239001" y="1447800"/>
            <a:ext cx="16002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err="1" smtClean="0">
                <a:solidFill>
                  <a:schemeClr val="tx1"/>
                </a:solidFill>
                <a:latin typeface="+mj-lt"/>
              </a:rPr>
              <a:t>worker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12 Rectángulo redondeado"/>
          <p:cNvSpPr/>
          <p:nvPr/>
        </p:nvSpPr>
        <p:spPr>
          <a:xfrm>
            <a:off x="7315201" y="4419600"/>
            <a:ext cx="18288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err="1" smtClean="0">
                <a:solidFill>
                  <a:schemeClr val="tx1"/>
                </a:solidFill>
                <a:latin typeface="+mj-lt"/>
              </a:rPr>
              <a:t>teacher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8 Rectángulo redondeado"/>
          <p:cNvSpPr/>
          <p:nvPr/>
        </p:nvSpPr>
        <p:spPr>
          <a:xfrm>
            <a:off x="1939630" y="1046020"/>
            <a:ext cx="152400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err="1" smtClean="0">
                <a:solidFill>
                  <a:srgbClr val="FF0000"/>
                </a:solidFill>
                <a:latin typeface="+mj-lt"/>
              </a:rPr>
              <a:t>dentist</a:t>
            </a:r>
            <a:endParaRPr lang="es-ES" sz="3200" kern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 descr="4e51e5340457338ebedcb3e61489da38.jpg"/>
          <p:cNvPicPr>
            <a:picLocks noChangeAspect="1"/>
          </p:cNvPicPr>
          <p:nvPr/>
        </p:nvPicPr>
        <p:blipFill>
          <a:blip r:embed="rId9" cstate="print"/>
          <a:srcRect l="7455" r="10727" b="11176"/>
          <a:stretch>
            <a:fillRect/>
          </a:stretch>
        </p:blipFill>
        <p:spPr>
          <a:xfrm>
            <a:off x="2362200" y="2514600"/>
            <a:ext cx="3860463" cy="3886200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build="allAtOnce" autoUpdateAnimBg="0"/>
      <p:bldP spid="22" grpId="0" build="allAtOnce" autoUpdateAnimBg="0"/>
      <p:bldP spid="23" grpId="0" build="allAtOnce" autoUpdateAnimBg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Abrir corchete"/>
          <p:cNvSpPr/>
          <p:nvPr/>
        </p:nvSpPr>
        <p:spPr>
          <a:xfrm>
            <a:off x="6705600" y="652499"/>
            <a:ext cx="2430777" cy="5062501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457200" y="381000"/>
            <a:ext cx="5867400" cy="1837169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2800" kern="0" dirty="0" smtClean="0">
                <a:solidFill>
                  <a:schemeClr val="tx1"/>
                </a:solidFill>
              </a:rPr>
              <a:t>Lisa has a  </a:t>
            </a:r>
            <a:r>
              <a:rPr lang="es-ES_tradnl" sz="2800" kern="0" dirty="0" err="1" smtClean="0">
                <a:solidFill>
                  <a:schemeClr val="tx1"/>
                </a:solidFill>
              </a:rPr>
              <a:t>sore</a:t>
            </a:r>
            <a:r>
              <a:rPr lang="es-ES_tradnl" sz="2800" kern="0" dirty="0" smtClean="0">
                <a:solidFill>
                  <a:schemeClr val="tx1"/>
                </a:solidFill>
              </a:rPr>
              <a:t> </a:t>
            </a:r>
            <a:r>
              <a:rPr lang="es-ES_tradnl" sz="2800" kern="0" dirty="0" err="1" smtClean="0">
                <a:solidFill>
                  <a:schemeClr val="tx1"/>
                </a:solidFill>
              </a:rPr>
              <a:t>throat</a:t>
            </a:r>
            <a:r>
              <a:rPr lang="es-ES_tradnl" sz="2800" kern="0" dirty="0" smtClean="0">
                <a:solidFill>
                  <a:schemeClr val="tx1"/>
                </a:solidFill>
              </a:rPr>
              <a:t>. </a:t>
            </a:r>
            <a:r>
              <a:rPr lang="es-ES_tradnl" sz="2800" kern="0" dirty="0" err="1" smtClean="0">
                <a:solidFill>
                  <a:schemeClr val="tx1"/>
                </a:solidFill>
              </a:rPr>
              <a:t>She</a:t>
            </a:r>
            <a:r>
              <a:rPr lang="es-ES_tradnl" sz="2800" kern="0" dirty="0" smtClean="0">
                <a:solidFill>
                  <a:schemeClr val="tx1"/>
                </a:solidFill>
              </a:rPr>
              <a:t> </a:t>
            </a:r>
            <a:r>
              <a:rPr lang="es-ES_tradnl" sz="2800" kern="0" dirty="0" err="1" smtClean="0">
                <a:solidFill>
                  <a:schemeClr val="tx1"/>
                </a:solidFill>
              </a:rPr>
              <a:t>shouldn’t</a:t>
            </a:r>
            <a:r>
              <a:rPr lang="es-ES_tradnl" sz="2800" kern="0" dirty="0" smtClean="0">
                <a:solidFill>
                  <a:schemeClr val="tx1"/>
                </a:solidFill>
              </a:rPr>
              <a:t> </a:t>
            </a:r>
            <a:r>
              <a:rPr lang="es-ES_tradnl" sz="2800" kern="0" dirty="0" err="1" smtClean="0">
                <a:solidFill>
                  <a:schemeClr val="tx1"/>
                </a:solidFill>
              </a:rPr>
              <a:t>drink</a:t>
            </a:r>
            <a:r>
              <a:rPr lang="es-ES_tradnl" sz="2800" kern="0" dirty="0" smtClean="0">
                <a:solidFill>
                  <a:schemeClr val="tx1"/>
                </a:solidFill>
              </a:rPr>
              <a:t>  ______ </a:t>
            </a:r>
            <a:r>
              <a:rPr lang="es-ES_tradnl" sz="2800" kern="0" dirty="0" err="1" smtClean="0">
                <a:solidFill>
                  <a:schemeClr val="tx1"/>
                </a:solidFill>
              </a:rPr>
              <a:t>water</a:t>
            </a:r>
            <a:r>
              <a:rPr lang="es-ES_tradnl" sz="2800" kern="0" dirty="0" smtClean="0">
                <a:solidFill>
                  <a:schemeClr val="tx1"/>
                </a:solidFill>
              </a:rPr>
              <a:t>.</a:t>
            </a:r>
            <a:endParaRPr lang="es-ES_tradnl" sz="2800" kern="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010400" y="1295400"/>
            <a:ext cx="199505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kern="0" dirty="0" err="1" smtClean="0">
                <a:solidFill>
                  <a:schemeClr val="tx1"/>
                </a:solidFill>
                <a:latin typeface="+mj-lt"/>
              </a:rPr>
              <a:t>cold</a:t>
            </a:r>
            <a:endParaRPr lang="es-ES" sz="30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142016" y="2251275"/>
            <a:ext cx="19050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kern="0" dirty="0" err="1" smtClean="0">
                <a:solidFill>
                  <a:schemeClr val="tx1"/>
                </a:solidFill>
                <a:latin typeface="+mj-lt"/>
              </a:rPr>
              <a:t>warm</a:t>
            </a:r>
            <a:endParaRPr lang="es-ES" sz="3000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97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0300" y="6010275"/>
            <a:ext cx="1579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21399832">
            <a:off x="-18320" y="2876098"/>
            <a:ext cx="2012658" cy="36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2 Rectángulo redondeado"/>
          <p:cNvSpPr/>
          <p:nvPr/>
        </p:nvSpPr>
        <p:spPr>
          <a:xfrm>
            <a:off x="7142016" y="3276600"/>
            <a:ext cx="19050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kern="0" dirty="0" err="1" smtClean="0">
                <a:solidFill>
                  <a:schemeClr val="tx1"/>
                </a:solidFill>
                <a:latin typeface="+mj-lt"/>
              </a:rPr>
              <a:t>hot</a:t>
            </a:r>
            <a:endParaRPr lang="es-ES" sz="30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8 Rectángulo redondeado"/>
          <p:cNvSpPr/>
          <p:nvPr/>
        </p:nvSpPr>
        <p:spPr>
          <a:xfrm>
            <a:off x="1524000" y="1011385"/>
            <a:ext cx="91440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kern="0" dirty="0" err="1" smtClean="0">
                <a:solidFill>
                  <a:srgbClr val="FF0000"/>
                </a:solidFill>
                <a:latin typeface="+mj-lt"/>
              </a:rPr>
              <a:t>cold</a:t>
            </a:r>
            <a:endParaRPr lang="es-ES" sz="2800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12 Rectángulo redondeado"/>
          <p:cNvSpPr/>
          <p:nvPr/>
        </p:nvSpPr>
        <p:spPr>
          <a:xfrm>
            <a:off x="7058885" y="4267200"/>
            <a:ext cx="20574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_tradnl" sz="3000" kern="0" dirty="0" err="1" smtClean="0">
                <a:solidFill>
                  <a:schemeClr val="tx1"/>
                </a:solidFill>
                <a:latin typeface="+mj-lt"/>
              </a:rPr>
              <a:t>lemon</a:t>
            </a:r>
            <a:endParaRPr lang="es-ES" sz="3000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Picture 13" descr="pngtree-drink-beverage-iced-iced-drink-summer-png-image_488297.jpg"/>
          <p:cNvPicPr>
            <a:picLocks noChangeAspect="1"/>
          </p:cNvPicPr>
          <p:nvPr/>
        </p:nvPicPr>
        <p:blipFill>
          <a:blip r:embed="rId9" cstate="print">
            <a:lum contrast="20000"/>
          </a:blip>
          <a:srcRect l="27500" t="16250" r="27500" b="18750"/>
          <a:stretch>
            <a:fillRect/>
          </a:stretch>
        </p:blipFill>
        <p:spPr>
          <a:xfrm>
            <a:off x="2743200" y="2667000"/>
            <a:ext cx="2637692" cy="3810000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build="allAtOnce" autoUpdateAnimBg="0"/>
      <p:bldP spid="22" grpId="0" build="allAtOnce" autoUpdateAnimBg="0"/>
      <p:bldP spid="24" grpId="0"/>
      <p:bldP spid="16" grpId="0" build="allAtOnce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Abrir corchete"/>
          <p:cNvSpPr/>
          <p:nvPr/>
        </p:nvSpPr>
        <p:spPr>
          <a:xfrm>
            <a:off x="6934200" y="652499"/>
            <a:ext cx="2202177" cy="5008749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533400" y="457200"/>
            <a:ext cx="6172200" cy="175260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3600" kern="0" dirty="0" smtClean="0">
                <a:solidFill>
                  <a:schemeClr val="tx1"/>
                </a:solidFill>
              </a:rPr>
              <a:t>Bill has a </a:t>
            </a:r>
            <a:r>
              <a:rPr lang="es-ES_tradnl" sz="3600" kern="0" dirty="0" err="1" smtClean="0">
                <a:solidFill>
                  <a:schemeClr val="tx1"/>
                </a:solidFill>
              </a:rPr>
              <a:t>fever</a:t>
            </a:r>
            <a:r>
              <a:rPr lang="es-ES_tradnl" sz="3600" kern="0" dirty="0" smtClean="0">
                <a:solidFill>
                  <a:schemeClr val="tx1"/>
                </a:solidFill>
              </a:rPr>
              <a:t>. He </a:t>
            </a:r>
            <a:r>
              <a:rPr lang="es-ES_tradnl" sz="3600" kern="0" dirty="0" err="1" smtClean="0">
                <a:solidFill>
                  <a:schemeClr val="tx1"/>
                </a:solidFill>
              </a:rPr>
              <a:t>should</a:t>
            </a:r>
            <a:r>
              <a:rPr lang="es-ES_tradnl" sz="3600" kern="0" dirty="0" smtClean="0">
                <a:solidFill>
                  <a:schemeClr val="tx1"/>
                </a:solidFill>
              </a:rPr>
              <a:t> </a:t>
            </a:r>
            <a:r>
              <a:rPr lang="es-ES_tradnl" sz="3600" kern="0" dirty="0" err="1" smtClean="0">
                <a:solidFill>
                  <a:schemeClr val="tx1"/>
                </a:solidFill>
              </a:rPr>
              <a:t>take</a:t>
            </a:r>
            <a:r>
              <a:rPr lang="es-ES_tradnl" sz="3600" kern="0" dirty="0" smtClean="0">
                <a:solidFill>
                  <a:schemeClr val="tx1"/>
                </a:solidFill>
              </a:rPr>
              <a:t>  _________.</a:t>
            </a:r>
            <a:endParaRPr lang="es-ES_tradnl" sz="3600" kern="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162800" y="3505200"/>
            <a:ext cx="198120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smtClean="0">
                <a:solidFill>
                  <a:schemeClr val="tx1"/>
                </a:solidFill>
                <a:latin typeface="+mj-lt"/>
              </a:rPr>
              <a:t>medicine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344102" y="2527736"/>
            <a:ext cx="17526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err="1" smtClean="0">
                <a:solidFill>
                  <a:schemeClr val="tx1"/>
                </a:solidFill>
                <a:latin typeface="+mj-lt"/>
              </a:rPr>
              <a:t>sweet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1399832">
            <a:off x="-18320" y="2876098"/>
            <a:ext cx="2012658" cy="36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2 Rectángulo redondeado"/>
          <p:cNvSpPr/>
          <p:nvPr/>
        </p:nvSpPr>
        <p:spPr>
          <a:xfrm>
            <a:off x="7086601" y="4424860"/>
            <a:ext cx="2025868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smtClean="0">
                <a:solidFill>
                  <a:schemeClr val="tx1"/>
                </a:solidFill>
                <a:latin typeface="+mj-lt"/>
              </a:rPr>
              <a:t>chocolate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12 Rectángulo redondeado"/>
          <p:cNvSpPr/>
          <p:nvPr/>
        </p:nvSpPr>
        <p:spPr>
          <a:xfrm>
            <a:off x="7204838" y="1416268"/>
            <a:ext cx="18288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smtClean="0">
                <a:solidFill>
                  <a:schemeClr val="tx1"/>
                </a:solidFill>
                <a:latin typeface="+mj-lt"/>
              </a:rPr>
              <a:t>bread</a:t>
            </a:r>
            <a:endParaRPr lang="es-ES" sz="32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8 Rectángulo redondeado"/>
          <p:cNvSpPr/>
          <p:nvPr/>
        </p:nvSpPr>
        <p:spPr>
          <a:xfrm>
            <a:off x="602580" y="1163760"/>
            <a:ext cx="198120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kern="0" dirty="0" smtClean="0">
                <a:solidFill>
                  <a:srgbClr val="FF0000"/>
                </a:solidFill>
                <a:latin typeface="+mj-lt"/>
              </a:rPr>
              <a:t>medicine</a:t>
            </a:r>
            <a:endParaRPr lang="es-ES" sz="3600" kern="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7480300" y="6010275"/>
            <a:ext cx="1579563" cy="785813"/>
            <a:chOff x="7480300" y="6010275"/>
            <a:chExt cx="1579563" cy="785813"/>
          </a:xfrm>
        </p:grpSpPr>
        <p:pic>
          <p:nvPicPr>
            <p:cNvPr id="3097" name="Picture 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80300" y="6010275"/>
              <a:ext cx="1579563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7740868" y="6203732"/>
              <a:ext cx="1066800" cy="384721"/>
            </a:xfrm>
            <a:prstGeom prst="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1900" b="1" dirty="0" smtClean="0">
                  <a:solidFill>
                    <a:srgbClr val="FFFF00"/>
                  </a:solidFill>
                </a:rPr>
                <a:t>THE END</a:t>
              </a:r>
              <a:endParaRPr lang="en-US" sz="19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Picture 13" descr="640137020-16x9-1200w-web-76efa496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9800" y="2971800"/>
            <a:ext cx="3733800" cy="2100263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build="allAtOnce" autoUpdateAnimBg="0"/>
      <p:bldP spid="22" grpId="0" build="allAtOnce" autoUpdateAnimBg="0"/>
      <p:bldP spid="23" grpId="0" build="allAtOnce" autoUpdateAnimBg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14400" y="457200"/>
            <a:ext cx="780618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865" y="893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2057400"/>
          <a:ext cx="8610600" cy="4191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38600"/>
                <a:gridCol w="2514600"/>
                <a:gridCol w="2057400"/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0. Anna shouldn’t </a:t>
                      </a:r>
                      <a:r>
                        <a:rPr lang="en-US" sz="2000" dirty="0" smtClean="0"/>
                        <a:t>…………………...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a.  go out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b. take a rest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</a:tr>
              <a:tr h="8686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1. Nam shouldn’t </a:t>
                      </a:r>
                      <a:r>
                        <a:rPr lang="en-US" sz="2000" dirty="0" smtClean="0"/>
                        <a:t>……………………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a. carry heavy things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b. play sports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</a:tr>
              <a:tr h="8991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2. </a:t>
                      </a:r>
                      <a:r>
                        <a:rPr lang="en-US" sz="2000" dirty="0" err="1"/>
                        <a:t>Linh</a:t>
                      </a:r>
                      <a:r>
                        <a:rPr lang="en-US" sz="2000" dirty="0"/>
                        <a:t> shouldn’t eat</a:t>
                      </a:r>
                      <a:r>
                        <a:rPr lang="en-US" sz="2000" dirty="0" smtClean="0"/>
                        <a:t>…………………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a. lots of fruits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b. lots of sweets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</a:tr>
              <a:tr h="8534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3. Tom should </a:t>
                      </a:r>
                      <a:r>
                        <a:rPr lang="en-US" sz="2000" dirty="0" smtClean="0"/>
                        <a:t>………………………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a. go to the doctor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b. watch TV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4. Mai shouldn’t </a:t>
                      </a:r>
                      <a:r>
                        <a:rPr lang="en-US" sz="2000" dirty="0" smtClean="0"/>
                        <a:t>…………..…………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/>
                        <a:t>a. drink cold water</a:t>
                      </a:r>
                      <a:endParaRPr lang="en-US" sz="20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b. eat ice-creams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1175266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Listen and circle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3" name="PP5_worksheet_U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3048000" y="1219200"/>
            <a:ext cx="304800" cy="304800"/>
          </a:xfrm>
          <a:prstGeom prst="rect">
            <a:avLst/>
          </a:prstGeom>
        </p:spPr>
      </p:pic>
      <p:pic>
        <p:nvPicPr>
          <p:cNvPr id="14" name="Examp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0" y="2133600"/>
            <a:ext cx="304800" cy="304800"/>
          </a:xfrm>
          <a:prstGeom prst="rect">
            <a:avLst/>
          </a:prstGeom>
        </p:spPr>
      </p:pic>
      <p:pic>
        <p:nvPicPr>
          <p:cNvPr id="15" name="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0" y="3048000"/>
            <a:ext cx="304800" cy="304800"/>
          </a:xfrm>
          <a:prstGeom prst="rect">
            <a:avLst/>
          </a:prstGeom>
        </p:spPr>
      </p:pic>
      <p:pic>
        <p:nvPicPr>
          <p:cNvPr id="16" name="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0" y="3886200"/>
            <a:ext cx="304800" cy="304800"/>
          </a:xfrm>
          <a:prstGeom prst="rect">
            <a:avLst/>
          </a:prstGeom>
        </p:spPr>
      </p:pic>
      <p:pic>
        <p:nvPicPr>
          <p:cNvPr id="17" name="3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0" y="4800600"/>
            <a:ext cx="304800" cy="304800"/>
          </a:xfrm>
          <a:prstGeom prst="rect">
            <a:avLst/>
          </a:prstGeom>
        </p:spPr>
      </p:pic>
      <p:pic>
        <p:nvPicPr>
          <p:cNvPr id="18" name="4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7" cstate="print"/>
          <a:stretch>
            <a:fillRect/>
          </a:stretch>
        </p:blipFill>
        <p:spPr>
          <a:xfrm>
            <a:off x="0" y="5638800"/>
            <a:ext cx="304800" cy="304800"/>
          </a:xfrm>
          <a:prstGeom prst="rect">
            <a:avLst/>
          </a:prstGeom>
        </p:spPr>
      </p:pic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4343400" y="2209800"/>
            <a:ext cx="304800" cy="304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6858000" y="2971800"/>
            <a:ext cx="304800" cy="304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6858000" y="3886200"/>
            <a:ext cx="304800" cy="304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4343400" y="4800600"/>
            <a:ext cx="304800" cy="304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4343400" y="5638800"/>
            <a:ext cx="304800" cy="304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99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21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2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5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03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92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865" y="893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2057400"/>
          <a:ext cx="8610600" cy="4191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38600"/>
                <a:gridCol w="2514600"/>
                <a:gridCol w="2057400"/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0. Anna shouldn’t </a:t>
                      </a:r>
                      <a:r>
                        <a:rPr lang="en-US" sz="2000" dirty="0" smtClean="0"/>
                        <a:t>…………………...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a.  go out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b. take a rest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</a:tr>
              <a:tr h="8686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1. Nam shouldn’t </a:t>
                      </a:r>
                      <a:r>
                        <a:rPr lang="en-US" sz="2000" dirty="0" smtClean="0"/>
                        <a:t>……………………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a. carry heavy things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b. play sports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</a:tr>
              <a:tr h="8991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2. </a:t>
                      </a:r>
                      <a:r>
                        <a:rPr lang="en-US" sz="2000" dirty="0" err="1"/>
                        <a:t>Linh</a:t>
                      </a:r>
                      <a:r>
                        <a:rPr lang="en-US" sz="2000" dirty="0"/>
                        <a:t> shouldn’t eat</a:t>
                      </a:r>
                      <a:r>
                        <a:rPr lang="en-US" sz="2000" dirty="0" smtClean="0"/>
                        <a:t>…………………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a. lots of fruits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b. lots of sweets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</a:tr>
              <a:tr h="8534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3. Tom should </a:t>
                      </a:r>
                      <a:r>
                        <a:rPr lang="en-US" sz="2000" dirty="0" smtClean="0"/>
                        <a:t>………………………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a. go to the doctor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b. watch TV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4. Mai shouldn’t </a:t>
                      </a:r>
                      <a:r>
                        <a:rPr lang="en-US" sz="2000" dirty="0" smtClean="0"/>
                        <a:t>…………..…………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/>
                        <a:t>a. drink cold water</a:t>
                      </a:r>
                      <a:endParaRPr lang="en-US" sz="20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/>
                        <a:t>b. eat ice-creams</a:t>
                      </a:r>
                      <a:endParaRPr lang="en-U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33" marR="67733" marT="0" marB="0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LISTENING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Listen and circle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3" name="PP5_worksheet_U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438400" y="1524000"/>
            <a:ext cx="304800" cy="304800"/>
          </a:xfrm>
          <a:prstGeom prst="rect">
            <a:avLst/>
          </a:prstGeom>
        </p:spPr>
      </p:pic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4343400" y="2209800"/>
            <a:ext cx="304800" cy="304800"/>
          </a:xfrm>
          <a:prstGeom prst="ellips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6858000" y="2971800"/>
            <a:ext cx="304800" cy="304800"/>
          </a:xfrm>
          <a:prstGeom prst="ellips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6858000" y="3886200"/>
            <a:ext cx="304800" cy="304800"/>
          </a:xfrm>
          <a:prstGeom prst="ellips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4343400" y="4800600"/>
            <a:ext cx="304800" cy="304800"/>
          </a:xfrm>
          <a:prstGeom prst="ellips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4343400" y="5638800"/>
            <a:ext cx="304800" cy="304800"/>
          </a:xfrm>
          <a:prstGeom prst="ellips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5202299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459" y="786902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3426270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992880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5229101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1" y="399287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28024"/>
      </p:ext>
    </p:extLst>
  </p:cSld>
  <p:clrMapOvr>
    <a:masterClrMapping/>
  </p:clrMapOvr>
  <p:transition spd="slow">
    <p:wip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4.81481E-6 L -3.61111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472440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C.e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2" y="176847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288" y="394487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blank.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fev_r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128772" y="738057"/>
            <a:ext cx="2011680" cy="1266827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C.e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5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024572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A.u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8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3591182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D.a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473418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B.o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852127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AutoShape 2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AutoShape 13" descr="Cute Baby Clipart - Clipart Kid | Horse cartoon, Cartoon hor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467497" y="2171303"/>
            <a:ext cx="22098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971800" y="1828800"/>
            <a:ext cx="32004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DIVISION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121999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1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121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2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 rot="21047208">
            <a:off x="1828800" y="2514600"/>
            <a:ext cx="6477000" cy="3962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TRY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YOUR BEST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5302" name="Picture 6" descr="Thumbs Up Star Png , Free Transparent Clipart - ClipartKe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20980330">
            <a:off x="5377574" y="4119016"/>
            <a:ext cx="3622237" cy="19358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4715132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D.oa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2" y="176847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368675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blank.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sore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_t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289640" y="820687"/>
            <a:ext cx="1783080" cy="1190627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D.oa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5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447800" y="327660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A.ao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8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8534400" y="350520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B.oe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1600200" y="487680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C.ae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9897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122555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sweets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2" y="176847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81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Tony has a toothache and he shouldn’t eat much ____.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228135" y="693735"/>
            <a:ext cx="1935480" cy="1419227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A.sweets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5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472440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C.milk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8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438782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D.water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471513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B.juice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941726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8770620" y="5119200"/>
            <a:ext cx="2659379" cy="1434000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You shouldn’t carry heavy things.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2" y="176847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86005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Rearrange the sentence.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You/carry/things./heavy/ shouldn’t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116324" y="722042"/>
            <a:ext cx="2884675" cy="1314720"/>
            <a:chOff x="-1787234" y="2235956"/>
            <a:chExt cx="1672181" cy="805637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87234" y="2235956"/>
              <a:ext cx="1672181" cy="351344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You shouldn’t carry heavy things.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5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066800" y="3124200"/>
            <a:ext cx="3007830" cy="1482596"/>
            <a:chOff x="-2312095" y="2265304"/>
            <a:chExt cx="1958587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1935126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You carry shouldn’t heavy things.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8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8618220" y="2853952"/>
            <a:ext cx="2659379" cy="1523999"/>
            <a:chOff x="-2505451" y="2265304"/>
            <a:chExt cx="2326957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505451" y="2265304"/>
              <a:ext cx="2326957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Heavy you shouldn’t carry  things.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1066800" y="4876800"/>
            <a:ext cx="2555235" cy="1680206"/>
            <a:chOff x="-2312095" y="2265304"/>
            <a:chExt cx="2194093" cy="124409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Heavy you carry shouldn’t things.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0810" y="277788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4172673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472440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should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2" y="176847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43805"/>
            <a:ext cx="459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Anna has a stomachache. She ____ go to the doctor.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250329" y="769935"/>
            <a:ext cx="1783080" cy="1266827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should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5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210182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A.shouldn’t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8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3591182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D.take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465798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B.keep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36" y="32657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70563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1485900" y="3124200"/>
            <a:ext cx="2971800" cy="1449445"/>
            <a:chOff x="-2312095" y="2265304"/>
            <a:chExt cx="24384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4384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backache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2" y="1768475"/>
            <a:ext cx="2691443" cy="1371600"/>
          </a:xfrm>
          <a:prstGeom prst="rect">
            <a:avLst/>
          </a:prstGeom>
        </p:spPr>
      </p:pic>
      <p:grpSp>
        <p:nvGrpSpPr>
          <p:cNvPr id="4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219072" y="607173"/>
            <a:ext cx="2116005" cy="1368760"/>
            <a:chOff x="-1952805" y="2219267"/>
            <a:chExt cx="1774310" cy="822326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952805" y="2219267"/>
              <a:ext cx="1774310" cy="36512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backache</a:t>
              </a:r>
              <a:endPara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5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143000" y="4800600"/>
            <a:ext cx="2286000" cy="1523999"/>
            <a:chOff x="-2312095" y="2265304"/>
            <a:chExt cx="22860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2860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C.backecha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7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8610600" y="3505200"/>
            <a:ext cx="2514600" cy="136181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bakcache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8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4715132"/>
            <a:ext cx="2514600" cy="145706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beckacha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35545" y="315361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</a:p>
          <a:p>
            <a:pPr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Unscramble the letters.</a:t>
            </a:r>
          </a:p>
          <a:p>
            <a:pPr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ackbache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3665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3495668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3" y="340995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4377951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222356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4" y="3505201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1" y="3122555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3243208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75933"/>
            <a:ext cx="1454707" cy="2194560"/>
          </a:xfrm>
          <a:prstGeom prst="rect">
            <a:avLst/>
          </a:prstGeom>
        </p:spPr>
      </p:pic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472440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D.will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2" y="176847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45" y="378202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</a:p>
          <a:p>
            <a:pPr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take a rest.</a:t>
            </a:r>
          </a:p>
          <a:p>
            <a:pPr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I….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255144" y="685800"/>
            <a:ext cx="2288653" cy="1290133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will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5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438400" y="3200400"/>
            <a:ext cx="2438400" cy="1133219"/>
            <a:chOff x="-2312095" y="2265304"/>
            <a:chExt cx="24384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4384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did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8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42900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do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472440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C.won’t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40096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rcRect b="1389"/>
          <a:stretch>
            <a:fillRect/>
          </a:stretch>
        </p:blipFill>
        <p:spPr bwMode="auto">
          <a:xfrm>
            <a:off x="1752600" y="685800"/>
            <a:ext cx="570675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-Cheering-Gaming-Sound-Effect-_HD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865" y="893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6493"/>
          <a:stretch>
            <a:fillRect/>
          </a:stretch>
        </p:blipFill>
        <p:spPr bwMode="auto">
          <a:xfrm>
            <a:off x="1066800" y="1371600"/>
            <a:ext cx="70866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47764" y="838200"/>
            <a:ext cx="531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Look at the pictures and practice in pairs.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865" y="893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762000"/>
            <a:ext cx="531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Look at the pictures and practice in pairs.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29337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3237" y="1143000"/>
            <a:ext cx="4576763" cy="13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217237"/>
            <a:ext cx="4953000" cy="1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276600"/>
            <a:ext cx="4376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8650" y="4038600"/>
            <a:ext cx="4705350" cy="11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40105"/>
            <a:ext cx="5181600" cy="140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0" y="5638800"/>
            <a:ext cx="5619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 Pain-3125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1600200"/>
            <a:ext cx="1143000" cy="1572215"/>
          </a:xfrm>
          <a:prstGeom prst="rect">
            <a:avLst/>
          </a:prstGeom>
        </p:spPr>
      </p:pic>
      <p:pic>
        <p:nvPicPr>
          <p:cNvPr id="24" name="Picture 23" descr="119-1198557_onlinelabels-clip-art-grandfather-details-headache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886200"/>
            <a:ext cx="1143000" cy="1794328"/>
          </a:xfrm>
          <a:prstGeom prst="rect">
            <a:avLst/>
          </a:prstGeom>
        </p:spPr>
      </p:pic>
      <p:pic>
        <p:nvPicPr>
          <p:cNvPr id="25" name="Picture 24" descr="ThinkstockPhotos-6168931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371600"/>
            <a:ext cx="1447800" cy="1447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00400" y="0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WRAP-UP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 descr="image_processing20200424-29859-agx92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4343400"/>
            <a:ext cx="1807845" cy="1981200"/>
          </a:xfrm>
          <a:prstGeom prst="rect">
            <a:avLst/>
          </a:prstGeom>
        </p:spPr>
      </p:pic>
      <p:pic>
        <p:nvPicPr>
          <p:cNvPr id="10" name="Picture 9" descr="07-Fever-5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838200"/>
            <a:ext cx="1524000" cy="15240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505200" y="5163015"/>
            <a:ext cx="1828800" cy="169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note-paper2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2438400"/>
            <a:ext cx="5647592" cy="31242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819400" y="3276600"/>
            <a:ext cx="50292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What the matter with you?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have a…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should/shouldn’t…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Yes, I will./ Ok, I won’t.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5400" y="106680"/>
            <a:ext cx="66294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WARM-UP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57200" y="1219200"/>
            <a:ext cx="8153400" cy="5029200"/>
            <a:chOff x="457200" y="1219200"/>
            <a:chExt cx="8153400" cy="50292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457200" y="1219200"/>
              <a:ext cx="8153400" cy="5029200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6000" dirty="0" smtClean="0">
                  <a:solidFill>
                    <a:sysClr val="windowText" lastClr="000000"/>
                  </a:solidFill>
                </a:rPr>
                <a:t>Game: Slap the board</a:t>
              </a:r>
              <a:endParaRPr lang="en-US" sz="600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407"/>
            <a:stretch>
              <a:fillRect/>
            </a:stretch>
          </p:blipFill>
          <p:spPr bwMode="auto">
            <a:xfrm>
              <a:off x="3124200" y="2590800"/>
              <a:ext cx="2743200" cy="2743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91440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06680"/>
            <a:ext cx="66294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2895600"/>
            <a:ext cx="13716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earache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9200" y="2819400"/>
            <a:ext cx="1524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/>
                <a:ea typeface=".VnTime"/>
                <a:cs typeface=".VnTime"/>
              </a:rPr>
              <a:t>headache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5600" y="2819400"/>
            <a:ext cx="1524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backache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81400" y="5943600"/>
            <a:ext cx="1981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stomachache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0" y="5943600"/>
            <a:ext cx="13716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fever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28600" y="990600"/>
            <a:ext cx="17610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Back Pain-3125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1143000"/>
            <a:ext cx="1143000" cy="15722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066800"/>
            <a:ext cx="16326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962400"/>
            <a:ext cx="1752600" cy="180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038600"/>
            <a:ext cx="1828800" cy="169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114800"/>
            <a:ext cx="16850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>
            <a:off x="6442385" y="5957445"/>
            <a:ext cx="1981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toothache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" name="Picture 21" descr="image_processing20200424-29859-agx92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86600" y="990600"/>
            <a:ext cx="1524000" cy="167013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162800" y="2819400"/>
            <a:ext cx="16764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sore throat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06680"/>
            <a:ext cx="66294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28600" y="990600"/>
            <a:ext cx="17610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Back Pain-3125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838200"/>
            <a:ext cx="1143000" cy="15722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762000"/>
            <a:ext cx="16326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724400"/>
            <a:ext cx="1752600" cy="180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4876800"/>
            <a:ext cx="1828800" cy="169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4800600"/>
            <a:ext cx="16850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image_processing20200424-29859-agx92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685800"/>
            <a:ext cx="1524000" cy="1670137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90800" y="2514600"/>
            <a:ext cx="3962400" cy="22860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schemeClr val="tx1"/>
                </a:solidFill>
              </a:rPr>
              <a:t>What's the matter with you?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I’ve ____________.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You should/ shouldn't ______________.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Yes, I will. / OK, I won’t.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nker-bell-disney-fairies-fairy-mary-vidia-transparent-tinkerbell-disney-fairy-png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5279" flipH="1">
            <a:off x="7230750" y="646306"/>
            <a:ext cx="1694646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rcRect b="29601"/>
          <a:stretch>
            <a:fillRect/>
          </a:stretch>
        </p:blipFill>
        <p:spPr bwMode="auto">
          <a:xfrm>
            <a:off x="1295400" y="990600"/>
            <a:ext cx="655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867400"/>
            <a:ext cx="15779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581400"/>
            <a:ext cx="2667000" cy="239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7400" y="1524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.VnFreeH" pitchFamily="34" charset="0"/>
              </a:rPr>
              <a:t>Game</a:t>
            </a:r>
            <a:r>
              <a:rPr lang="en-US" sz="4400" b="1" dirty="0" smtClean="0">
                <a:latin typeface=".VnFreeH" pitchFamily="34" charset="0"/>
              </a:rPr>
              <a:t>:</a:t>
            </a:r>
            <a:endParaRPr lang="en-US" sz="4400" b="1" dirty="0">
              <a:latin typeface=".VnFreeH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Abrir corchete"/>
          <p:cNvSpPr/>
          <p:nvPr/>
        </p:nvSpPr>
        <p:spPr>
          <a:xfrm>
            <a:off x="6629400" y="652499"/>
            <a:ext cx="2506977" cy="5062501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152400" y="533400"/>
            <a:ext cx="6553200" cy="1905000"/>
          </a:xfrm>
          <a:prstGeom prst="cloudCallout">
            <a:avLst>
              <a:gd name="adj1" fmla="val -43488"/>
              <a:gd name="adj2" fmla="val 9808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3400" kern="0" dirty="0" smtClean="0">
                <a:solidFill>
                  <a:schemeClr val="tx1"/>
                </a:solidFill>
              </a:rPr>
              <a:t>Minh has </a:t>
            </a:r>
            <a:r>
              <a:rPr lang="es-ES_tradnl" sz="3400" kern="0" dirty="0" err="1" smtClean="0">
                <a:solidFill>
                  <a:schemeClr val="tx1"/>
                </a:solidFill>
              </a:rPr>
              <a:t>an</a:t>
            </a:r>
            <a:r>
              <a:rPr lang="es-ES_tradnl" sz="3400" kern="0" dirty="0" smtClean="0">
                <a:solidFill>
                  <a:schemeClr val="tx1"/>
                </a:solidFill>
              </a:rPr>
              <a:t> </a:t>
            </a:r>
            <a:r>
              <a:rPr lang="es-ES_tradnl" sz="3600" kern="0" dirty="0" smtClean="0">
                <a:solidFill>
                  <a:schemeClr val="tx1"/>
                </a:solidFill>
              </a:rPr>
              <a:t>_______.</a:t>
            </a:r>
          </a:p>
          <a:p>
            <a:pPr>
              <a:defRPr/>
            </a:pPr>
            <a:r>
              <a:rPr lang="es-ES_tradnl" sz="3600" kern="0" dirty="0" smtClean="0">
                <a:solidFill>
                  <a:schemeClr val="tx1"/>
                </a:solidFill>
              </a:rPr>
              <a:t> </a:t>
            </a:r>
            <a:endParaRPr lang="es-ES_tradnl" sz="3600" kern="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781800" y="2175160"/>
            <a:ext cx="22098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kern="0" dirty="0" err="1" smtClean="0">
                <a:solidFill>
                  <a:schemeClr val="tx1"/>
                </a:solidFill>
                <a:latin typeface="+mj-lt"/>
              </a:rPr>
              <a:t>earache</a:t>
            </a:r>
            <a:endParaRPr lang="es-ES" sz="3000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97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0300" y="6010275"/>
            <a:ext cx="1579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21399832">
            <a:off x="-18320" y="2876098"/>
            <a:ext cx="2012658" cy="36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8 Rectángulo redondeado"/>
          <p:cNvSpPr/>
          <p:nvPr/>
        </p:nvSpPr>
        <p:spPr>
          <a:xfrm>
            <a:off x="3048000" y="831275"/>
            <a:ext cx="212685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kern="0" dirty="0" smtClean="0">
                <a:solidFill>
                  <a:schemeClr val="tx1"/>
                </a:solidFill>
              </a:rPr>
              <a:t> </a:t>
            </a:r>
            <a:r>
              <a:rPr lang="es-ES" sz="3400" kern="0" dirty="0" err="1" smtClean="0">
                <a:solidFill>
                  <a:srgbClr val="FF0000"/>
                </a:solidFill>
              </a:rPr>
              <a:t>earache</a:t>
            </a:r>
            <a:endParaRPr lang="es-ES" sz="3400" kern="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1295400"/>
            <a:ext cx="1984409" cy="55399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toothache</a:t>
            </a:r>
            <a:endParaRPr lang="en-US" sz="3000" dirty="0"/>
          </a:p>
        </p:txBody>
      </p:sp>
      <p:sp>
        <p:nvSpPr>
          <p:cNvPr id="21" name="TextBox 20"/>
          <p:cNvSpPr txBox="1"/>
          <p:nvPr/>
        </p:nvSpPr>
        <p:spPr>
          <a:xfrm>
            <a:off x="6816430" y="3131125"/>
            <a:ext cx="2060609" cy="55399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headache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2590800" y="2743200"/>
            <a:ext cx="260331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750871" y="3983190"/>
            <a:ext cx="2393129" cy="55399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stomachache</a:t>
            </a:r>
            <a:endParaRPr lang="en-US" sz="3000" dirty="0"/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/>
      <p:bldP spid="16" grpId="0" autoUpdateAnimBg="0"/>
      <p:bldP spid="21" grpId="0" autoUpdateAnimBg="0"/>
      <p:bldP spid="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Abrir corchete"/>
          <p:cNvSpPr/>
          <p:nvPr/>
        </p:nvSpPr>
        <p:spPr>
          <a:xfrm>
            <a:off x="6705600" y="652499"/>
            <a:ext cx="2430777" cy="5062501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152400" y="304800"/>
            <a:ext cx="6400800" cy="20574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3200" kern="0" dirty="0" smtClean="0">
                <a:solidFill>
                  <a:schemeClr val="tx1"/>
                </a:solidFill>
              </a:rPr>
              <a:t>Julia has </a:t>
            </a:r>
            <a:r>
              <a:rPr lang="es-ES_tradnl" sz="3400" kern="0" dirty="0" smtClean="0">
                <a:solidFill>
                  <a:schemeClr val="tx1"/>
                </a:solidFill>
              </a:rPr>
              <a:t>a  </a:t>
            </a:r>
            <a:r>
              <a:rPr lang="es-ES_tradnl" sz="3400" kern="0" dirty="0" err="1" smtClean="0">
                <a:solidFill>
                  <a:schemeClr val="tx1"/>
                </a:solidFill>
              </a:rPr>
              <a:t>backache</a:t>
            </a:r>
            <a:r>
              <a:rPr lang="es-ES_tradnl" sz="3400" kern="0" dirty="0" smtClean="0">
                <a:solidFill>
                  <a:schemeClr val="tx1"/>
                </a:solidFill>
              </a:rPr>
              <a:t>. </a:t>
            </a:r>
            <a:r>
              <a:rPr lang="es-ES_tradnl" sz="3400" kern="0" dirty="0" err="1" smtClean="0">
                <a:solidFill>
                  <a:schemeClr val="tx1"/>
                </a:solidFill>
              </a:rPr>
              <a:t>She</a:t>
            </a:r>
            <a:r>
              <a:rPr lang="es-ES_tradnl" sz="3400" kern="0" dirty="0" smtClean="0">
                <a:solidFill>
                  <a:schemeClr val="tx1"/>
                </a:solidFill>
              </a:rPr>
              <a:t> </a:t>
            </a:r>
            <a:r>
              <a:rPr lang="es-ES_tradnl" sz="3400" kern="0" dirty="0" err="1" smtClean="0">
                <a:solidFill>
                  <a:schemeClr val="tx1"/>
                </a:solidFill>
              </a:rPr>
              <a:t>should</a:t>
            </a:r>
            <a:r>
              <a:rPr lang="es-ES_tradnl" sz="3400" kern="0" dirty="0" smtClean="0">
                <a:solidFill>
                  <a:schemeClr val="tx1"/>
                </a:solidFill>
              </a:rPr>
              <a:t> </a:t>
            </a:r>
            <a:r>
              <a:rPr lang="es-ES_tradnl" sz="3600" kern="0" dirty="0" err="1" smtClean="0">
                <a:solidFill>
                  <a:schemeClr val="tx1"/>
                </a:solidFill>
              </a:rPr>
              <a:t>go</a:t>
            </a:r>
            <a:r>
              <a:rPr lang="es-ES_tradnl" sz="3600" kern="0" dirty="0" smtClean="0">
                <a:solidFill>
                  <a:schemeClr val="tx1"/>
                </a:solidFill>
              </a:rPr>
              <a:t> </a:t>
            </a:r>
            <a:r>
              <a:rPr lang="es-ES_tradnl" sz="3600" kern="0" dirty="0" err="1" smtClean="0">
                <a:solidFill>
                  <a:schemeClr val="tx1"/>
                </a:solidFill>
              </a:rPr>
              <a:t>to</a:t>
            </a:r>
            <a:r>
              <a:rPr lang="es-ES_tradnl" sz="3600" kern="0" dirty="0" smtClean="0">
                <a:solidFill>
                  <a:schemeClr val="tx1"/>
                </a:solidFill>
              </a:rPr>
              <a:t> </a:t>
            </a:r>
            <a:r>
              <a:rPr lang="es-ES_tradnl" sz="3600" kern="0" dirty="0" err="1" smtClean="0">
                <a:solidFill>
                  <a:schemeClr val="tx1"/>
                </a:solidFill>
              </a:rPr>
              <a:t>the</a:t>
            </a:r>
            <a:r>
              <a:rPr lang="es-ES_tradnl" sz="3600" kern="0" dirty="0" smtClean="0">
                <a:solidFill>
                  <a:schemeClr val="tx1"/>
                </a:solidFill>
              </a:rPr>
              <a:t> ______.</a:t>
            </a:r>
            <a:endParaRPr lang="es-ES_tradnl" sz="3600" kern="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176650" y="1295400"/>
            <a:ext cx="18288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kern="0" dirty="0" smtClean="0">
                <a:solidFill>
                  <a:schemeClr val="tx1"/>
                </a:solidFill>
                <a:latin typeface="+mj-lt"/>
              </a:rPr>
              <a:t>doctor</a:t>
            </a:r>
            <a:endParaRPr lang="es-ES" sz="30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142016" y="2251275"/>
            <a:ext cx="19050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kern="0" dirty="0" err="1" smtClean="0">
                <a:solidFill>
                  <a:schemeClr val="tx1"/>
                </a:solidFill>
                <a:latin typeface="+mj-lt"/>
              </a:rPr>
              <a:t>dentist</a:t>
            </a:r>
            <a:endParaRPr lang="es-ES" sz="3000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97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0300" y="6010275"/>
            <a:ext cx="1579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21399832">
            <a:off x="-18320" y="2876098"/>
            <a:ext cx="2012658" cy="36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2 Rectángulo redondeado"/>
          <p:cNvSpPr/>
          <p:nvPr/>
        </p:nvSpPr>
        <p:spPr>
          <a:xfrm>
            <a:off x="7142016" y="3276600"/>
            <a:ext cx="19050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kern="0" dirty="0" err="1" smtClean="0">
                <a:solidFill>
                  <a:schemeClr val="tx1"/>
                </a:solidFill>
                <a:latin typeface="+mj-lt"/>
              </a:rPr>
              <a:t>teacher</a:t>
            </a:r>
            <a:endParaRPr lang="es-ES" sz="30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8 Rectángulo redondeado"/>
          <p:cNvSpPr/>
          <p:nvPr/>
        </p:nvSpPr>
        <p:spPr>
          <a:xfrm>
            <a:off x="2202869" y="1295405"/>
            <a:ext cx="1371601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 smtClean="0">
                <a:solidFill>
                  <a:srgbClr val="FF0000"/>
                </a:solidFill>
                <a:latin typeface="+mj-lt"/>
              </a:rPr>
              <a:t>doctor</a:t>
            </a:r>
            <a:endParaRPr lang="es-ES" sz="3200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12 Rectángulo redondeado"/>
          <p:cNvSpPr/>
          <p:nvPr/>
        </p:nvSpPr>
        <p:spPr>
          <a:xfrm>
            <a:off x="7058885" y="4267200"/>
            <a:ext cx="205740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kern="0" dirty="0" err="1" smtClean="0">
                <a:solidFill>
                  <a:schemeClr val="tx1"/>
                </a:solidFill>
                <a:latin typeface="+mj-lt"/>
              </a:rPr>
              <a:t>farmer</a:t>
            </a:r>
            <a:endParaRPr lang="es-ES" sz="3000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 descr="11-116278_old-doctor-clipart-doctor-clipart-transparent-hd-png.png"/>
          <p:cNvPicPr>
            <a:picLocks noChangeAspect="1"/>
          </p:cNvPicPr>
          <p:nvPr/>
        </p:nvPicPr>
        <p:blipFill>
          <a:blip r:embed="rId9" cstate="print">
            <a:lum contrast="20000"/>
          </a:blip>
          <a:stretch>
            <a:fillRect/>
          </a:stretch>
        </p:blipFill>
        <p:spPr>
          <a:xfrm>
            <a:off x="2556320" y="2391970"/>
            <a:ext cx="2625280" cy="4466029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build="allAtOnce" autoUpdateAnimBg="0"/>
      <p:bldP spid="22" grpId="0" build="allAtOnce" autoUpdateAnimBg="0"/>
      <p:bldP spid="24" grpId="0"/>
      <p:bldP spid="16" grpId="0" build="allAtOnce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1172</Words>
  <Application>Microsoft Office PowerPoint</Application>
  <PresentationFormat>On-screen Show (4:3)</PresentationFormat>
  <Paragraphs>241</Paragraphs>
  <Slides>29</Slides>
  <Notes>25</Notes>
  <HiddenSlides>0</HiddenSlides>
  <MMClips>8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778</cp:revision>
  <dcterms:created xsi:type="dcterms:W3CDTF">2006-08-16T00:00:00Z</dcterms:created>
  <dcterms:modified xsi:type="dcterms:W3CDTF">2023-01-15T13:49:56Z</dcterms:modified>
</cp:coreProperties>
</file>