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5"/>
  </p:notesMasterIdLst>
  <p:sldIdLst>
    <p:sldId id="342" r:id="rId4"/>
    <p:sldId id="405" r:id="rId5"/>
    <p:sldId id="343" r:id="rId6"/>
    <p:sldId id="292" r:id="rId7"/>
    <p:sldId id="368" r:id="rId8"/>
    <p:sldId id="360" r:id="rId9"/>
    <p:sldId id="340" r:id="rId10"/>
    <p:sldId id="341" r:id="rId11"/>
    <p:sldId id="398" r:id="rId12"/>
    <p:sldId id="366" r:id="rId13"/>
    <p:sldId id="383" r:id="rId14"/>
    <p:sldId id="384" r:id="rId15"/>
    <p:sldId id="385" r:id="rId16"/>
    <p:sldId id="386" r:id="rId17"/>
    <p:sldId id="387" r:id="rId18"/>
    <p:sldId id="394" r:id="rId19"/>
    <p:sldId id="407" r:id="rId20"/>
    <p:sldId id="259" r:id="rId21"/>
    <p:sldId id="260" r:id="rId22"/>
    <p:sldId id="262" r:id="rId23"/>
    <p:sldId id="286" r:id="rId24"/>
    <p:sldId id="284" r:id="rId26"/>
    <p:sldId id="265" r:id="rId27"/>
    <p:sldId id="8860" r:id="rId28"/>
    <p:sldId id="408" r:id="rId29"/>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1953"/>
    <a:srgbClr val="FFFF99"/>
    <a:srgbClr val="9933FF"/>
    <a:srgbClr val="0099FF"/>
    <a:srgbClr val="FF0000"/>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69" d="100"/>
          <a:sy n="69" d="100"/>
        </p:scale>
        <p:origin x="13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b="0">
                <a:latin typeface="Arial" panose="020B0604020202020204" pitchFamily="34"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b="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b="0">
                <a:latin typeface="Arial" panose="020B0604020202020204" pitchFamily="34"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b="0">
                <a:latin typeface="Arial" panose="020B0604020202020204" pitchFamily="34" charset="0"/>
              </a:defRPr>
            </a:lvl1pPr>
          </a:lstStyle>
          <a:p>
            <a:pPr>
              <a:defRPr/>
            </a:pPr>
            <a:fld id="{639021AF-83B8-49C9-B729-7784C36D4FD0}"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H" panose="020B72000000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H" panose="020B72000000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H" panose="020B72000000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H" panose="020B72000000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H" panose="020B72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p:sp>
      <p:sp>
        <p:nvSpPr>
          <p:cNvPr id="2253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3CFB36-A708-43B6-A661-2342E9B3FCB5}" type="slidenum">
              <a:rPr lang="en-US" altLang="en-US">
                <a:latin typeface="Tahoma" panose="020B0604030504040204" pitchFamily="34" charset="0"/>
              </a:rPr>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0CF28C7-C6B7-430E-B28C-B695B19794CA}"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D62611D-DF53-44E0-8C38-3F59FE38F2F5}"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5F66332-23BC-4C69-84AB-939D4431BE7D}"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08FEC18-4602-4E77-B4B8-9695D436B646}"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D572B809-E08C-4BB9-AC09-30F0BEE270E7}" type="datetimeFigureOut">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F9EDBE9-8DCB-40D2-B97A-680EC9BF81A4}"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15CA41D6-409F-47A9-BC18-3B7121852B1D}" type="datetimeFigureOut">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DD7383E-9201-490C-868A-E4A58E8697FC}"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fld id="{A03F39F5-3994-4FAD-9DE8-02551CECE61D}" type="datetimeFigureOut">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1E99A8C-25B0-422A-9A20-2AE47F3BA283}"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EEB1106B-F079-417B-ABB8-10EF1C34E3D0}" type="datetimeFigureOut">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8499107-987C-4681-AC43-16DA37F2892E}"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6FEEEC41-CC69-4163-8255-E6201FC6F696}" type="datetimeFigureOut">
              <a:rPr 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5BB623DB-7DC6-45B1-A0F5-C2A4D168E2B4}"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C68B653D-F284-4003-9441-EA2F6EF13D06}" type="datetimeFigureOut">
              <a:rPr 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CFF570A-9F8C-4B60-A920-C8B22640351C}"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3B0B635-0C6E-4FF3-A4A6-2DDCA432196F}" type="datetimeFigureOut">
              <a:rPr 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59CB6DDF-08AF-48A6-B777-57BD1DB63904}"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8F0396-7854-449B-9263-3DEFA2051A2C}" type="slidenum">
              <a:rPr lang="en-US" altLang="en-US"/>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fld id="{291C229F-F8AD-457D-ABC3-B9B456270DBF}" type="datetimeFigureOut">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A1560E7-6A64-44C5-81CD-B2245A684736}"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fld id="{C1DFB7D5-30E7-4B9B-94FE-FD782AA08FDD}" type="datetimeFigureOut">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20C6138-60E7-42A5-8E96-016FBC98080B}"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F4F90CD8-61CA-4F8C-AF5B-291EA8AF0DC5}" type="datetimeFigureOut">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5D76DAF-6651-4BB8-B13E-18BEED186C9C}"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3ADD76F-E38D-4D69-99BD-E96471D7B50C}" type="datetimeFigureOut">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DAF8400-3AF6-42D2-8AF0-B50E6E285F9D}" type="slidenum">
              <a:rPr lang="en-US" altLang="en-US"/>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B38718C-ED5D-4E44-9AEA-9DA8B2B9EB69}"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670FD69-630A-4044-8A66-5B3F5359A45C}"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7973B81-AD5E-4789-B7D9-69F0E9DCB338}"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E60CAC2-7DAB-44CD-B76C-BAECCDD13A35}"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8203134-E620-4BD3-B803-19E018D4C076}"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551F21D-90A7-45D2-AD9A-8EA8D432598D}"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82B584D-3DFC-4A1F-AB7F-916D0FB309F3}"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0">
                <a:latin typeface=".VnTimeH" panose="020B7200000000000000" pitchFamily="34" charset="0"/>
              </a:defRPr>
            </a:lvl1pPr>
          </a:lstStyle>
          <a:p>
            <a:pPr>
              <a:defRPr/>
            </a:pPr>
            <a:fld id="{59AFA3FE-F666-4C84-B1B8-D337AFF008E8}"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H" panose="020B7200000000000000" pitchFamily="34" charset="0"/>
        </a:defRPr>
      </a:lvl2pPr>
      <a:lvl3pPr algn="ctr" rtl="0" eaLnBrk="0" fontAlgn="base" hangingPunct="0">
        <a:spcBef>
          <a:spcPct val="0"/>
        </a:spcBef>
        <a:spcAft>
          <a:spcPct val="0"/>
        </a:spcAft>
        <a:defRPr sz="4400">
          <a:solidFill>
            <a:schemeClr val="tx2"/>
          </a:solidFill>
          <a:latin typeface=".VnTimeH" panose="020B7200000000000000" pitchFamily="34" charset="0"/>
        </a:defRPr>
      </a:lvl3pPr>
      <a:lvl4pPr algn="ctr" rtl="0" eaLnBrk="0" fontAlgn="base" hangingPunct="0">
        <a:spcBef>
          <a:spcPct val="0"/>
        </a:spcBef>
        <a:spcAft>
          <a:spcPct val="0"/>
        </a:spcAft>
        <a:defRPr sz="4400">
          <a:solidFill>
            <a:schemeClr val="tx2"/>
          </a:solidFill>
          <a:latin typeface=".VnTimeH" panose="020B7200000000000000" pitchFamily="34" charset="0"/>
        </a:defRPr>
      </a:lvl4pPr>
      <a:lvl5pPr algn="ctr" rtl="0" eaLnBrk="0" fontAlgn="base" hangingPunct="0">
        <a:spcBef>
          <a:spcPct val="0"/>
        </a:spcBef>
        <a:spcAft>
          <a:spcPct val="0"/>
        </a:spcAft>
        <a:defRPr sz="4400">
          <a:solidFill>
            <a:schemeClr val="tx2"/>
          </a:solidFill>
          <a:latin typeface=".VnTimeH" panose="020B7200000000000000" pitchFamily="34" charset="0"/>
        </a:defRPr>
      </a:lvl5pPr>
      <a:lvl6pPr marL="457200" algn="ctr" rtl="0" fontAlgn="base">
        <a:spcBef>
          <a:spcPct val="0"/>
        </a:spcBef>
        <a:spcAft>
          <a:spcPct val="0"/>
        </a:spcAft>
        <a:defRPr sz="4400">
          <a:solidFill>
            <a:schemeClr val="tx2"/>
          </a:solidFill>
          <a:latin typeface=".VnTimeH" panose="020B7200000000000000" pitchFamily="34" charset="0"/>
        </a:defRPr>
      </a:lvl6pPr>
      <a:lvl7pPr marL="914400" algn="ctr" rtl="0" fontAlgn="base">
        <a:spcBef>
          <a:spcPct val="0"/>
        </a:spcBef>
        <a:spcAft>
          <a:spcPct val="0"/>
        </a:spcAft>
        <a:defRPr sz="4400">
          <a:solidFill>
            <a:schemeClr val="tx2"/>
          </a:solidFill>
          <a:latin typeface=".VnTimeH" panose="020B7200000000000000" pitchFamily="34" charset="0"/>
        </a:defRPr>
      </a:lvl7pPr>
      <a:lvl8pPr marL="1371600" algn="ctr" rtl="0" fontAlgn="base">
        <a:spcBef>
          <a:spcPct val="0"/>
        </a:spcBef>
        <a:spcAft>
          <a:spcPct val="0"/>
        </a:spcAft>
        <a:defRPr sz="4400">
          <a:solidFill>
            <a:schemeClr val="tx2"/>
          </a:solidFill>
          <a:latin typeface=".VnTimeH" panose="020B7200000000000000" pitchFamily="34" charset="0"/>
        </a:defRPr>
      </a:lvl8pPr>
      <a:lvl9pPr marL="1828800" algn="ctr" rtl="0" fontAlgn="base">
        <a:spcBef>
          <a:spcPct val="0"/>
        </a:spcBef>
        <a:spcAft>
          <a:spcPct val="0"/>
        </a:spcAft>
        <a:defRPr sz="4400">
          <a:solidFill>
            <a:schemeClr val="tx2"/>
          </a:solidFill>
          <a:latin typeface=".VnTimeH"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en-US" altLang="vi-VN"/>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endParaRPr lang="en-US" altLang="vi-VN"/>
          </a:p>
          <a:p>
            <a:pPr lvl="1"/>
            <a:r>
              <a:rPr lang="en-US" altLang="vi-VN"/>
              <a:t>Second level</a:t>
            </a:r>
            <a:endParaRPr lang="en-US" altLang="vi-VN"/>
          </a:p>
          <a:p>
            <a:pPr lvl="2"/>
            <a:r>
              <a:rPr lang="en-US" altLang="vi-VN"/>
              <a:t>Third level</a:t>
            </a:r>
            <a:endParaRPr lang="en-US" altLang="vi-VN"/>
          </a:p>
          <a:p>
            <a:pPr lvl="3"/>
            <a:r>
              <a:rPr lang="en-US" altLang="vi-VN"/>
              <a:t>Fourth level</a:t>
            </a:r>
            <a:endParaRPr lang="en-US" altLang="vi-VN"/>
          </a:p>
          <a:p>
            <a:pPr lvl="4"/>
            <a:r>
              <a:rPr lang="en-US" altLang="vi-VN"/>
              <a:t>Fifth level</a:t>
            </a:r>
            <a:endParaRPr lang="en-US" altLang="vi-VN"/>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050">
                <a:latin typeface="Arial" panose="020B0604020202020204" pitchFamily="34" charset="0"/>
                <a:cs typeface="Arial" panose="020B0604020202020204" pitchFamily="34" charset="0"/>
              </a:defRPr>
            </a:lvl1pPr>
          </a:lstStyle>
          <a:p>
            <a:pPr>
              <a:defRPr/>
            </a:pPr>
            <a:fld id="{B2313A4A-7BFC-493D-AC5F-764BC37A5304}" type="datetimeFigureOut">
              <a:rPr lang="en-US"/>
            </a:fld>
            <a:endParaRPr 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a:latin typeface="Arial" panose="020B0604020202020204" pitchFamily="34" charset="0"/>
                <a:cs typeface="Arial" panose="020B0604020202020204" pitchFamily="34" charset="0"/>
              </a:defRPr>
            </a:lvl1pPr>
          </a:lstStyle>
          <a:p>
            <a:pPr>
              <a:defRPr/>
            </a:pPr>
            <a:endParaRPr 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50"/>
            </a:lvl1pPr>
          </a:lstStyle>
          <a:p>
            <a:fld id="{CD3E62ED-5A67-413C-8F8D-7AD809F7EF81}"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530" indent="-214630"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4.jpeg"/><Relationship Id="rId2" Type="http://schemas.openxmlformats.org/officeDocument/2006/relationships/image" Target="../media/image5.jpeg"/><Relationship Id="rId10" Type="http://schemas.openxmlformats.org/officeDocument/2006/relationships/slideLayout" Target="../slideLayouts/slideLayout7.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9.xml"/><Relationship Id="rId2" Type="http://schemas.openxmlformats.org/officeDocument/2006/relationships/image" Target="../media/image28.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slide" Target="slide1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nh-nen-powerpoint-thien-nhien-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87413"/>
            <a:ext cx="91440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3384550"/>
            <a:ext cx="4832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759486"/>
            <a:ext cx="80010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defRPr/>
            </a:pPr>
            <a:r>
              <a:rPr lang="en-US" altLang="vi-VN" sz="4000" kern="0" dirty="0" err="1">
                <a:solidFill>
                  <a:srgbClr val="FF0000"/>
                </a:solidFill>
                <a:cs typeface="Times New Roman" panose="02020603050405020304" pitchFamily="18" charset="0"/>
                <a:sym typeface="Arial" panose="020B0604020202020204"/>
              </a:rPr>
              <a:t>Không</a:t>
            </a:r>
            <a:r>
              <a:rPr lang="en-US" altLang="vi-VN" sz="4000" kern="0" dirty="0">
                <a:solidFill>
                  <a:srgbClr val="FF0000"/>
                </a:solidFill>
                <a:cs typeface="Times New Roman" panose="02020603050405020304" pitchFamily="18" charset="0"/>
                <a:sym typeface="Arial" panose="020B0604020202020204"/>
              </a:rPr>
              <a:t> </a:t>
            </a:r>
            <a:r>
              <a:rPr lang="en-US" altLang="vi-VN" sz="4000" kern="0" dirty="0" err="1">
                <a:solidFill>
                  <a:srgbClr val="FF0000"/>
                </a:solidFill>
                <a:cs typeface="Times New Roman" panose="02020603050405020304" pitchFamily="18" charset="0"/>
                <a:sym typeface="Arial" panose="020B0604020202020204"/>
              </a:rPr>
              <a:t>khí</a:t>
            </a:r>
            <a:r>
              <a:rPr lang="en-US" altLang="vi-VN" sz="4000" kern="0" dirty="0">
                <a:solidFill>
                  <a:srgbClr val="FF0000"/>
                </a:solidFill>
                <a:cs typeface="Times New Roman" panose="02020603050405020304" pitchFamily="18" charset="0"/>
                <a:sym typeface="Arial" panose="020B0604020202020204"/>
              </a:rPr>
              <a:t> </a:t>
            </a:r>
            <a:r>
              <a:rPr lang="en-US" altLang="vi-VN" sz="4000" kern="0" dirty="0" err="1">
                <a:solidFill>
                  <a:srgbClr val="FF0000"/>
                </a:solidFill>
                <a:cs typeface="Times New Roman" panose="02020603050405020304" pitchFamily="18" charset="0"/>
                <a:sym typeface="Arial" panose="020B0604020202020204"/>
              </a:rPr>
              <a:t>bị</a:t>
            </a:r>
            <a:r>
              <a:rPr lang="en-US" altLang="vi-VN" sz="4000" kern="0" dirty="0">
                <a:solidFill>
                  <a:srgbClr val="FF0000"/>
                </a:solidFill>
                <a:cs typeface="Times New Roman" panose="02020603050405020304" pitchFamily="18" charset="0"/>
                <a:sym typeface="Arial" panose="020B0604020202020204"/>
              </a:rPr>
              <a:t> ô </a:t>
            </a:r>
            <a:r>
              <a:rPr lang="en-US" altLang="vi-VN" sz="4000" kern="0" dirty="0" err="1">
                <a:solidFill>
                  <a:srgbClr val="FF0000"/>
                </a:solidFill>
                <a:cs typeface="Times New Roman" panose="02020603050405020304" pitchFamily="18" charset="0"/>
                <a:sym typeface="Arial" panose="020B0604020202020204"/>
              </a:rPr>
              <a:t>nhiễm</a:t>
            </a:r>
            <a:endParaRPr lang="en-US" altLang="vi-VN" sz="4000" kern="0" dirty="0">
              <a:solidFill>
                <a:srgbClr val="FF0000"/>
              </a:solidFill>
              <a:cs typeface="Times New Roman" panose="02020603050405020304" pitchFamily="18" charset="0"/>
              <a:sym typeface="Arial" panose="020B0604020202020204"/>
            </a:endParaRPr>
          </a:p>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defRPr/>
            </a:pP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Bảo</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vệ</a:t>
            </a:r>
            <a:r>
              <a:rPr lang="en-US" altLang="vi-VN" sz="4000" kern="0" dirty="0">
                <a:solidFill>
                  <a:srgbClr val="FF0000"/>
                </a:solidFill>
                <a:cs typeface="Times New Roman" panose="02020603050405020304" pitchFamily="18" charset="0"/>
                <a:sym typeface="Arial" panose="020B0604020202020204"/>
              </a:rPr>
              <a:t> </a:t>
            </a:r>
            <a:r>
              <a:rPr lang="en-US" altLang="vi-VN" sz="4000" kern="0" dirty="0" err="1">
                <a:solidFill>
                  <a:srgbClr val="FF0000"/>
                </a:solidFill>
                <a:cs typeface="Times New Roman" panose="02020603050405020304" pitchFamily="18" charset="0"/>
                <a:sym typeface="Arial" panose="020B0604020202020204"/>
              </a:rPr>
              <a:t>bầ</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u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không</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khí</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trong</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rPr>
              <a:t>sạch</a:t>
            </a:r>
            <a:endPar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83131" y="4692937"/>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000" dirty="0">
                <a:solidFill>
                  <a:srgbClr val="FF3300"/>
                </a:solidFill>
                <a:latin typeface="Arial" panose="020B0604020202020204" pitchFamily="34" charset="0"/>
              </a:rPr>
              <a:t>     </a:t>
            </a:r>
            <a:r>
              <a:rPr lang="en-US" altLang="en-US" sz="3000" dirty="0">
                <a:latin typeface="Times New Roman" panose="02020603050405020304" pitchFamily="18" charset="0"/>
                <a:cs typeface="Times New Roman" panose="02020603050405020304" pitchFamily="18" charset="0"/>
              </a:rPr>
              <a:t>Không khí bị ô nhiễm là không khí có chứa một trong các loại khói, khí độc, các loại bụi, vi khuẩn quá tỉ lệ cho phép, có hại cho sức khỏe con người và các sinh vật khác. </a:t>
            </a:r>
            <a:endParaRPr lang="en-US" altLang="en-US" sz="3000" dirty="0">
              <a:latin typeface="Times New Roman" panose="02020603050405020304" pitchFamily="18" charset="0"/>
              <a:cs typeface="Times New Roman" panose="02020603050405020304" pitchFamily="18" charset="0"/>
            </a:endParaRPr>
          </a:p>
        </p:txBody>
      </p:sp>
      <p:sp>
        <p:nvSpPr>
          <p:cNvPr id="144399" name="Text Box 15"/>
          <p:cNvSpPr txBox="1">
            <a:spLocks noChangeArrowheads="1"/>
          </p:cNvSpPr>
          <p:nvPr/>
        </p:nvSpPr>
        <p:spPr bwMode="auto">
          <a:xfrm>
            <a:off x="34636" y="4184939"/>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Thế nào là không khí bị ô nhiễm?</a:t>
            </a:r>
            <a:endParaRPr lang="en-US" altLang="en-US" dirty="0">
              <a:solidFill>
                <a:srgbClr val="C00000"/>
              </a:solidFill>
              <a:latin typeface="Times New Roman" panose="02020603050405020304" pitchFamily="18" charset="0"/>
              <a:cs typeface="Times New Roman" panose="02020603050405020304" pitchFamily="18" charset="0"/>
            </a:endParaRPr>
          </a:p>
        </p:txBody>
      </p:sp>
      <p:pic>
        <p:nvPicPr>
          <p:cNvPr id="81922" name="Picture 2" descr="scan0004"/>
          <p:cNvPicPr>
            <a:picLocks noChangeAspect="1" noChangeArrowheads="1"/>
          </p:cNvPicPr>
          <p:nvPr/>
        </p:nvPicPr>
        <p:blipFill>
          <a:blip r:embed="rId1">
            <a:lum bright="-10000" contrast="46000"/>
            <a:extLst>
              <a:ext uri="{28A0092B-C50C-407E-A947-70E740481C1C}">
                <a14:useLocalDpi xmlns:a14="http://schemas.microsoft.com/office/drawing/2010/main" val="0"/>
              </a:ext>
            </a:extLst>
          </a:blip>
          <a:srcRect t="37755" b="2380"/>
          <a:stretch>
            <a:fillRect/>
          </a:stretch>
        </p:blipFill>
        <p:spPr bwMode="auto">
          <a:xfrm>
            <a:off x="6019800" y="228600"/>
            <a:ext cx="30480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Oval 3"/>
          <p:cNvSpPr>
            <a:spLocks noChangeArrowheads="1"/>
          </p:cNvSpPr>
          <p:nvPr/>
        </p:nvSpPr>
        <p:spPr bwMode="auto">
          <a:xfrm>
            <a:off x="6019800" y="228600"/>
            <a:ext cx="609600" cy="543214"/>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4</a:t>
            </a:r>
            <a:endParaRPr lang="en-US" altLang="en-US" sz="2000" dirty="0"/>
          </a:p>
        </p:txBody>
      </p:sp>
      <p:pic>
        <p:nvPicPr>
          <p:cNvPr id="80898" name="Picture 2" descr="scan0004"/>
          <p:cNvPicPr>
            <a:picLocks noChangeAspect="1" noChangeArrowheads="1"/>
          </p:cNvPicPr>
          <p:nvPr/>
        </p:nvPicPr>
        <p:blipFill>
          <a:blip r:embed="rId1">
            <a:lum bright="-14000" contrast="14000"/>
            <a:extLst>
              <a:ext uri="{28A0092B-C50C-407E-A947-70E740481C1C}">
                <a14:useLocalDpi xmlns:a14="http://schemas.microsoft.com/office/drawing/2010/main" val="0"/>
              </a:ext>
            </a:extLst>
          </a:blip>
          <a:srcRect l="29355" b="66327"/>
          <a:stretch>
            <a:fillRect/>
          </a:stretch>
        </p:blipFill>
        <p:spPr bwMode="auto">
          <a:xfrm>
            <a:off x="2971800" y="228600"/>
            <a:ext cx="2971800" cy="3886200"/>
          </a:xfrm>
          <a:prstGeom prst="rect">
            <a:avLst/>
          </a:prstGeom>
          <a:solidFill>
            <a:srgbClr val="FF0000"/>
          </a:solidFill>
          <a:ln w="9525">
            <a:solidFill>
              <a:srgbClr val="FF0000"/>
            </a:solidFill>
            <a:miter lim="800000"/>
            <a:headEnd/>
            <a:tailEnd/>
          </a:ln>
        </p:spPr>
      </p:pic>
      <p:sp>
        <p:nvSpPr>
          <p:cNvPr id="80899" name="Oval 3"/>
          <p:cNvSpPr>
            <a:spLocks noChangeArrowheads="1"/>
          </p:cNvSpPr>
          <p:nvPr/>
        </p:nvSpPr>
        <p:spPr bwMode="auto">
          <a:xfrm>
            <a:off x="2971800" y="298739"/>
            <a:ext cx="568325" cy="549275"/>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3</a:t>
            </a:r>
            <a:endParaRPr lang="en-US" altLang="en-US" sz="2000" dirty="0"/>
          </a:p>
        </p:txBody>
      </p:sp>
      <p:pic>
        <p:nvPicPr>
          <p:cNvPr id="12302" name="Picture 10" descr="scan0002"/>
          <p:cNvPicPr>
            <a:picLocks noChangeAspect="1" noChangeArrowheads="1"/>
          </p:cNvPicPr>
          <p:nvPr/>
        </p:nvPicPr>
        <p:blipFill>
          <a:blip r:embed="rId2">
            <a:lum bright="-14000" contrast="32000"/>
            <a:extLst>
              <a:ext uri="{28A0092B-C50C-407E-A947-70E740481C1C}">
                <a14:useLocalDpi xmlns:a14="http://schemas.microsoft.com/office/drawing/2010/main" val="0"/>
              </a:ext>
            </a:extLst>
          </a:blip>
          <a:srcRect l="2632" t="488" b="65797"/>
          <a:stretch>
            <a:fillRect/>
          </a:stretch>
        </p:blipFill>
        <p:spPr bwMode="auto">
          <a:xfrm>
            <a:off x="152400" y="228600"/>
            <a:ext cx="27432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14"/>
          <p:cNvSpPr>
            <a:spLocks noChangeArrowheads="1"/>
          </p:cNvSpPr>
          <p:nvPr/>
        </p:nvSpPr>
        <p:spPr bwMode="auto">
          <a:xfrm>
            <a:off x="187035" y="298739"/>
            <a:ext cx="609600" cy="568036"/>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1</a:t>
            </a:r>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3"/>
                                        </p:tgtEl>
                                        <p:attrNameLst>
                                          <p:attrName>style.visibility</p:attrName>
                                        </p:attrNameLst>
                                      </p:cBhvr>
                                      <p:to>
                                        <p:strVal val="visible"/>
                                      </p:to>
                                    </p:set>
                                    <p:anim calcmode="lin" valueType="num">
                                      <p:cBhvr additive="base">
                                        <p:cTn id="11" dur="500" fill="hold"/>
                                        <p:tgtEl>
                                          <p:spTgt spid="12303"/>
                                        </p:tgtEl>
                                        <p:attrNameLst>
                                          <p:attrName>ppt_x</p:attrName>
                                        </p:attrNameLst>
                                      </p:cBhvr>
                                      <p:tavLst>
                                        <p:tav tm="0">
                                          <p:val>
                                            <p:strVal val="#ppt_x"/>
                                          </p:val>
                                        </p:tav>
                                        <p:tav tm="100000">
                                          <p:val>
                                            <p:strVal val="#ppt_x"/>
                                          </p:val>
                                        </p:tav>
                                      </p:tavLst>
                                    </p:anim>
                                    <p:anim calcmode="lin" valueType="num">
                                      <p:cBhvr additive="base">
                                        <p:cTn id="1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898"/>
                                        </p:tgtEl>
                                        <p:attrNameLst>
                                          <p:attrName>style.visibility</p:attrName>
                                        </p:attrNameLst>
                                      </p:cBhvr>
                                      <p:to>
                                        <p:strVal val="visible"/>
                                      </p:to>
                                    </p:set>
                                    <p:anim calcmode="lin" valueType="num">
                                      <p:cBhvr additive="base">
                                        <p:cTn id="17" dur="500" fill="hold"/>
                                        <p:tgtEl>
                                          <p:spTgt spid="80898"/>
                                        </p:tgtEl>
                                        <p:attrNameLst>
                                          <p:attrName>ppt_x</p:attrName>
                                        </p:attrNameLst>
                                      </p:cBhvr>
                                      <p:tavLst>
                                        <p:tav tm="0">
                                          <p:val>
                                            <p:strVal val="#ppt_x"/>
                                          </p:val>
                                        </p:tav>
                                        <p:tav tm="100000">
                                          <p:val>
                                            <p:strVal val="#ppt_x"/>
                                          </p:val>
                                        </p:tav>
                                      </p:tavLst>
                                    </p:anim>
                                    <p:anim calcmode="lin" valueType="num">
                                      <p:cBhvr additive="base">
                                        <p:cTn id="18" dur="500" fill="hold"/>
                                        <p:tgtEl>
                                          <p:spTgt spid="808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899"/>
                                        </p:tgtEl>
                                        <p:attrNameLst>
                                          <p:attrName>style.visibility</p:attrName>
                                        </p:attrNameLst>
                                      </p:cBhvr>
                                      <p:to>
                                        <p:strVal val="visible"/>
                                      </p:to>
                                    </p:set>
                                    <p:anim calcmode="lin" valueType="num">
                                      <p:cBhvr additive="base">
                                        <p:cTn id="21" dur="500" fill="hold"/>
                                        <p:tgtEl>
                                          <p:spTgt spid="80899"/>
                                        </p:tgtEl>
                                        <p:attrNameLst>
                                          <p:attrName>ppt_x</p:attrName>
                                        </p:attrNameLst>
                                      </p:cBhvr>
                                      <p:tavLst>
                                        <p:tav tm="0">
                                          <p:val>
                                            <p:strVal val="#ppt_x"/>
                                          </p:val>
                                        </p:tav>
                                        <p:tav tm="100000">
                                          <p:val>
                                            <p:strVal val="#ppt_x"/>
                                          </p:val>
                                        </p:tav>
                                      </p:tavLst>
                                    </p:anim>
                                    <p:anim calcmode="lin" valueType="num">
                                      <p:cBhvr additive="base">
                                        <p:cTn id="2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additive="base">
                                        <p:cTn id="27" dur="500" fill="hold"/>
                                        <p:tgtEl>
                                          <p:spTgt spid="81923"/>
                                        </p:tgtEl>
                                        <p:attrNameLst>
                                          <p:attrName>ppt_x</p:attrName>
                                        </p:attrNameLst>
                                      </p:cBhvr>
                                      <p:tavLst>
                                        <p:tav tm="0">
                                          <p:val>
                                            <p:strVal val="#ppt_x"/>
                                          </p:val>
                                        </p:tav>
                                        <p:tav tm="100000">
                                          <p:val>
                                            <p:strVal val="#ppt_x"/>
                                          </p:val>
                                        </p:tav>
                                      </p:tavLst>
                                    </p:anim>
                                    <p:anim calcmode="lin" valueType="num">
                                      <p:cBhvr additive="base">
                                        <p:cTn id="28" dur="500" fill="hold"/>
                                        <p:tgtEl>
                                          <p:spTgt spid="819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additive="base">
                                        <p:cTn id="31" dur="500" fill="hold"/>
                                        <p:tgtEl>
                                          <p:spTgt spid="81922"/>
                                        </p:tgtEl>
                                        <p:attrNameLst>
                                          <p:attrName>ppt_x</p:attrName>
                                        </p:attrNameLst>
                                      </p:cBhvr>
                                      <p:tavLst>
                                        <p:tav tm="0">
                                          <p:val>
                                            <p:strVal val="#ppt_x"/>
                                          </p:val>
                                        </p:tav>
                                        <p:tav tm="100000">
                                          <p:val>
                                            <p:strVal val="#ppt_x"/>
                                          </p:val>
                                        </p:tav>
                                      </p:tavLst>
                                    </p:anim>
                                    <p:anim calcmode="lin" valueType="num">
                                      <p:cBhvr additive="base">
                                        <p:cTn id="3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 calcmode="lin" valueType="num">
                                      <p:cBhvr>
                                        <p:cTn id="37" dur="1000" fill="hold"/>
                                        <p:tgtEl>
                                          <p:spTgt spid="144399"/>
                                        </p:tgtEl>
                                        <p:attrNameLst>
                                          <p:attrName>ppt_x</p:attrName>
                                        </p:attrNameLst>
                                      </p:cBhvr>
                                      <p:tavLst>
                                        <p:tav tm="0">
                                          <p:val>
                                            <p:strVal val="#ppt_x-.2"/>
                                          </p:val>
                                        </p:tav>
                                        <p:tav tm="100000">
                                          <p:val>
                                            <p:strVal val="#ppt_x"/>
                                          </p:val>
                                        </p:tav>
                                      </p:tavLst>
                                    </p:anim>
                                    <p:anim calcmode="lin" valueType="num">
                                      <p:cBhvr>
                                        <p:cTn id="38"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439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44399"/>
                                        </p:tgtEl>
                                      </p:cBhvr>
                                    </p:animEffect>
                                    <p:set>
                                      <p:cBhvr>
                                        <p:cTn id="44" dur="1" fill="hold">
                                          <p:stCondLst>
                                            <p:cond delay="499"/>
                                          </p:stCondLst>
                                        </p:cTn>
                                        <p:tgtEl>
                                          <p:spTgt spid="14439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4389"/>
                                        </p:tgtEl>
                                        <p:attrNameLst>
                                          <p:attrName>style.visibility</p:attrName>
                                        </p:attrNameLst>
                                      </p:cBhvr>
                                      <p:to>
                                        <p:strVal val="visible"/>
                                      </p:to>
                                    </p:set>
                                    <p:anim calcmode="lin" valueType="num">
                                      <p:cBhvr additive="base">
                                        <p:cTn id="49" dur="500" fill="hold"/>
                                        <p:tgtEl>
                                          <p:spTgt spid="144389"/>
                                        </p:tgtEl>
                                        <p:attrNameLst>
                                          <p:attrName>ppt_x</p:attrName>
                                        </p:attrNameLst>
                                      </p:cBhvr>
                                      <p:tavLst>
                                        <p:tav tm="0">
                                          <p:val>
                                            <p:strVal val="#ppt_x"/>
                                          </p:val>
                                        </p:tav>
                                        <p:tav tm="100000">
                                          <p:val>
                                            <p:strVal val="#ppt_x"/>
                                          </p:val>
                                        </p:tav>
                                      </p:tavLst>
                                    </p:anim>
                                    <p:anim calcmode="lin" valueType="num">
                                      <p:cBhvr additive="base">
                                        <p:cTn id="50"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9" grpId="0"/>
      <p:bldP spid="144399" grpId="1"/>
      <p:bldP spid="81923" grpId="0" animBg="1"/>
      <p:bldP spid="80899" grpId="0" animBg="1"/>
      <p:bldP spid="123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19200" y="24384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42" name="Rectangle 6"/>
          <p:cNvSpPr>
            <a:spLocks noChangeArrowheads="1"/>
          </p:cNvSpPr>
          <p:nvPr/>
        </p:nvSpPr>
        <p:spPr bwMode="auto">
          <a:xfrm>
            <a:off x="55415" y="2019732"/>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3000" dirty="0">
                <a:latin typeface="Times New Roman" panose="02020603050405020304" pitchFamily="18" charset="0"/>
              </a:rPr>
              <a:t>  Không khí sạch là không khí trong suốt, không màu, không mùi, chỉ chứa khói, bụi, khí độc, vi khuẩn với tỉ lệ thấp và không làm hại đến sức khoẻ con người.</a:t>
            </a:r>
            <a:endParaRPr lang="en-US" altLang="en-US" sz="3000" dirty="0">
              <a:latin typeface="Times New Roman" panose="02020603050405020304" pitchFamily="18" charset="0"/>
            </a:endParaRPr>
          </a:p>
        </p:txBody>
      </p:sp>
      <p:sp>
        <p:nvSpPr>
          <p:cNvPr id="14343" name="Rectangle 7"/>
          <p:cNvSpPr>
            <a:spLocks noChangeArrowheads="1"/>
          </p:cNvSpPr>
          <p:nvPr/>
        </p:nvSpPr>
        <p:spPr bwMode="auto">
          <a:xfrm>
            <a:off x="-5" y="3497060"/>
            <a:ext cx="91440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7030A0"/>
                </a:solidFill>
                <a:latin typeface="Times New Roman" panose="02020603050405020304" pitchFamily="18" charset="0"/>
                <a:cs typeface="Times New Roman" panose="02020603050405020304" pitchFamily="18" charset="0"/>
              </a:rPr>
              <a:t>  Không khí bị ô nhiễm là không khí có chứa một trong các loại khói, khí độc, các loại bụi, vi khuẩn quá tỉ lệ cho phép, có hại cho sức khỏe và các sinh vật khác. </a:t>
            </a:r>
            <a:endParaRPr lang="en-US" altLang="en-US" sz="3000" dirty="0">
              <a:solidFill>
                <a:srgbClr val="7030A0"/>
              </a:solidFill>
              <a:latin typeface="Times New Roman" panose="02020603050405020304" pitchFamily="18" charset="0"/>
            </a:endParaRPr>
          </a:p>
        </p:txBody>
      </p:sp>
      <p:sp>
        <p:nvSpPr>
          <p:cNvPr id="3" name="Rectangle 2"/>
          <p:cNvSpPr>
            <a:spLocks noChangeArrowheads="1"/>
          </p:cNvSpPr>
          <p:nvPr/>
        </p:nvSpPr>
        <p:spPr bwMode="auto">
          <a:xfrm>
            <a:off x="103187" y="5009024"/>
            <a:ext cx="8943828"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C00000"/>
                </a:solidFill>
                <a:latin typeface="Times New Roman" panose="02020603050405020304" pitchFamily="18" charset="0"/>
              </a:rPr>
              <a:t>Theo em bầu không khí ở địa phương mình là bầu không khí trong sạch hay bầu không khí bị ô nhiễm ? </a:t>
            </a:r>
            <a:endParaRPr lang="en-US" altLang="en-US" sz="3000" dirty="0">
              <a:solidFill>
                <a:srgbClr val="C00000"/>
              </a:solidFill>
              <a:latin typeface="Times New Roman" panose="02020603050405020304" pitchFamily="18" charset="0"/>
            </a:endParaRPr>
          </a:p>
        </p:txBody>
      </p:sp>
      <p:sp>
        <p:nvSpPr>
          <p:cNvPr id="8" name="TextBox 7"/>
          <p:cNvSpPr txBox="1">
            <a:spLocks noChangeArrowheads="1"/>
          </p:cNvSpPr>
          <p:nvPr/>
        </p:nvSpPr>
        <p:spPr bwMode="auto">
          <a:xfrm>
            <a:off x="103187" y="488510"/>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14400" y="2362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grpSp>
        <p:nvGrpSpPr>
          <p:cNvPr id="15365" name="Group 8"/>
          <p:cNvGrpSpPr/>
          <p:nvPr/>
        </p:nvGrpSpPr>
        <p:grpSpPr bwMode="auto">
          <a:xfrm>
            <a:off x="1052945" y="2362200"/>
            <a:ext cx="7010400" cy="2570019"/>
            <a:chOff x="304800" y="2667000"/>
            <a:chExt cx="6019800" cy="3048000"/>
          </a:xfrm>
          <a:solidFill>
            <a:schemeClr val="accent6">
              <a:lumMod val="20000"/>
              <a:lumOff val="80000"/>
            </a:schemeClr>
          </a:solidFill>
        </p:grpSpPr>
        <p:sp>
          <p:nvSpPr>
            <p:cNvPr id="15366" name="Oval 7"/>
            <p:cNvSpPr>
              <a:spLocks noChangeArrowheads="1"/>
            </p:cNvSpPr>
            <p:nvPr/>
          </p:nvSpPr>
          <p:spPr bwMode="auto">
            <a:xfrm>
              <a:off x="304800" y="2667000"/>
              <a:ext cx="6019800" cy="3048000"/>
            </a:xfrm>
            <a:prstGeom prst="ellipse">
              <a:avLst/>
            </a:prstGeom>
            <a:grpFill/>
            <a:ln w="9525" algn="ctr">
              <a:solidFill>
                <a:srgbClr val="FF0000"/>
              </a:solidFill>
              <a:round/>
            </a:ln>
          </p:spPr>
          <p:txBody>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7" name="Rectangle 7"/>
            <p:cNvSpPr>
              <a:spLocks noChangeArrowheads="1"/>
            </p:cNvSpPr>
            <p:nvPr/>
          </p:nvSpPr>
          <p:spPr bwMode="auto">
            <a:xfrm>
              <a:off x="1143000" y="3195697"/>
              <a:ext cx="4495800" cy="2062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solidFill>
                    <a:srgbClr val="3A1953"/>
                  </a:solidFill>
                  <a:latin typeface="Times New Roman" panose="02020603050405020304" pitchFamily="18" charset="0"/>
                </a:rPr>
                <a:t>Hãy quan sát tranh và trình bày những nguyên nhân  làm không khí bị ô nhiễm?</a:t>
              </a:r>
              <a:endParaRPr lang="en-US" altLang="en-US">
                <a:solidFill>
                  <a:srgbClr val="3A1953"/>
                </a:solidFill>
                <a:latin typeface="Times New Roman" panose="02020603050405020304" pitchFamily="18" charset="0"/>
              </a:endParaRPr>
            </a:p>
          </p:txBody>
        </p:sp>
      </p:grpSp>
      <p:sp>
        <p:nvSpPr>
          <p:cNvPr id="11" name="TextBox 10"/>
          <p:cNvSpPr txBox="1"/>
          <p:nvPr/>
        </p:nvSpPr>
        <p:spPr>
          <a:xfrm>
            <a:off x="342900" y="1060938"/>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rayingmanIIsm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53200" y="2514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p:cNvSpPr txBox="1">
            <a:spLocks noChangeArrowheads="1"/>
          </p:cNvSpPr>
          <p:nvPr/>
        </p:nvSpPr>
        <p:spPr bwMode="auto">
          <a:xfrm>
            <a:off x="6737350" y="2678113"/>
            <a:ext cx="212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rPr>
              <a:t>THUỐC TRỪ SÂU</a:t>
            </a:r>
            <a:endPar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endParaRPr>
          </a:p>
        </p:txBody>
      </p:sp>
      <p:pic>
        <p:nvPicPr>
          <p:cNvPr id="16388" name="Picture 2" descr="scan0004"/>
          <p:cNvPicPr>
            <a:picLocks noChangeAspect="1" noChangeArrowheads="1"/>
          </p:cNvPicPr>
          <p:nvPr/>
        </p:nvPicPr>
        <p:blipFill>
          <a:blip r:embed="rId2">
            <a:lum bright="-10000" contrast="24000"/>
            <a:extLst>
              <a:ext uri="{28A0092B-C50C-407E-A947-70E740481C1C}">
                <a14:useLocalDpi xmlns:a14="http://schemas.microsoft.com/office/drawing/2010/main" val="0"/>
              </a:ext>
            </a:extLst>
          </a:blip>
          <a:srcRect l="29355" b="66327"/>
          <a:stretch>
            <a:fillRect/>
          </a:stretch>
        </p:blipFill>
        <p:spPr bwMode="auto">
          <a:xfrm>
            <a:off x="2057400" y="152400"/>
            <a:ext cx="1981200" cy="2209800"/>
          </a:xfrm>
          <a:prstGeom prst="rect">
            <a:avLst/>
          </a:prstGeom>
          <a:solidFill>
            <a:srgbClr val="FF0000"/>
          </a:solidFill>
          <a:ln w="9525">
            <a:solidFill>
              <a:srgbClr val="FF0000"/>
            </a:solidFill>
            <a:miter lim="800000"/>
            <a:headEnd/>
            <a:tailEnd/>
          </a:ln>
        </p:spPr>
      </p:pic>
      <p:pic>
        <p:nvPicPr>
          <p:cNvPr id="16389" name="Picture 10" descr="scan0002"/>
          <p:cNvPicPr>
            <a:picLocks noChangeAspect="1" noChangeArrowheads="1"/>
          </p:cNvPicPr>
          <p:nvPr/>
        </p:nvPicPr>
        <p:blipFill>
          <a:blip r:embed="rId3">
            <a:lum bright="-4000" contrast="20000"/>
            <a:extLst>
              <a:ext uri="{28A0092B-C50C-407E-A947-70E740481C1C}">
                <a14:useLocalDpi xmlns:a14="http://schemas.microsoft.com/office/drawing/2010/main" val="0"/>
              </a:ext>
            </a:extLst>
          </a:blip>
          <a:srcRect l="2632" t="488" b="65797"/>
          <a:stretch>
            <a:fillRect/>
          </a:stretch>
        </p:blipFill>
        <p:spPr bwMode="auto">
          <a:xfrm>
            <a:off x="76200" y="152400"/>
            <a:ext cx="1905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2"/>
          <p:cNvPicPr>
            <a:picLocks noChangeAspect="1" noChangeArrowheads="1"/>
          </p:cNvPicPr>
          <p:nvPr/>
        </p:nvPicPr>
        <p:blipFill>
          <a:blip r:embed="rId4">
            <a:lum bright="-6000" contrast="28000"/>
            <a:extLst>
              <a:ext uri="{28A0092B-C50C-407E-A947-70E740481C1C}">
                <a14:useLocalDpi xmlns:a14="http://schemas.microsoft.com/office/drawing/2010/main" val="0"/>
              </a:ext>
            </a:extLst>
          </a:blip>
          <a:srcRect/>
          <a:stretch>
            <a:fillRect/>
          </a:stretch>
        </p:blipFill>
        <p:spPr bwMode="auto">
          <a:xfrm>
            <a:off x="6477000" y="152400"/>
            <a:ext cx="25146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5" descr="IMG_0709"/>
          <p:cNvPicPr>
            <a:picLocks noChangeAspect="1" noChangeArrowheads="1"/>
          </p:cNvPicPr>
          <p:nvPr/>
        </p:nvPicPr>
        <p:blipFill>
          <a:blip r:embed="rId5">
            <a:lum bright="-6000" contrast="16000"/>
            <a:extLst>
              <a:ext uri="{28A0092B-C50C-407E-A947-70E740481C1C}">
                <a14:useLocalDpi xmlns:a14="http://schemas.microsoft.com/office/drawing/2010/main" val="0"/>
              </a:ext>
            </a:extLst>
          </a:blip>
          <a:srcRect/>
          <a:stretch>
            <a:fillRect/>
          </a:stretch>
        </p:blipFill>
        <p:spPr bwMode="auto">
          <a:xfrm>
            <a:off x="0" y="4495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O_nhiem_moi_truong"/>
          <p:cNvPicPr>
            <a:picLocks noChangeAspect="1" noChangeArrowheads="1"/>
          </p:cNvPicPr>
          <p:nvPr/>
        </p:nvPicPr>
        <p:blipFill>
          <a:blip r:embed="rId6">
            <a:lum bright="4000" contrast="16000"/>
            <a:extLst>
              <a:ext uri="{28A0092B-C50C-407E-A947-70E740481C1C}">
                <a14:useLocalDpi xmlns:a14="http://schemas.microsoft.com/office/drawing/2010/main" val="0"/>
              </a:ext>
            </a:extLst>
          </a:blip>
          <a:srcRect/>
          <a:stretch>
            <a:fillRect/>
          </a:stretch>
        </p:blipFill>
        <p:spPr bwMode="auto">
          <a:xfrm>
            <a:off x="4191000" y="152400"/>
            <a:ext cx="22098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2" descr="IMG_0712"/>
          <p:cNvPicPr>
            <a:picLocks noChangeAspect="1" noChangeArrowheads="1"/>
          </p:cNvPicPr>
          <p:nvPr/>
        </p:nvPicPr>
        <p:blipFill>
          <a:blip r:embed="rId7">
            <a:lum bright="-4000" contrast="24000"/>
            <a:extLst>
              <a:ext uri="{28A0092B-C50C-407E-A947-70E740481C1C}">
                <a14:useLocalDpi xmlns:a14="http://schemas.microsoft.com/office/drawing/2010/main" val="0"/>
              </a:ext>
            </a:extLst>
          </a:blip>
          <a:srcRect/>
          <a:stretch>
            <a:fillRect/>
          </a:stretch>
        </p:blipFill>
        <p:spPr bwMode="auto">
          <a:xfrm>
            <a:off x="4267200" y="4876800"/>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4" descr="IMG_20190123_063323 (1)"/>
          <p:cNvPicPr>
            <a:picLocks noChangeAspect="1" noChangeArrowheads="1"/>
          </p:cNvPicPr>
          <p:nvPr/>
        </p:nvPicPr>
        <p:blipFill>
          <a:blip r:embed="rId8">
            <a:lum bright="-10000" contrast="36000"/>
            <a:extLst>
              <a:ext uri="{28A0092B-C50C-407E-A947-70E740481C1C}">
                <a14:useLocalDpi xmlns:a14="http://schemas.microsoft.com/office/drawing/2010/main" val="0"/>
              </a:ext>
            </a:extLst>
          </a:blip>
          <a:srcRect/>
          <a:stretch>
            <a:fillRect/>
          </a:stretch>
        </p:blipFill>
        <p:spPr bwMode="auto">
          <a:xfrm>
            <a:off x="76200" y="2514600"/>
            <a:ext cx="39624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46" descr="IMG_20190123_063239"/>
          <p:cNvPicPr>
            <a:picLocks noChangeAspect="1" noChangeArrowheads="1"/>
          </p:cNvPicPr>
          <p:nvPr/>
        </p:nvPicPr>
        <p:blipFill>
          <a:blip r:embed="rId9">
            <a:lum bright="-14000" contrast="36000"/>
            <a:extLst>
              <a:ext uri="{28A0092B-C50C-407E-A947-70E740481C1C}">
                <a14:useLocalDpi xmlns:a14="http://schemas.microsoft.com/office/drawing/2010/main" val="0"/>
              </a:ext>
            </a:extLst>
          </a:blip>
          <a:srcRect/>
          <a:stretch>
            <a:fillRect/>
          </a:stretch>
        </p:blipFill>
        <p:spPr bwMode="auto">
          <a:xfrm>
            <a:off x="4191000" y="2514600"/>
            <a:ext cx="22098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093788" y="25146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7464" name="Text Box 8"/>
          <p:cNvSpPr txBox="1">
            <a:spLocks noChangeArrowheads="1"/>
          </p:cNvSpPr>
          <p:nvPr/>
        </p:nvSpPr>
        <p:spPr bwMode="auto">
          <a:xfrm>
            <a:off x="34640" y="2182090"/>
            <a:ext cx="90747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Clr>
                <a:srgbClr val="002060"/>
              </a:buClr>
            </a:pPr>
            <a:r>
              <a:rPr lang="en-US" altLang="en-US" b="0" dirty="0">
                <a:solidFill>
                  <a:srgbClr val="990033"/>
                </a:solidFill>
                <a:latin typeface="Arial" panose="020B0604020202020204" pitchFamily="34" charset="0"/>
              </a:rPr>
              <a:t> </a:t>
            </a:r>
            <a:r>
              <a:rPr lang="en-US" altLang="en-US" sz="2800" dirty="0">
                <a:latin typeface="Times New Roman" panose="02020603050405020304" pitchFamily="18" charset="0"/>
                <a:cs typeface="Times New Roman" panose="02020603050405020304" pitchFamily="18" charset="0"/>
              </a:rPr>
              <a:t> Đốt rừng, đốt rác thải trên đồng ruộng, nương rẫy.</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Do khí thải của nhà máy.</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Khói, khí độc của các phương tiện giao thông.  Khói bụi, cát trên đường tung lên khi có quá nhiều xe cộ qua lại. </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Vứt rác bừa bãi tạo chỗ ở cho vi khuẩn</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Mùi hôi thối, vi khuẩn của rác thải thối rữa.</a:t>
            </a: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Sử dụng nhiều chất hóa học, phân bón, thuốc trừ sâu</a:t>
            </a:r>
            <a:endParaRPr lang="en-US" alt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4800" y="547852"/>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 calcmode="lin" valueType="num">
                                      <p:cBhvr additive="base">
                                        <p:cTn id="7" dur="500" fill="hold"/>
                                        <p:tgtEl>
                                          <p:spTgt spid="147464"/>
                                        </p:tgtEl>
                                        <p:attrNameLst>
                                          <p:attrName>ppt_x</p:attrName>
                                        </p:attrNameLst>
                                      </p:cBhvr>
                                      <p:tavLst>
                                        <p:tav tm="0">
                                          <p:val>
                                            <p:strVal val="#ppt_x"/>
                                          </p:val>
                                        </p:tav>
                                        <p:tav tm="100000">
                                          <p:val>
                                            <p:strVal val="#ppt_x"/>
                                          </p:val>
                                        </p:tav>
                                      </p:tavLst>
                                    </p:anim>
                                    <p:anim calcmode="lin" valueType="num">
                                      <p:cBhvr additive="base">
                                        <p:cTn id="8"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143000" y="21240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63496" name="Rectangle 8"/>
          <p:cNvSpPr>
            <a:spLocks noChangeArrowheads="1"/>
          </p:cNvSpPr>
          <p:nvPr/>
        </p:nvSpPr>
        <p:spPr bwMode="auto">
          <a:xfrm>
            <a:off x="152400" y="93229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solidFill>
                  <a:srgbClr val="C00000"/>
                </a:solidFill>
                <a:latin typeface="Times New Roman" panose="02020603050405020304" pitchFamily="18" charset="0"/>
              </a:rPr>
              <a:t>* </a:t>
            </a:r>
            <a:r>
              <a:rPr lang="en-US" altLang="en-US" u="sng" dirty="0">
                <a:solidFill>
                  <a:srgbClr val="C00000"/>
                </a:solidFill>
                <a:latin typeface="Times New Roman" panose="02020603050405020304" pitchFamily="18" charset="0"/>
              </a:rPr>
              <a:t>Hoạt động 3</a:t>
            </a:r>
            <a:r>
              <a:rPr lang="en-US" altLang="en-US" dirty="0">
                <a:solidFill>
                  <a:srgbClr val="C00000"/>
                </a:solidFill>
                <a:latin typeface="Times New Roman" panose="02020603050405020304" pitchFamily="18" charset="0"/>
              </a:rPr>
              <a:t>: Tìm hiểu tác hại của không khí bị ô nhiễm. </a:t>
            </a:r>
            <a:endParaRPr lang="en-US" altLang="en-US" dirty="0">
              <a:solidFill>
                <a:srgbClr val="C00000"/>
              </a:solidFill>
              <a:latin typeface="Times New Roman" panose="02020603050405020304" pitchFamily="18" charset="0"/>
            </a:endParaRPr>
          </a:p>
        </p:txBody>
      </p:sp>
      <p:sp>
        <p:nvSpPr>
          <p:cNvPr id="63497" name="Rectangle 9"/>
          <p:cNvSpPr>
            <a:spLocks noChangeArrowheads="1"/>
          </p:cNvSpPr>
          <p:nvPr/>
        </p:nvSpPr>
        <p:spPr bwMode="auto">
          <a:xfrm>
            <a:off x="390525" y="1894030"/>
            <a:ext cx="8143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rPr>
              <a:t>     Không khí bị ô nhiễm có tác hại gì đối với con người, động vật và thực vật ?</a:t>
            </a:r>
            <a:endParaRPr lang="en-US" altLang="en-US" dirty="0">
              <a:latin typeface="Times New Roman" panose="02020603050405020304" pitchFamily="18" charset="0"/>
            </a:endParaRPr>
          </a:p>
        </p:txBody>
      </p:sp>
      <p:sp>
        <p:nvSpPr>
          <p:cNvPr id="146436" name="Text Box 4"/>
          <p:cNvSpPr txBox="1">
            <a:spLocks noChangeArrowheads="1"/>
          </p:cNvSpPr>
          <p:nvPr/>
        </p:nvSpPr>
        <p:spPr bwMode="auto">
          <a:xfrm>
            <a:off x="685800" y="2958383"/>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latin typeface="Times New Roman" panose="02020603050405020304" pitchFamily="18" charset="0"/>
                <a:cs typeface="Times New Roman" panose="02020603050405020304" pitchFamily="18" charset="0"/>
              </a:rPr>
              <a:t>Gây bệnh viêm phế quản </a:t>
            </a:r>
            <a:endParaRPr lang="en-US" altLang="en-US" sz="2800" dirty="0">
              <a:latin typeface="Times New Roman" panose="02020603050405020304" pitchFamily="18" charset="0"/>
              <a:cs typeface="Times New Roman" panose="02020603050405020304" pitchFamily="18" charset="0"/>
            </a:endParaRPr>
          </a:p>
        </p:txBody>
      </p:sp>
      <p:sp>
        <p:nvSpPr>
          <p:cNvPr id="146437" name="Text Box 5"/>
          <p:cNvSpPr txBox="1">
            <a:spLocks noChangeArrowheads="1"/>
          </p:cNvSpPr>
          <p:nvPr/>
        </p:nvSpPr>
        <p:spPr bwMode="auto">
          <a:xfrm>
            <a:off x="685800" y="3464078"/>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Gây bệnh ung thư phổi.</a:t>
            </a:r>
            <a:endParaRPr lang="en-US" altLang="en-US" sz="2800">
              <a:latin typeface="Times New Roman" panose="02020603050405020304" pitchFamily="18" charset="0"/>
              <a:cs typeface="Times New Roman" panose="02020603050405020304" pitchFamily="18" charset="0"/>
            </a:endParaRPr>
          </a:p>
        </p:txBody>
      </p:sp>
      <p:sp>
        <p:nvSpPr>
          <p:cNvPr id="146438" name="Text Box 6"/>
          <p:cNvSpPr txBox="1">
            <a:spLocks noChangeArrowheads="1"/>
          </p:cNvSpPr>
          <p:nvPr/>
        </p:nvSpPr>
        <p:spPr bwMode="auto">
          <a:xfrm>
            <a:off x="685800" y="3962843"/>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rPr>
              <a:t> Bụi vào mắt gây các bệnh về mắt.</a:t>
            </a:r>
            <a:endParaRPr lang="en-US" altLang="en-US" sz="2800" dirty="0">
              <a:latin typeface="Times New Roman" panose="02020603050405020304" pitchFamily="18" charset="0"/>
              <a:cs typeface="Times New Roman" panose="02020603050405020304" pitchFamily="18" charset="0"/>
            </a:endParaRPr>
          </a:p>
        </p:txBody>
      </p:sp>
      <p:sp>
        <p:nvSpPr>
          <p:cNvPr id="146439" name="Text Box 7"/>
          <p:cNvSpPr txBox="1">
            <a:spLocks noChangeArrowheads="1"/>
          </p:cNvSpPr>
          <p:nvPr/>
        </p:nvSpPr>
        <p:spPr bwMode="auto">
          <a:xfrm>
            <a:off x="685800" y="445467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Bệnh viêm mũi.</a:t>
            </a:r>
            <a:endParaRPr lang="en-US" altLang="en-US" sz="2800">
              <a:latin typeface="Times New Roman" panose="02020603050405020304" pitchFamily="18" charset="0"/>
              <a:cs typeface="Times New Roman" panose="02020603050405020304" pitchFamily="18" charset="0"/>
            </a:endParaRPr>
          </a:p>
        </p:txBody>
      </p:sp>
      <p:sp>
        <p:nvSpPr>
          <p:cNvPr id="146440" name="Text Box 8"/>
          <p:cNvSpPr txBox="1">
            <a:spLocks noChangeArrowheads="1"/>
          </p:cNvSpPr>
          <p:nvPr/>
        </p:nvSpPr>
        <p:spPr bwMode="auto">
          <a:xfrm>
            <a:off x="609600" y="494204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Làm các động vật, thực vật chậm phát triển, không phát triển…</a:t>
            </a:r>
            <a:endParaRPr lang="en-US" altLang="en-US" sz="2800">
              <a:latin typeface="Times New Roman" panose="02020603050405020304" pitchFamily="18" charset="0"/>
              <a:cs typeface="Times New Roman" panose="02020603050405020304" pitchFamily="18" charset="0"/>
            </a:endParaRPr>
          </a:p>
        </p:txBody>
      </p:sp>
      <p:sp>
        <p:nvSpPr>
          <p:cNvPr id="13" name="Rectangle 12"/>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anose="02020603050405020304"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box(in)">
                                      <p:cBhvr>
                                        <p:cTn id="7" dur="500"/>
                                        <p:tgtEl>
                                          <p:spTgt spid="634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box(in)">
                                      <p:cBhvr>
                                        <p:cTn id="12" dur="500"/>
                                        <p:tgtEl>
                                          <p:spTgt spid="634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63497"/>
                                        </p:tgtEl>
                                      </p:cBhvr>
                                    </p:animEffect>
                                    <p:set>
                                      <p:cBhvr>
                                        <p:cTn id="17" dur="1" fill="hold">
                                          <p:stCondLst>
                                            <p:cond delay="499"/>
                                          </p:stCondLst>
                                        </p:cTn>
                                        <p:tgtEl>
                                          <p:spTgt spid="634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46436"/>
                                        </p:tgtEl>
                                        <p:attrNameLst>
                                          <p:attrName>style.visibility</p:attrName>
                                        </p:attrNameLst>
                                      </p:cBhvr>
                                      <p:to>
                                        <p:strVal val="visible"/>
                                      </p:to>
                                    </p:set>
                                    <p:anim calcmode="lin" valueType="num">
                                      <p:cBhvr>
                                        <p:cTn id="22" dur="1000" fill="hold"/>
                                        <p:tgtEl>
                                          <p:spTgt spid="146436"/>
                                        </p:tgtEl>
                                        <p:attrNameLst>
                                          <p:attrName>ppt_w</p:attrName>
                                        </p:attrNameLst>
                                      </p:cBhvr>
                                      <p:tavLst>
                                        <p:tav tm="0">
                                          <p:val>
                                            <p:strVal val="#ppt_w+.3"/>
                                          </p:val>
                                        </p:tav>
                                        <p:tav tm="100000">
                                          <p:val>
                                            <p:strVal val="#ppt_w"/>
                                          </p:val>
                                        </p:tav>
                                      </p:tavLst>
                                    </p:anim>
                                    <p:anim calcmode="lin" valueType="num">
                                      <p:cBhvr>
                                        <p:cTn id="23" dur="1000" fill="hold"/>
                                        <p:tgtEl>
                                          <p:spTgt spid="146436"/>
                                        </p:tgtEl>
                                        <p:attrNameLst>
                                          <p:attrName>ppt_h</p:attrName>
                                        </p:attrNameLst>
                                      </p:cBhvr>
                                      <p:tavLst>
                                        <p:tav tm="0">
                                          <p:val>
                                            <p:strVal val="#ppt_h"/>
                                          </p:val>
                                        </p:tav>
                                        <p:tav tm="100000">
                                          <p:val>
                                            <p:strVal val="#ppt_h"/>
                                          </p:val>
                                        </p:tav>
                                      </p:tavLst>
                                    </p:anim>
                                    <p:animEffect transition="in" filter="fade">
                                      <p:cBhvr>
                                        <p:cTn id="24" dur="1000"/>
                                        <p:tgtEl>
                                          <p:spTgt spid="146436"/>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6437"/>
                                        </p:tgtEl>
                                        <p:attrNameLst>
                                          <p:attrName>style.visibility</p:attrName>
                                        </p:attrNameLst>
                                      </p:cBhvr>
                                      <p:to>
                                        <p:strVal val="visible"/>
                                      </p:to>
                                    </p:set>
                                    <p:anim calcmode="lin" valueType="num">
                                      <p:cBhvr>
                                        <p:cTn id="29" dur="1000" fill="hold"/>
                                        <p:tgtEl>
                                          <p:spTgt spid="146437"/>
                                        </p:tgtEl>
                                        <p:attrNameLst>
                                          <p:attrName>ppt_x</p:attrName>
                                        </p:attrNameLst>
                                      </p:cBhvr>
                                      <p:tavLst>
                                        <p:tav tm="0">
                                          <p:val>
                                            <p:strVal val="#ppt_x-.2"/>
                                          </p:val>
                                        </p:tav>
                                        <p:tav tm="100000">
                                          <p:val>
                                            <p:strVal val="#ppt_x"/>
                                          </p:val>
                                        </p:tav>
                                      </p:tavLst>
                                    </p:anim>
                                    <p:anim calcmode="lin" valueType="num">
                                      <p:cBhvr>
                                        <p:cTn id="30" dur="1000" fill="hold"/>
                                        <p:tgtEl>
                                          <p:spTgt spid="14643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643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46438"/>
                                        </p:tgtEl>
                                        <p:attrNameLst>
                                          <p:attrName>style.visibility</p:attrName>
                                        </p:attrNameLst>
                                      </p:cBhvr>
                                      <p:to>
                                        <p:strVal val="visible"/>
                                      </p:to>
                                    </p:set>
                                    <p:anim calcmode="lin" valueType="num">
                                      <p:cBhvr>
                                        <p:cTn id="36" dur="1000" fill="hold"/>
                                        <p:tgtEl>
                                          <p:spTgt spid="146438"/>
                                        </p:tgtEl>
                                        <p:attrNameLst>
                                          <p:attrName>ppt_w</p:attrName>
                                        </p:attrNameLst>
                                      </p:cBhvr>
                                      <p:tavLst>
                                        <p:tav tm="0">
                                          <p:val>
                                            <p:fltVal val="0"/>
                                          </p:val>
                                        </p:tav>
                                        <p:tav tm="100000">
                                          <p:val>
                                            <p:strVal val="#ppt_w"/>
                                          </p:val>
                                        </p:tav>
                                      </p:tavLst>
                                    </p:anim>
                                    <p:anim calcmode="lin" valueType="num">
                                      <p:cBhvr>
                                        <p:cTn id="37" dur="1000" fill="hold"/>
                                        <p:tgtEl>
                                          <p:spTgt spid="146438"/>
                                        </p:tgtEl>
                                        <p:attrNameLst>
                                          <p:attrName>ppt_h</p:attrName>
                                        </p:attrNameLst>
                                      </p:cBhvr>
                                      <p:tavLst>
                                        <p:tav tm="0">
                                          <p:val>
                                            <p:fltVal val="0"/>
                                          </p:val>
                                        </p:tav>
                                        <p:tav tm="100000">
                                          <p:val>
                                            <p:strVal val="#ppt_h"/>
                                          </p:val>
                                        </p:tav>
                                      </p:tavLst>
                                    </p:anim>
                                    <p:anim calcmode="lin" valueType="num">
                                      <p:cBhvr>
                                        <p:cTn id="38" dur="1000" fill="hold"/>
                                        <p:tgtEl>
                                          <p:spTgt spid="146438"/>
                                        </p:tgtEl>
                                        <p:attrNameLst>
                                          <p:attrName>style.rotation</p:attrName>
                                        </p:attrNameLst>
                                      </p:cBhvr>
                                      <p:tavLst>
                                        <p:tav tm="0">
                                          <p:val>
                                            <p:fltVal val="90"/>
                                          </p:val>
                                        </p:tav>
                                        <p:tav tm="100000">
                                          <p:val>
                                            <p:fltVal val="0"/>
                                          </p:val>
                                        </p:tav>
                                      </p:tavLst>
                                    </p:anim>
                                    <p:animEffect transition="in" filter="fade">
                                      <p:cBhvr>
                                        <p:cTn id="39" dur="1000"/>
                                        <p:tgtEl>
                                          <p:spTgt spid="146438"/>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46439"/>
                                        </p:tgtEl>
                                        <p:attrNameLst>
                                          <p:attrName>style.visibility</p:attrName>
                                        </p:attrNameLst>
                                      </p:cBhvr>
                                      <p:to>
                                        <p:strVal val="visible"/>
                                      </p:to>
                                    </p:set>
                                    <p:animEffect transition="in" filter="fade">
                                      <p:cBhvr>
                                        <p:cTn id="44" dur="800" decel="100000"/>
                                        <p:tgtEl>
                                          <p:spTgt spid="146439"/>
                                        </p:tgtEl>
                                      </p:cBhvr>
                                    </p:animEffect>
                                    <p:anim calcmode="lin" valueType="num">
                                      <p:cBhvr>
                                        <p:cTn id="45" dur="800" decel="100000" fill="hold"/>
                                        <p:tgtEl>
                                          <p:spTgt spid="146439"/>
                                        </p:tgtEl>
                                        <p:attrNameLst>
                                          <p:attrName>style.rotation</p:attrName>
                                        </p:attrNameLst>
                                      </p:cBhvr>
                                      <p:tavLst>
                                        <p:tav tm="0">
                                          <p:val>
                                            <p:fltVal val="-90"/>
                                          </p:val>
                                        </p:tav>
                                        <p:tav tm="100000">
                                          <p:val>
                                            <p:fltVal val="0"/>
                                          </p:val>
                                        </p:tav>
                                      </p:tavLst>
                                    </p:anim>
                                    <p:anim calcmode="lin" valueType="num">
                                      <p:cBhvr>
                                        <p:cTn id="46" dur="800" decel="100000" fill="hold"/>
                                        <p:tgtEl>
                                          <p:spTgt spid="146439"/>
                                        </p:tgtEl>
                                        <p:attrNameLst>
                                          <p:attrName>ppt_x</p:attrName>
                                        </p:attrNameLst>
                                      </p:cBhvr>
                                      <p:tavLst>
                                        <p:tav tm="0">
                                          <p:val>
                                            <p:strVal val="#ppt_x+0.4"/>
                                          </p:val>
                                        </p:tav>
                                        <p:tav tm="100000">
                                          <p:val>
                                            <p:strVal val="#ppt_x-0.05"/>
                                          </p:val>
                                        </p:tav>
                                      </p:tavLst>
                                    </p:anim>
                                    <p:anim calcmode="lin" valueType="num">
                                      <p:cBhvr>
                                        <p:cTn id="47" dur="800" decel="100000" fill="hold"/>
                                        <p:tgtEl>
                                          <p:spTgt spid="14643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643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6439"/>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46440"/>
                                        </p:tgtEl>
                                        <p:attrNameLst>
                                          <p:attrName>style.visibility</p:attrName>
                                        </p:attrNameLst>
                                      </p:cBhvr>
                                      <p:to>
                                        <p:strVal val="visible"/>
                                      </p:to>
                                    </p:set>
                                    <p:anim calcmode="lin" valueType="num">
                                      <p:cBhvr>
                                        <p:cTn id="54" dur="1000" fill="hold"/>
                                        <p:tgtEl>
                                          <p:spTgt spid="146440"/>
                                        </p:tgtEl>
                                        <p:attrNameLst>
                                          <p:attrName>ppt_w</p:attrName>
                                        </p:attrNameLst>
                                      </p:cBhvr>
                                      <p:tavLst>
                                        <p:tav tm="0">
                                          <p:val>
                                            <p:fltVal val="0"/>
                                          </p:val>
                                        </p:tav>
                                        <p:tav tm="100000">
                                          <p:val>
                                            <p:strVal val="#ppt_w"/>
                                          </p:val>
                                        </p:tav>
                                      </p:tavLst>
                                    </p:anim>
                                    <p:anim calcmode="lin" valueType="num">
                                      <p:cBhvr>
                                        <p:cTn id="55" dur="1000" fill="hold"/>
                                        <p:tgtEl>
                                          <p:spTgt spid="146440"/>
                                        </p:tgtEl>
                                        <p:attrNameLst>
                                          <p:attrName>ppt_h</p:attrName>
                                        </p:attrNameLst>
                                      </p:cBhvr>
                                      <p:tavLst>
                                        <p:tav tm="0">
                                          <p:val>
                                            <p:fltVal val="0"/>
                                          </p:val>
                                        </p:tav>
                                        <p:tav tm="100000">
                                          <p:val>
                                            <p:strVal val="#ppt_h"/>
                                          </p:val>
                                        </p:tav>
                                      </p:tavLst>
                                    </p:anim>
                                    <p:anim calcmode="lin" valueType="num">
                                      <p:cBhvr>
                                        <p:cTn id="56" dur="1000" fill="hold"/>
                                        <p:tgtEl>
                                          <p:spTgt spid="14644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46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7" grpId="1"/>
      <p:bldP spid="146436" grpId="0"/>
      <p:bldP spid="146437" grpId="0"/>
      <p:bldP spid="146438" grpId="0"/>
      <p:bldP spid="146439" grpId="0"/>
      <p:bldP spid="1464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12850" y="1981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367" name="Text Box 7"/>
          <p:cNvSpPr txBox="1">
            <a:spLocks noChangeArrowheads="1"/>
          </p:cNvSpPr>
          <p:nvPr/>
        </p:nvSpPr>
        <p:spPr bwMode="auto">
          <a:xfrm>
            <a:off x="222250" y="2158959"/>
            <a:ext cx="848112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b="0">
                <a:solidFill>
                  <a:srgbClr val="0000FF"/>
                </a:solidFill>
                <a:latin typeface="Arial" panose="020B0604020202020204" pitchFamily="34" charset="0"/>
              </a:rPr>
              <a:t> </a:t>
            </a:r>
            <a:r>
              <a:rPr lang="en-US" altLang="en-US" b="0">
                <a:latin typeface="Times New Roman" panose="02020603050405020304" pitchFamily="18" charset="0"/>
                <a:cs typeface="Times New Roman" panose="02020603050405020304" pitchFamily="18" charset="0"/>
              </a:rPr>
              <a:t>-</a:t>
            </a:r>
            <a:r>
              <a:rPr lang="en-US" altLang="en-US" b="0">
                <a:solidFill>
                  <a:srgbClr val="0000FF"/>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Khói, khí độc, các loại bụi, vi khuẩn,… là nguyên nhân làm cho không khí bị ô nhiễm.</a:t>
            </a:r>
            <a:endParaRPr lang="en-US" altLang="en-US">
              <a:latin typeface="Times New Roman" panose="02020603050405020304" pitchFamily="18" charset="0"/>
              <a:cs typeface="Times New Roman" panose="02020603050405020304" pitchFamily="18" charset="0"/>
            </a:endParaRPr>
          </a:p>
        </p:txBody>
      </p:sp>
      <p:sp>
        <p:nvSpPr>
          <p:cNvPr id="143365" name="Text Box 5"/>
          <p:cNvSpPr txBox="1">
            <a:spLocks noChangeArrowheads="1"/>
          </p:cNvSpPr>
          <p:nvPr/>
        </p:nvSpPr>
        <p:spPr bwMode="auto">
          <a:xfrm>
            <a:off x="123306" y="2158425"/>
            <a:ext cx="9089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Nêu nguyên nhân làm cho không khí bị ô nhiễm ?</a:t>
            </a: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143368" name="Text Box 8"/>
          <p:cNvSpPr txBox="1">
            <a:spLocks noChangeArrowheads="1"/>
          </p:cNvSpPr>
          <p:nvPr/>
        </p:nvSpPr>
        <p:spPr bwMode="auto">
          <a:xfrm>
            <a:off x="152975" y="3228111"/>
            <a:ext cx="86931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Không khí được coi là trong sạch khi những thành phần kể trên có trong không khí với tỉ lệ thấp, không làm hại đến sức khỏe của con người và các sinh vật khác.</a:t>
            </a:r>
            <a:endParaRPr lang="en-US" altLang="en-US" dirty="0">
              <a:latin typeface="Times New Roman" panose="02020603050405020304" pitchFamily="18" charset="0"/>
              <a:cs typeface="Times New Roman" panose="02020603050405020304" pitchFamily="18" charset="0"/>
            </a:endParaRPr>
          </a:p>
        </p:txBody>
      </p:sp>
      <p:sp>
        <p:nvSpPr>
          <p:cNvPr id="143366" name="Text Box 6"/>
          <p:cNvSpPr txBox="1">
            <a:spLocks noChangeArrowheads="1"/>
          </p:cNvSpPr>
          <p:nvPr/>
        </p:nvSpPr>
        <p:spPr bwMode="auto">
          <a:xfrm>
            <a:off x="222250" y="3811835"/>
            <a:ext cx="7774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Không khí được coi là trong sạch khi nào?</a:t>
            </a:r>
            <a:endParaRPr lang="en-US" altLang="en-US" dirty="0">
              <a:solidFill>
                <a:srgbClr val="C00000"/>
              </a:solidFill>
              <a:latin typeface="Times New Roman" panose="02020603050405020304" pitchFamily="18" charset="0"/>
              <a:cs typeface="Times New Roman" panose="02020603050405020304" pitchFamily="18" charset="0"/>
            </a:endParaRPr>
          </a:p>
        </p:txBody>
      </p:sp>
      <p:sp>
        <p:nvSpPr>
          <p:cNvPr id="143370" name="Rectangle 10"/>
          <p:cNvSpPr>
            <a:spLocks noChangeArrowheads="1"/>
          </p:cNvSpPr>
          <p:nvPr/>
        </p:nvSpPr>
        <p:spPr bwMode="auto">
          <a:xfrm>
            <a:off x="3361086" y="1335321"/>
            <a:ext cx="2203450" cy="762000"/>
          </a:xfrm>
          <a:prstGeom prst="rect">
            <a:avLst/>
          </a:prstGeom>
          <a:solidFill>
            <a:srgbClr val="FFCCFF"/>
          </a:solidFill>
          <a:ln w="9525">
            <a:solidFill>
              <a:srgbClr val="FFCCFF"/>
            </a:solidFill>
            <a:miter lim="800000"/>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3600" u="sng">
                <a:solidFill>
                  <a:srgbClr val="C00000"/>
                </a:solidFill>
                <a:latin typeface="Times New Roman" panose="02020603050405020304" pitchFamily="18" charset="0"/>
                <a:cs typeface="Times New Roman" panose="02020603050405020304" pitchFamily="18" charset="0"/>
              </a:rPr>
              <a:t>Bài học</a:t>
            </a:r>
            <a:endParaRPr lang="en-US" altLang="en-US" sz="3600" u="sng">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09800" y="282759"/>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anose="02020603050405020304"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
        <p:nvSpPr>
          <p:cNvPr id="12" name="Rectangle 11"/>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anose="02020603050405020304"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in)">
                                      <p:cBhvr>
                                        <p:cTn id="7" dur="500"/>
                                        <p:tgtEl>
                                          <p:spTgt spid="1433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3365"/>
                                        </p:tgtEl>
                                      </p:cBhvr>
                                    </p:animEffect>
                                    <p:set>
                                      <p:cBhvr>
                                        <p:cTn id="12" dur="1" fill="hold">
                                          <p:stCondLst>
                                            <p:cond delay="499"/>
                                          </p:stCondLst>
                                        </p:cTn>
                                        <p:tgtEl>
                                          <p:spTgt spid="1433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box(in)">
                                      <p:cBhvr>
                                        <p:cTn id="17" dur="500"/>
                                        <p:tgtEl>
                                          <p:spTgt spid="14336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66"/>
                                        </p:tgtEl>
                                        <p:attrNameLst>
                                          <p:attrName>style.visibility</p:attrName>
                                        </p:attrNameLst>
                                      </p:cBhvr>
                                      <p:to>
                                        <p:strVal val="visible"/>
                                      </p:to>
                                    </p:set>
                                    <p:animEffect transition="in" filter="box(in)">
                                      <p:cBhvr>
                                        <p:cTn id="22" dur="500"/>
                                        <p:tgtEl>
                                          <p:spTgt spid="14336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143366"/>
                                        </p:tgtEl>
                                      </p:cBhvr>
                                    </p:animEffect>
                                    <p:set>
                                      <p:cBhvr>
                                        <p:cTn id="27" dur="1" fill="hold">
                                          <p:stCondLst>
                                            <p:cond delay="499"/>
                                          </p:stCondLst>
                                        </p:cTn>
                                        <p:tgtEl>
                                          <p:spTgt spid="1433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68"/>
                                        </p:tgtEl>
                                        <p:attrNameLst>
                                          <p:attrName>style.visibility</p:attrName>
                                        </p:attrNameLst>
                                      </p:cBhvr>
                                      <p:to>
                                        <p:strVal val="visible"/>
                                      </p:to>
                                    </p:set>
                                    <p:animEffect transition="in" filter="box(in)">
                                      <p:cBhvr>
                                        <p:cTn id="32" dur="500"/>
                                        <p:tgtEl>
                                          <p:spTgt spid="14336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additive="base">
                                        <p:cTn id="37" dur="500" fill="hold"/>
                                        <p:tgtEl>
                                          <p:spTgt spid="143370"/>
                                        </p:tgtEl>
                                        <p:attrNameLst>
                                          <p:attrName>ppt_x</p:attrName>
                                        </p:attrNameLst>
                                      </p:cBhvr>
                                      <p:tavLst>
                                        <p:tav tm="0">
                                          <p:val>
                                            <p:strVal val="#ppt_x"/>
                                          </p:val>
                                        </p:tav>
                                        <p:tav tm="100000">
                                          <p:val>
                                            <p:strVal val="#ppt_x"/>
                                          </p:val>
                                        </p:tav>
                                      </p:tavLst>
                                    </p:anim>
                                    <p:anim calcmode="lin" valueType="num">
                                      <p:cBhvr additive="base">
                                        <p:cTn id="38" dur="500" fill="hold"/>
                                        <p:tgtEl>
                                          <p:spTgt spid="14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p:bldP spid="143365" grpId="0"/>
      <p:bldP spid="143365" grpId="1"/>
      <p:bldP spid="143368" grpId="0"/>
      <p:bldP spid="143366" grpId="0"/>
      <p:bldP spid="143366" grpId="1"/>
      <p:bldP spid="1433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1600200"/>
            <a:ext cx="373856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200400" y="1875234"/>
            <a:ext cx="5651500" cy="31948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dirty="0">
                <a:solidFill>
                  <a:srgbClr val="C00000"/>
                </a:solidFill>
                <a:latin typeface="Times New Roman" panose="02020603050405020304" pitchFamily="18" charset="0"/>
                <a:cs typeface="Times New Roman" panose="02020603050405020304" pitchFamily="18" charset="0"/>
              </a:rPr>
              <a:t>* Em đã làm gì để góp phần bảo vệ bầu không khí trong sạch?</a:t>
            </a:r>
            <a:endParaRPr lang="vi-VN" altLang="vi-VN" b="1" dirty="0">
              <a:solidFill>
                <a:srgbClr val="C00000"/>
              </a:solidFill>
              <a:latin typeface="Times New Roman" panose="02020603050405020304" pitchFamily="18" charset="0"/>
              <a:cs typeface="Times New Roman" panose="02020603050405020304" pitchFamily="18" charset="0"/>
            </a:endParaRPr>
          </a:p>
        </p:txBody>
      </p:sp>
      <p:sp>
        <p:nvSpPr>
          <p:cNvPr id="10" name="Cloud 9"/>
          <p:cNvSpPr/>
          <p:nvPr/>
        </p:nvSpPr>
        <p:spPr>
          <a:xfrm>
            <a:off x="3207329" y="1354428"/>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3A1953"/>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3A1953"/>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anose="02020603050405020304"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475" y="177251"/>
            <a:ext cx="6781800" cy="646331"/>
          </a:xfrm>
          <a:prstGeom prst="rect">
            <a:avLst/>
          </a:prstGeom>
          <a:noFill/>
        </p:spPr>
        <p:txBody>
          <a:bodyPr wrap="square">
            <a:spAutoFit/>
          </a:bodyPr>
          <a:lstStyle/>
          <a:p>
            <a:pPr algn="ctr" defTabSz="685800">
              <a:defRPr/>
            </a:pPr>
            <a:r>
              <a:rPr lang="en-US" sz="3600" dirty="0" err="1">
                <a:solidFill>
                  <a:srgbClr val="FF0000"/>
                </a:solidFill>
                <a:cs typeface="Times New Roman" panose="02020603050405020304" pitchFamily="18" charset="0"/>
              </a:rPr>
              <a:t>Bảo</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vệ</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bầu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không</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khí</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trong</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sạch</a:t>
            </a:r>
            <a:endParaRPr lang="en-US" sz="3600" dirty="0">
              <a:solidFill>
                <a:srgbClr val="FF0000"/>
              </a:solidFill>
              <a:cs typeface="Times New Roman" panose="02020603050405020304" pitchFamily="18" charset="0"/>
            </a:endParaRPr>
          </a:p>
        </p:txBody>
      </p:sp>
      <p:sp>
        <p:nvSpPr>
          <p:cNvPr id="3" name="TextBox 2"/>
          <p:cNvSpPr txBox="1">
            <a:spLocks noChangeArrowheads="1"/>
          </p:cNvSpPr>
          <p:nvPr/>
        </p:nvSpPr>
        <p:spPr bwMode="auto">
          <a:xfrm>
            <a:off x="228600" y="760392"/>
            <a:ext cx="8210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a:r>
              <a:rPr lang="en-US" altLang="en-US" sz="2800" b="0" dirty="0" err="1">
                <a:solidFill>
                  <a:srgbClr val="000000"/>
                </a:solidFill>
                <a:latin typeface="Times New Roman" panose="02020603050405020304" pitchFamily="18" charset="0"/>
                <a:cs typeface="Times New Roman" panose="02020603050405020304" pitchFamily="18" charset="0"/>
              </a:rPr>
              <a:t>Những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việc</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và</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để</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bảo</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vệ</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bầu</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khí</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trong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sạch</a:t>
            </a:r>
            <a:r>
              <a:rPr lang="en-US" altLang="en-US" sz="2800" b="0" dirty="0">
                <a:solidFill>
                  <a:srgbClr val="000000"/>
                </a:solidFill>
                <a:latin typeface="Times New Roman" panose="02020603050405020304" pitchFamily="18" charset="0"/>
                <a:cs typeface="Times New Roman" panose="02020603050405020304" pitchFamily="18" charset="0"/>
              </a:rPr>
              <a:t>  </a:t>
            </a:r>
            <a:endParaRPr lang="en-US" altLang="en-US" sz="2800" b="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0" y="1927623"/>
            <a:ext cx="1731169" cy="195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943100"/>
            <a:ext cx="19823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43100"/>
            <a:ext cx="22109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4057650"/>
            <a:ext cx="28003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4057650"/>
            <a:ext cx="2628900" cy="175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4057651"/>
            <a:ext cx="257175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943100"/>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5200650"/>
            <a:ext cx="3049191" cy="62865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Vệ sinh lớp học để tránh bụi bẩn.</a:t>
            </a:r>
            <a:endParaRPr lang="en-US" sz="2100" dirty="0">
              <a:latin typeface="Times New Roman" panose="02020603050405020304" pitchFamily="18" charset="0"/>
              <a:cs typeface="Times New Roman" panose="02020603050405020304" pitchFamily="18" charset="0"/>
            </a:endParaRPr>
          </a:p>
        </p:txBody>
      </p:sp>
      <p:sp>
        <p:nvSpPr>
          <p:cNvPr id="5" name="Rectangle 4"/>
          <p:cNvSpPr/>
          <p:nvPr/>
        </p:nvSpPr>
        <p:spPr>
          <a:xfrm>
            <a:off x="4343400" y="4629150"/>
            <a:ext cx="4514850" cy="122753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Thực hiện vứt rác vào thùng có nắp đậy, để tránh rác thối rữa bốc ra mùi hôi thối và khí độc</a:t>
            </a:r>
            <a:endParaRPr lang="en-US" sz="2100" dirty="0">
              <a:latin typeface="Times New Roman" panose="02020603050405020304" pitchFamily="18" charset="0"/>
              <a:cs typeface="Times New Roman" panose="02020603050405020304" pitchFamily="18" charset="0"/>
            </a:endParaRPr>
          </a:p>
        </p:txBody>
      </p:sp>
      <p:grpSp>
        <p:nvGrpSpPr>
          <p:cNvPr id="4" name="Group 3"/>
          <p:cNvGrpSpPr/>
          <p:nvPr/>
        </p:nvGrpSpPr>
        <p:grpSpPr bwMode="auto">
          <a:xfrm>
            <a:off x="514350" y="2514600"/>
            <a:ext cx="3438525" cy="2443163"/>
            <a:chOff x="152400" y="6706"/>
            <a:chExt cx="4051300" cy="2800350"/>
          </a:xfrm>
        </p:grpSpPr>
        <p:pic>
          <p:nvPicPr>
            <p:cNvPr id="615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6706"/>
              <a:ext cx="40513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09512" y="2266638"/>
              <a:ext cx="394188" cy="50357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1</a:t>
              </a:r>
              <a:endParaRPr lang="en-US" sz="2100" dirty="0"/>
            </a:p>
          </p:txBody>
        </p:sp>
      </p:grpSp>
      <p:grpSp>
        <p:nvGrpSpPr>
          <p:cNvPr id="6" name="Group 5"/>
          <p:cNvGrpSpPr/>
          <p:nvPr/>
        </p:nvGrpSpPr>
        <p:grpSpPr bwMode="auto">
          <a:xfrm>
            <a:off x="4686300" y="1943100"/>
            <a:ext cx="3771900" cy="2390775"/>
            <a:chOff x="4724400" y="1"/>
            <a:chExt cx="4240645" cy="2807055"/>
          </a:xfrm>
        </p:grpSpPr>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
              <a:ext cx="4240645" cy="2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571500" y="2233902"/>
              <a:ext cx="393545" cy="50325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2</a:t>
              </a:r>
              <a:endParaRPr lang="en-US" sz="2100" dirty="0"/>
            </a:p>
          </p:txBody>
        </p:sp>
      </p:grpSp>
      <p:sp>
        <p:nvSpPr>
          <p:cNvPr id="11" name="Bong bóng Ý nghĩ: Hình đám mây 5"/>
          <p:cNvSpPr/>
          <p:nvPr/>
        </p:nvSpPr>
        <p:spPr>
          <a:xfrm>
            <a:off x="228600" y="971551"/>
            <a:ext cx="5314950" cy="11739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891145" y="788976"/>
            <a:ext cx="5410200" cy="707886"/>
          </a:xfrm>
          <a:prstGeom prst="rect">
            <a:avLst/>
          </a:prstGeom>
          <a:noFill/>
          <a:ln w="9525">
            <a:noFill/>
            <a:miter lim="800000"/>
          </a:ln>
        </p:spPr>
        <p:txBody>
          <a:bodyPr wrap="square">
            <a:spAutoFit/>
          </a:bodyPr>
          <a:lstStyle/>
          <a:p>
            <a:pPr algn="ctr" eaLnBrk="1" hangingPunct="1">
              <a:spcBef>
                <a:spcPct val="50000"/>
              </a:spcBef>
            </a:pPr>
            <a:r>
              <a:rPr lang="en-US" sz="4000" b="1" dirty="0">
                <a:solidFill>
                  <a:srgbClr val="C00000"/>
                </a:solidFill>
              </a:rPr>
              <a:t>KHỞI ĐỘNG</a:t>
            </a:r>
            <a:endParaRPr lang="en-US" sz="4000" b="1" dirty="0">
              <a:solidFill>
                <a:srgbClr val="C00000"/>
              </a:solidFill>
            </a:endParaRPr>
          </a:p>
        </p:txBody>
      </p:sp>
      <p:sp>
        <p:nvSpPr>
          <p:cNvPr id="2" name="TextBox 1"/>
          <p:cNvSpPr txBox="1"/>
          <p:nvPr/>
        </p:nvSpPr>
        <p:spPr>
          <a:xfrm>
            <a:off x="467442" y="1752600"/>
            <a:ext cx="7010400" cy="584775"/>
          </a:xfrm>
          <a:prstGeom prst="rect">
            <a:avLst/>
          </a:prstGeom>
          <a:noFill/>
        </p:spPr>
        <p:txBody>
          <a:bodyPr wrap="square" rtlCol="0">
            <a:spAutoFit/>
          </a:bodyPr>
          <a:lstStyle/>
          <a:p>
            <a:r>
              <a:rPr lang="en-US" sz="3200" dirty="0">
                <a:solidFill>
                  <a:srgbClr val="C00000"/>
                </a:solidFill>
              </a:rPr>
              <a:t>- Tại sao có gió ?</a:t>
            </a:r>
            <a:endParaRPr lang="en-US" sz="3200" dirty="0">
              <a:solidFill>
                <a:srgbClr val="C00000"/>
              </a:solidFill>
            </a:endParaRPr>
          </a:p>
        </p:txBody>
      </p:sp>
      <p:sp>
        <p:nvSpPr>
          <p:cNvPr id="3" name="TextBox 2"/>
          <p:cNvSpPr txBox="1"/>
          <p:nvPr/>
        </p:nvSpPr>
        <p:spPr>
          <a:xfrm>
            <a:off x="467442" y="2422820"/>
            <a:ext cx="7225145" cy="584775"/>
          </a:xfrm>
          <a:prstGeom prst="rect">
            <a:avLst/>
          </a:prstGeom>
          <a:noFill/>
        </p:spPr>
        <p:txBody>
          <a:bodyPr wrap="square" rtlCol="0">
            <a:spAutoFit/>
          </a:bodyPr>
          <a:lstStyle/>
          <a:p>
            <a:r>
              <a:rPr lang="en-US" sz="3200" dirty="0"/>
              <a:t>Không khí chuyển động tạo thành gió.</a:t>
            </a:r>
            <a:endParaRPr lang="en-US" sz="3200" dirty="0"/>
          </a:p>
        </p:txBody>
      </p:sp>
      <p:sp>
        <p:nvSpPr>
          <p:cNvPr id="10" name="TextBox 9"/>
          <p:cNvSpPr txBox="1">
            <a:spLocks noChangeArrowheads="1"/>
          </p:cNvSpPr>
          <p:nvPr/>
        </p:nvSpPr>
        <p:spPr bwMode="auto">
          <a:xfrm>
            <a:off x="408705" y="3714613"/>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dirty="0">
                <a:latin typeface="Times New Roman" panose="02020603050405020304" pitchFamily="18" charset="0"/>
                <a:cs typeface="Times New Roman" panose="02020603050405020304" pitchFamily="18" charset="0"/>
              </a:rPr>
              <a:t>Sức gió thổi được chia thành 13 cấp độ. </a:t>
            </a:r>
            <a:endParaRPr lang="vi-VN" altLang="vi-VN"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0510" y="3048000"/>
            <a:ext cx="8134132" cy="646331"/>
          </a:xfrm>
          <a:prstGeom prst="rect">
            <a:avLst/>
          </a:prstGeom>
          <a:noFill/>
        </p:spPr>
        <p:txBody>
          <a:bodyPr wrap="square" rtlCol="0">
            <a:spAutoFit/>
          </a:bodyPr>
          <a:lstStyle/>
          <a:p>
            <a:r>
              <a:rPr lang="en-US" sz="3600" dirty="0">
                <a:solidFill>
                  <a:srgbClr val="C00000"/>
                </a:solidFill>
              </a:rPr>
              <a:t>- Sức gió thổi được chia ra mấy cấp độ ? </a:t>
            </a:r>
            <a:endParaRPr lang="en-US" sz="3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0"/>
            <a:ext cx="4142185" cy="1042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Nhà vệ sinh ở trường học hợp qui cách, giúp HS đi đại tiện, tiểu tiện đúng nơi qui định.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86301" y="4572001"/>
            <a:ext cx="4185047" cy="106918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Thu gom rác trên đường, làm cho đường phố sạch đẹp, không có cát, bụi, rác, tránh bị ô nhiễm môi trường.</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3" name="Group 2"/>
          <p:cNvGrpSpPr/>
          <p:nvPr/>
        </p:nvGrpSpPr>
        <p:grpSpPr bwMode="auto">
          <a:xfrm>
            <a:off x="571500" y="1428750"/>
            <a:ext cx="3657600" cy="3086100"/>
            <a:chOff x="41661" y="133350"/>
            <a:chExt cx="4179094" cy="2570018"/>
          </a:xfrm>
        </p:grpSpPr>
        <p:pic>
          <p:nvPicPr>
            <p:cNvPr id="717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661" y="133350"/>
              <a:ext cx="4179094" cy="257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5361" y="2246278"/>
              <a:ext cx="341456" cy="4570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5</a:t>
              </a:r>
              <a:endParaRPr lang="en-US" sz="21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bwMode="auto">
          <a:xfrm>
            <a:off x="4857750" y="1428750"/>
            <a:ext cx="3771900" cy="3028950"/>
            <a:chOff x="4738255" y="133350"/>
            <a:chExt cx="4209472" cy="2602876"/>
          </a:xfrm>
        </p:grpSpPr>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255" y="133350"/>
              <a:ext cx="4209472" cy="26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571692" y="2246141"/>
              <a:ext cx="341488" cy="4573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6</a:t>
              </a:r>
              <a:endParaRPr lang="en-US" sz="2100" dirty="0">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1" y="4972050"/>
            <a:ext cx="3202781"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Nấu ăn bằng bếp cải tiến</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4" name="Group 3"/>
          <p:cNvGrpSpPr/>
          <p:nvPr/>
        </p:nvGrpSpPr>
        <p:grpSpPr bwMode="auto">
          <a:xfrm>
            <a:off x="628650" y="1714500"/>
            <a:ext cx="3943350" cy="3086100"/>
            <a:chOff x="338450" y="133350"/>
            <a:chExt cx="4270662" cy="2571750"/>
          </a:xfrm>
        </p:grpSpPr>
        <p:pic>
          <p:nvPicPr>
            <p:cNvPr id="819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450" y="133350"/>
              <a:ext cx="4270662"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40329" y="2191147"/>
              <a:ext cx="341705" cy="45640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3</a:t>
              </a:r>
              <a:endParaRPr lang="en-US" sz="2100" dirty="0">
                <a:latin typeface="Times New Roman" panose="02020603050405020304" pitchFamily="18" charset="0"/>
                <a:cs typeface="Times New Roman" panose="02020603050405020304" pitchFamily="18" charset="0"/>
              </a:endParaRPr>
            </a:p>
          </p:txBody>
        </p:sp>
      </p:gr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1714500"/>
            <a:ext cx="3771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143500" y="4972050"/>
            <a:ext cx="3655219"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100" dirty="0" err="1">
                <a:solidFill>
                  <a:prstClr val="black"/>
                </a:solidFill>
                <a:latin typeface="Times New Roman" panose="02020603050405020304" pitchFamily="18" charset="0"/>
                <a:cs typeface="Times New Roman" panose="02020603050405020304" pitchFamily="18" charset="0"/>
              </a:rPr>
              <a:t>Trồng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cây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xanh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198" name="Rectangle 6"/>
          <p:cNvSpPr>
            <a:spLocks noChangeArrowheads="1"/>
          </p:cNvSpPr>
          <p:nvPr/>
        </p:nvSpPr>
        <p:spPr bwMode="auto">
          <a:xfrm>
            <a:off x="7554401" y="4366022"/>
            <a:ext cx="3193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a:solidFill>
                  <a:schemeClr val="bg2"/>
                </a:solidFill>
                <a:latin typeface="Times New Roman" panose="02020603050405020304" pitchFamily="18" charset="0"/>
                <a:cs typeface="Times New Roman" panose="02020603050405020304" pitchFamily="18" charset="0"/>
              </a:rPr>
              <a:t>7</a:t>
            </a:r>
            <a:endParaRPr lang="en-US" altLang="en-US" sz="210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2400300" y="2343150"/>
            <a:ext cx="4686300" cy="2391966"/>
            <a:chOff x="4612575" y="133350"/>
            <a:chExt cx="4224771" cy="2580229"/>
          </a:xfrm>
        </p:grpSpPr>
        <p:pic>
          <p:nvPicPr>
            <p:cNvPr id="922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12575" y="133350"/>
              <a:ext cx="4224771" cy="25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424100" y="2240944"/>
              <a:ext cx="341331" cy="45722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500" dirty="0"/>
                <a:t>4</a:t>
              </a:r>
              <a:endParaRPr lang="en-US" sz="1500" dirty="0"/>
            </a:p>
          </p:txBody>
        </p:sp>
      </p:grpSp>
      <p:sp>
        <p:nvSpPr>
          <p:cNvPr id="5" name="Rectangle 4"/>
          <p:cNvSpPr>
            <a:spLocks noChangeArrowheads="1"/>
          </p:cNvSpPr>
          <p:nvPr/>
        </p:nvSpPr>
        <p:spPr bwMode="auto">
          <a:xfrm>
            <a:off x="3623073" y="4914900"/>
            <a:ext cx="20008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Bếp than tổ ong</a:t>
            </a:r>
            <a:endParaRPr lang="en-US" altLang="en-US" sz="2100"/>
          </a:p>
        </p:txBody>
      </p:sp>
      <p:sp>
        <p:nvSpPr>
          <p:cNvPr id="7" name="Bong bóng Ý nghĩ: Hình đám mây 5"/>
          <p:cNvSpPr/>
          <p:nvPr/>
        </p:nvSpPr>
        <p:spPr>
          <a:xfrm>
            <a:off x="228600" y="1200151"/>
            <a:ext cx="4171950" cy="9453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057400"/>
            <a:ext cx="2228850" cy="28575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anose="02020603050405020304" pitchFamily="18" charset="0"/>
                <a:cs typeface="Times New Roman" panose="02020603050405020304" pitchFamily="18" charset="0"/>
              </a:rPr>
              <a:t>VIỆC NÊN LÀM</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58866" y="4572000"/>
            <a:ext cx="29642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Nhóm bếp than tổ ong </a:t>
            </a:r>
            <a:endParaRPr lang="en-US" altLang="en-US" sz="2100"/>
          </a:p>
        </p:txBody>
      </p:sp>
      <p:sp>
        <p:nvSpPr>
          <p:cNvPr id="5" name="Rectangle 4"/>
          <p:cNvSpPr>
            <a:spLocks noChangeArrowheads="1"/>
          </p:cNvSpPr>
          <p:nvPr/>
        </p:nvSpPr>
        <p:spPr bwMode="auto">
          <a:xfrm>
            <a:off x="4171950" y="1143000"/>
            <a:ext cx="21755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Vệ sinh lớp học</a:t>
            </a:r>
            <a:r>
              <a:rPr lang="en-US" altLang="en-US" sz="2100">
                <a:latin typeface="Times New Roman" panose="02020603050405020304" pitchFamily="18" charset="0"/>
                <a:cs typeface="Times New Roman" panose="02020603050405020304" pitchFamily="18" charset="0"/>
              </a:rPr>
              <a:t>.</a:t>
            </a:r>
            <a:endParaRPr lang="vi-VN" altLang="en-US" sz="2100"/>
          </a:p>
        </p:txBody>
      </p:sp>
      <p:sp>
        <p:nvSpPr>
          <p:cNvPr id="11" name="Rectangle 10"/>
          <p:cNvSpPr>
            <a:spLocks noChangeArrowheads="1"/>
          </p:cNvSpPr>
          <p:nvPr/>
        </p:nvSpPr>
        <p:spPr bwMode="auto">
          <a:xfrm>
            <a:off x="4157663" y="2081212"/>
            <a:ext cx="49755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Thực hiện vứt rác vào thùng có nắp đậy</a:t>
            </a:r>
            <a:r>
              <a:rPr lang="en-US" altLang="en-US" sz="2100">
                <a:latin typeface="Times New Roman" panose="02020603050405020304" pitchFamily="18" charset="0"/>
                <a:cs typeface="Times New Roman" panose="02020603050405020304" pitchFamily="18" charset="0"/>
              </a:rPr>
              <a:t>.</a:t>
            </a:r>
            <a:endParaRPr lang="en-US" altLang="en-US" sz="2100"/>
          </a:p>
        </p:txBody>
      </p:sp>
      <p:sp>
        <p:nvSpPr>
          <p:cNvPr id="12" name="Rectangle 11"/>
          <p:cNvSpPr>
            <a:spLocks noChangeArrowheads="1"/>
          </p:cNvSpPr>
          <p:nvPr/>
        </p:nvSpPr>
        <p:spPr bwMode="auto">
          <a:xfrm>
            <a:off x="4171950" y="1600200"/>
            <a:ext cx="32431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Thu gom rác trên đường</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4220766" y="2971800"/>
            <a:ext cx="25963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T</a:t>
            </a:r>
            <a:r>
              <a:rPr lang="vi-VN" altLang="en-US" sz="2100">
                <a:latin typeface="Times New Roman" panose="02020603050405020304" pitchFamily="18" charset="0"/>
                <a:cs typeface="Times New Roman" panose="02020603050405020304" pitchFamily="18" charset="0"/>
              </a:rPr>
              <a:t>rồng cây gây rừng</a:t>
            </a:r>
            <a:endParaRPr lang="vi-VN" altLang="en-US" sz="2100">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4171950" y="2514600"/>
            <a:ext cx="48606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Nhà vệ sinh ở trường học hợp qui cách</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229101" y="3429000"/>
            <a:ext cx="32576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Nấu ăn bằng bếp cải tiến</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8" name="Rectangle 17"/>
          <p:cNvSpPr/>
          <p:nvPr/>
        </p:nvSpPr>
        <p:spPr>
          <a:xfrm>
            <a:off x="1143000" y="4343400"/>
            <a:ext cx="2228850" cy="901304"/>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anose="02020603050405020304" pitchFamily="18" charset="0"/>
                <a:cs typeface="Times New Roman" panose="02020603050405020304" pitchFamily="18" charset="0"/>
              </a:rPr>
              <a:t>VIỆC KHÔNG NÊN LÀM</a:t>
            </a:r>
            <a:endParaRPr lang="en-US" sz="21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11" grpId="0"/>
      <p:bldP spid="12" grpId="0"/>
      <p:bldP spid="15" grpId="0"/>
      <p:bldP spid="16"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
          <p:cNvGrpSpPr/>
          <p:nvPr/>
        </p:nvGrpSpPr>
        <p:grpSpPr bwMode="auto">
          <a:xfrm>
            <a:off x="669131" y="1885950"/>
            <a:ext cx="4724400" cy="1781175"/>
            <a:chOff x="762000" y="381000"/>
            <a:chExt cx="6299092" cy="2375459"/>
          </a:xfrm>
        </p:grpSpPr>
        <p:grpSp>
          <p:nvGrpSpPr>
            <p:cNvPr id="11272" name="组合 11"/>
            <p:cNvGrpSpPr/>
            <p:nvPr/>
          </p:nvGrpSpPr>
          <p:grpSpPr bwMode="auto">
            <a:xfrm>
              <a:off x="762000" y="381000"/>
              <a:ext cx="6299092" cy="2375459"/>
              <a:chOff x="-558688" y="0"/>
              <a:chExt cx="9295189" cy="7126377"/>
            </a:xfrm>
          </p:grpSpPr>
          <p:pic>
            <p:nvPicPr>
              <p:cNvPr id="11274" name="图片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p:cNvPicPr>
                <a:picLocks noChangeAspect="1"/>
              </p:cNvPicPr>
              <p:nvPr/>
            </p:nvPicPr>
            <p:blipFill>
              <a:blip r:embed="rId2" cstate="print"/>
              <a:stretch>
                <a:fillRect/>
              </a:stretch>
            </p:blipFill>
            <p:spPr>
              <a:xfrm>
                <a:off x="-333801" y="228600"/>
                <a:ext cx="9070302" cy="6897777"/>
              </a:xfrm>
              <a:prstGeom prst="rect">
                <a:avLst/>
              </a:prstGeom>
              <a:effectLst>
                <a:innerShdw blurRad="114300">
                  <a:prstClr val="black"/>
                </a:innerShdw>
              </a:effectLst>
            </p:spPr>
          </p:pic>
        </p:grpSp>
        <p:sp>
          <p:nvSpPr>
            <p:cNvPr id="11273" name="TextBox 11"/>
            <p:cNvSpPr txBox="1">
              <a:spLocks noChangeArrowheads="1"/>
            </p:cNvSpPr>
            <p:nvPr/>
          </p:nvSpPr>
          <p:spPr bwMode="auto">
            <a:xfrm>
              <a:off x="1371600" y="914400"/>
              <a:ext cx="5105400" cy="14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2100">
                  <a:latin typeface="Times New Roman" panose="02020603050405020304" pitchFamily="18" charset="0"/>
                  <a:cs typeface="Times New Roman" panose="02020603050405020304" pitchFamily="18" charset="0"/>
                </a:rPr>
                <a:t>Ngoài ra chúng ta cần làm gì để bảo vệ bầu không khí trong sạch?</a:t>
              </a:r>
              <a:endParaRPr lang="en-US" altLang="en-US" sz="2100">
                <a:latin typeface="Times New Roman" panose="02020603050405020304" pitchFamily="18" charset="0"/>
                <a:cs typeface="Times New Roman" panose="02020603050405020304" pitchFamily="18" charset="0"/>
              </a:endParaRPr>
            </a:p>
          </p:txBody>
        </p:sp>
      </p:grpSp>
      <p:grpSp>
        <p:nvGrpSpPr>
          <p:cNvPr id="2" name="Group 1"/>
          <p:cNvGrpSpPr/>
          <p:nvPr/>
        </p:nvGrpSpPr>
        <p:grpSpPr bwMode="auto">
          <a:xfrm>
            <a:off x="3771900" y="2914650"/>
            <a:ext cx="5486400" cy="3257550"/>
            <a:chOff x="5029200" y="2743200"/>
            <a:chExt cx="7315200" cy="4343400"/>
          </a:xfrm>
        </p:grpSpPr>
        <p:pic>
          <p:nvPicPr>
            <p:cNvPr id="11270" name="图片 41992" descr="1-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7432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3"/>
            <p:cNvSpPr txBox="1">
              <a:spLocks noChangeArrowheads="1"/>
            </p:cNvSpPr>
            <p:nvPr/>
          </p:nvSpPr>
          <p:spPr bwMode="auto">
            <a:xfrm>
              <a:off x="5997677" y="4114800"/>
              <a:ext cx="533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rPr>
                <a:t>- </a:t>
              </a:r>
              <a:r>
                <a:rPr lang="en-US" altLang="en-US" sz="2100">
                  <a:latin typeface="Times New Roman" panose="02020603050405020304" pitchFamily="18" charset="0"/>
                  <a:cs typeface="Times New Roman" panose="02020603050405020304" pitchFamily="18" charset="0"/>
                </a:rPr>
                <a:t>Tiết kiệm điện</a:t>
              </a:r>
              <a:endParaRPr lang="en-US" altLang="en-US" sz="2100">
                <a:latin typeface="Times New Roman" panose="02020603050405020304" pitchFamily="18" charset="0"/>
                <a:cs typeface="Times New Roman" panose="02020603050405020304" pitchFamily="18" charset="0"/>
              </a:endParaRPr>
            </a:p>
            <a:p>
              <a:r>
                <a:rPr lang="en-US" altLang="en-US" sz="2100">
                  <a:latin typeface="Times New Roman" panose="02020603050405020304" pitchFamily="18" charset="0"/>
                  <a:cs typeface="Times New Roman" panose="02020603050405020304" pitchFamily="18" charset="0"/>
                </a:rPr>
                <a:t>- Tiết kiệm nước</a:t>
              </a:r>
              <a:endParaRPr lang="en-US" altLang="en-US" sz="2100">
                <a:latin typeface="Times New Roman" panose="02020603050405020304" pitchFamily="18" charset="0"/>
                <a:cs typeface="Times New Roman" panose="02020603050405020304" pitchFamily="18" charset="0"/>
              </a:endParaRPr>
            </a:p>
            <a:p>
              <a:r>
                <a:rPr lang="en-US" altLang="en-US" sz="2100">
                  <a:latin typeface="Times New Roman" panose="02020603050405020304" pitchFamily="18" charset="0"/>
                  <a:cs typeface="Times New Roman" panose="02020603050405020304" pitchFamily="18" charset="0"/>
                </a:rPr>
                <a:t>- Không khai thác cây rừng bừa bãi</a:t>
              </a:r>
              <a:endParaRPr lang="en-US" altLang="en-US" sz="2100">
                <a:latin typeface="Times New Roman" panose="02020603050405020304" pitchFamily="18" charset="0"/>
                <a:cs typeface="Times New Roman" panose="02020603050405020304" pitchFamily="18" charset="0"/>
              </a:endParaRPr>
            </a:p>
            <a:p>
              <a:pPr algn="ctr"/>
              <a:endParaRPr lang="vi-VN" altLang="en-US" sz="2100">
                <a:latin typeface="Times New Roman" panose="02020603050405020304" pitchFamily="18" charset="0"/>
              </a:endParaRPr>
            </a:p>
          </p:txBody>
        </p:sp>
      </p:grpSp>
      <p:pic>
        <p:nvPicPr>
          <p:cNvPr id="11268" name="图片 41994" descr="1-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 y="3657600"/>
            <a:ext cx="2225279"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9"/>
          <p:cNvSpPr>
            <a:spLocks noChangeArrowheads="1"/>
          </p:cNvSpPr>
          <p:nvPr/>
        </p:nvSpPr>
        <p:spPr bwMode="auto">
          <a:xfrm>
            <a:off x="3143251" y="1143000"/>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solidFill>
                  <a:srgbClr val="00B050"/>
                </a:solidFill>
                <a:latin typeface="Times New Roman" panose="02020603050405020304" pitchFamily="18" charset="0"/>
                <a:cs typeface="Times New Roman" panose="02020603050405020304" pitchFamily="18" charset="0"/>
              </a:rPr>
              <a:t>VẬN DỤNG - LIÊN HỆ </a:t>
            </a:r>
            <a:endParaRPr lang="en-US" altLang="en-US"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5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16"/>
          <p:cNvSpPr>
            <a:spLocks noChangeArrowheads="1"/>
          </p:cNvSpPr>
          <p:nvPr/>
        </p:nvSpPr>
        <p:spPr bwMode="auto">
          <a:xfrm>
            <a:off x="1290637" y="3234928"/>
            <a:ext cx="6938963"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a:defRPr>
                <a:solidFill>
                  <a:schemeClr val="bg1"/>
                </a:solidFill>
                <a:latin typeface="Arial" panose="020B0604020202020204" pitchFamily="34" charset="0"/>
              </a:defRPr>
            </a:lvl3pPr>
            <a:lvl4pPr>
              <a:defRPr>
                <a:solidFill>
                  <a:schemeClr val="bg1"/>
                </a:solidFill>
                <a:latin typeface="Arial" panose="020B0604020202020204" pitchFamily="34" charset="0"/>
              </a:defRPr>
            </a:lvl4pPr>
            <a:lvl5pPr>
              <a:defRPr>
                <a:solidFill>
                  <a:schemeClr val="bg1"/>
                </a:solidFill>
                <a:latin typeface="Arial" panose="020B0604020202020204" pitchFamily="34" charset="0"/>
              </a:defRPr>
            </a:lvl5pPr>
            <a:lvl6pPr marL="2514600" indent="-228600" defTabSz="449580" eaLnBrk="0" fontAlgn="base" hangingPunct="0">
              <a:spcBef>
                <a:spcPct val="0"/>
              </a:spcBef>
              <a:spcAft>
                <a:spcPct val="0"/>
              </a:spcAft>
              <a:defRPr>
                <a:solidFill>
                  <a:schemeClr val="bg1"/>
                </a:solidFill>
                <a:latin typeface="Arial" panose="020B0604020202020204" pitchFamily="34" charset="0"/>
              </a:defRPr>
            </a:lvl6pPr>
            <a:lvl7pPr marL="2971800" indent="-228600" defTabSz="449580" eaLnBrk="0" fontAlgn="base" hangingPunct="0">
              <a:spcBef>
                <a:spcPct val="0"/>
              </a:spcBef>
              <a:spcAft>
                <a:spcPct val="0"/>
              </a:spcAft>
              <a:defRPr>
                <a:solidFill>
                  <a:schemeClr val="bg1"/>
                </a:solidFill>
                <a:latin typeface="Arial" panose="020B0604020202020204" pitchFamily="34" charset="0"/>
              </a:defRPr>
            </a:lvl7pPr>
            <a:lvl8pPr marL="3429000" indent="-228600" defTabSz="449580" eaLnBrk="0" fontAlgn="base" hangingPunct="0">
              <a:spcBef>
                <a:spcPct val="0"/>
              </a:spcBef>
              <a:spcAft>
                <a:spcPct val="0"/>
              </a:spcAft>
              <a:defRPr>
                <a:solidFill>
                  <a:schemeClr val="bg1"/>
                </a:solidFill>
                <a:latin typeface="Arial" panose="020B0604020202020204" pitchFamily="34" charset="0"/>
              </a:defRPr>
            </a:lvl8pPr>
            <a:lvl9pPr marL="3886200" indent="-228600" defTabSz="449580" eaLnBrk="0" fontAlgn="base" hangingPunct="0">
              <a:spcBef>
                <a:spcPct val="0"/>
              </a:spcBef>
              <a:spcAft>
                <a:spcPct val="0"/>
              </a:spcAft>
              <a:defRPr>
                <a:solidFill>
                  <a:schemeClr val="bg1"/>
                </a:solidFill>
                <a:latin typeface="Arial" panose="020B0604020202020204" pitchFamily="34" charset="0"/>
              </a:defRPr>
            </a:lvl9pPr>
          </a:lstStyle>
          <a:p>
            <a:pPr>
              <a:spcBef>
                <a:spcPct val="20000"/>
              </a:spcBef>
            </a:pPr>
            <a:r>
              <a:rPr lang="en-US" altLang="en-US" sz="1800">
                <a:solidFill>
                  <a:srgbClr val="CC00CC"/>
                </a:solidFill>
              </a:rPr>
              <a:t>* Các em về nhà:</a:t>
            </a:r>
            <a:endParaRPr lang="en-US" altLang="en-US" sz="1800">
              <a:solidFill>
                <a:srgbClr val="CC00CC"/>
              </a:solidFill>
            </a:endParaRPr>
          </a:p>
          <a:p>
            <a:pPr>
              <a:spcBef>
                <a:spcPct val="20000"/>
              </a:spcBef>
            </a:pPr>
            <a:r>
              <a:rPr lang="en-US" altLang="en-US" sz="1800">
                <a:solidFill>
                  <a:srgbClr val="0000FF"/>
                </a:solidFill>
              </a:rPr>
              <a:t>- Xem lại bài, ghi nhớ nội dung luyện tập.</a:t>
            </a:r>
            <a:endParaRPr lang="en-US" altLang="en-US" sz="1800">
              <a:solidFill>
                <a:srgbClr val="0000FF"/>
              </a:solidFill>
            </a:endParaRPr>
          </a:p>
          <a:p>
            <a:pPr>
              <a:spcBef>
                <a:spcPct val="20000"/>
              </a:spcBef>
            </a:pPr>
            <a:r>
              <a:rPr lang="en-US" altLang="en-US" sz="1800">
                <a:solidFill>
                  <a:srgbClr val="0000FF"/>
                </a:solidFill>
              </a:rPr>
              <a:t>- Chuẩn bị bài sau: “Luyện tập chung”</a:t>
            </a:r>
            <a:endParaRPr lang="en-US" altLang="en-US" sz="1800">
              <a:solidFill>
                <a:srgbClr val="0000FF"/>
              </a:solidFill>
            </a:endParaRPr>
          </a:p>
        </p:txBody>
      </p:sp>
      <p:pic>
        <p:nvPicPr>
          <p:cNvPr id="60419" name="Picture 17" descr="Bauernba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4457700"/>
            <a:ext cx="5181600"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WordArt 18"/>
          <p:cNvSpPr>
            <a:spLocks noChangeArrowheads="1" noChangeShapeType="1" noTextEdit="1"/>
          </p:cNvSpPr>
          <p:nvPr/>
        </p:nvSpPr>
        <p:spPr bwMode="auto">
          <a:xfrm>
            <a:off x="1600200" y="1631157"/>
            <a:ext cx="5943600" cy="1226344"/>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TIẾT HỌC KẾT THÚC</a:t>
            </a:r>
            <a:endParaRPr lang="en-US" sz="27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endParaRPr>
          </a:p>
        </p:txBody>
      </p:sp>
      <p:sp>
        <p:nvSpPr>
          <p:cNvPr id="34819" name="WordArt 3"/>
          <p:cNvSpPr>
            <a:spLocks noChangeArrowheads="1" noChangeShapeType="1" noTextEdit="1"/>
          </p:cNvSpPr>
          <p:nvPr/>
        </p:nvSpPr>
        <p:spPr bwMode="auto">
          <a:xfrm>
            <a:off x="914400" y="2971800"/>
            <a:ext cx="7467600" cy="1257300"/>
          </a:xfrm>
          <a:prstGeom prst="rect">
            <a:avLst/>
          </a:prstGeom>
        </p:spPr>
        <p:txBody>
          <a:bodyPr wrap="none" fromWordArt="1">
            <a:prstTxWarp prst="textPlain">
              <a:avLst>
                <a:gd name="adj" fmla="val 50000"/>
              </a:avLst>
            </a:prstTxWarp>
          </a:bodyPr>
          <a:lstStyle/>
          <a:p>
            <a:pPr algn="ctr"/>
            <a:r>
              <a:rPr lang="vi-VN" sz="2700" kern="10">
                <a:ln w="19050">
                  <a:solidFill>
                    <a:srgbClr val="99CCFF"/>
                  </a:solidFill>
                  <a:round/>
                </a:ln>
                <a:solidFill>
                  <a:srgbClr val="FF0000"/>
                </a:solidFill>
                <a:effectLst>
                  <a:outerShdw dist="35921" dir="2700000" algn="ctr" rotWithShape="0">
                    <a:srgbClr val="990000"/>
                  </a:outerShdw>
                </a:effectLst>
                <a:cs typeface="Arial" panose="020B0604020202020204" pitchFamily="34" charset="0"/>
              </a:rPr>
              <a:t>Xin chân thành cảm ơn quý thầy cô!</a:t>
            </a:r>
            <a:endParaRPr lang="en-US" sz="2700" kern="10">
              <a:ln w="19050">
                <a:solidFill>
                  <a:srgbClr val="99CCFF"/>
                </a:solidFill>
                <a:round/>
              </a:ln>
              <a:solidFill>
                <a:srgbClr val="FF0000"/>
              </a:solidFill>
              <a:effectLst>
                <a:outerShdw dist="35921" dir="2700000" algn="ctr" rotWithShape="0">
                  <a:srgbClr val="990000"/>
                </a:outerShdw>
              </a:effectLst>
              <a:cs typeface="Arial" panose="020B0604020202020204" pitchFamily="34" charset="0"/>
            </a:endParaRPr>
          </a:p>
        </p:txBody>
      </p:sp>
      <p:pic>
        <p:nvPicPr>
          <p:cNvPr id="60422" name="Picture 2" descr="1600flower_14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WordArt 18"/>
          <p:cNvSpPr>
            <a:spLocks noChangeArrowheads="1" noChangeShapeType="1" noTextEdit="1"/>
          </p:cNvSpPr>
          <p:nvPr/>
        </p:nvSpPr>
        <p:spPr bwMode="auto">
          <a:xfrm>
            <a:off x="1600200" y="1200150"/>
            <a:ext cx="5943600" cy="1485900"/>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CHÀO CÁC EM</a:t>
            </a:r>
            <a:endParaRPr lang="en-US" sz="27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0"/>
                                        <p:tgtEl>
                                          <p:spTgt spid="66576"/>
                                        </p:tgtEl>
                                      </p:cBhvr>
                                    </p:animEffect>
                                    <p:set>
                                      <p:cBhvr>
                                        <p:cTn id="7" dur="1" fill="hold">
                                          <p:stCondLst>
                                            <p:cond delay="4999"/>
                                          </p:stCondLst>
                                        </p:cTn>
                                        <p:tgtEl>
                                          <p:spTgt spid="66576"/>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fade">
                                      <p:cBhvr>
                                        <p:cTn id="11"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143000" y="3352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2" name="Rectangle 1"/>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anose="02020603050405020304"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
        <p:nvSpPr>
          <p:cNvPr id="5" name="TextBox 4"/>
          <p:cNvSpPr txBox="1">
            <a:spLocks noChangeArrowheads="1"/>
          </p:cNvSpPr>
          <p:nvPr/>
        </p:nvSpPr>
        <p:spPr bwMode="auto">
          <a:xfrm>
            <a:off x="392112" y="1242913"/>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609600" y="486930"/>
            <a:ext cx="2092036" cy="473075"/>
          </a:xfrm>
          <a:prstGeom prst="rect">
            <a:avLst/>
          </a:prstGeom>
          <a:noFill/>
          <a:ln w="9525">
            <a:noFill/>
            <a:miter lim="800000"/>
          </a:ln>
          <a:effectLst/>
        </p:spPr>
        <p:txBody>
          <a:bodyPr anchor="ctr"/>
          <a:lstStyle/>
          <a:p>
            <a:pPr algn="ctr" eaLnBrk="1" hangingPunct="1">
              <a:defRPr/>
            </a:pPr>
            <a:r>
              <a:rPr lang="en-US" sz="3200" u="sng" dirty="0">
                <a:effectLst>
                  <a:outerShdw blurRad="38100" dist="38100" dir="2700000" algn="tl">
                    <a:srgbClr val="FFFFFF"/>
                  </a:outerShdw>
                </a:effectLst>
              </a:rPr>
              <a:t>Khoa học:</a:t>
            </a:r>
            <a:endParaRPr lang="en-US" sz="3200" u="sng" dirty="0">
              <a:effectLst>
                <a:outerShdw blurRad="38100" dist="38100" dir="2700000" algn="tl">
                  <a:srgbClr val="FFFFFF"/>
                </a:outerShdw>
              </a:effectLst>
            </a:endParaRPr>
          </a:p>
        </p:txBody>
      </p:sp>
      <p:sp>
        <p:nvSpPr>
          <p:cNvPr id="3" name="TextBox 2"/>
          <p:cNvSpPr txBox="1"/>
          <p:nvPr/>
        </p:nvSpPr>
        <p:spPr>
          <a:xfrm>
            <a:off x="457200" y="2514600"/>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endParaRPr lang="en-US" altLang="en-US" sz="2800"/>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endParaRPr lang="en-US" altLang="en-US">
              <a:latin typeface=".VnTime" panose="020B7200000000000000" pitchFamily="34" charset="0"/>
            </a:endParaRP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pic>
        <p:nvPicPr>
          <p:cNvPr id="7174" name="Picture 10" descr="scan0002"/>
          <p:cNvPicPr>
            <a:picLocks noChangeAspect="1" noChangeArrowheads="1"/>
          </p:cNvPicPr>
          <p:nvPr/>
        </p:nvPicPr>
        <p:blipFill>
          <a:blip r:embed="rId1">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scan0004"/>
          <p:cNvPicPr>
            <a:picLocks noChangeAspect="1" noChangeArrowheads="1"/>
          </p:cNvPicPr>
          <p:nvPr/>
        </p:nvPicPr>
        <p:blipFill>
          <a:blip r:embed="rId2">
            <a:lum bright="-14000" contrast="40000"/>
            <a:extLst>
              <a:ext uri="{28A0092B-C50C-407E-A947-70E740481C1C}">
                <a14:useLocalDpi xmlns:a14="http://schemas.microsoft.com/office/drawing/2010/main" val="0"/>
              </a:ext>
            </a:extLst>
          </a:blip>
          <a:srcRect l="29355" b="66327"/>
          <a:stretch>
            <a:fillRect/>
          </a:stretch>
        </p:blipFill>
        <p:spPr bwMode="auto">
          <a:xfrm>
            <a:off x="4724400" y="914400"/>
            <a:ext cx="4267200" cy="2894013"/>
          </a:xfrm>
          <a:prstGeom prst="rect">
            <a:avLst/>
          </a:prstGeom>
          <a:solidFill>
            <a:srgbClr val="FF0000"/>
          </a:solidFill>
          <a:ln w="9525">
            <a:solidFill>
              <a:srgbClr val="FF0000"/>
            </a:solidFill>
            <a:miter lim="800000"/>
            <a:headEnd/>
            <a:tailEnd/>
          </a:ln>
        </p:spPr>
      </p:pic>
      <p:pic>
        <p:nvPicPr>
          <p:cNvPr id="7176" name="Picture 13" descr="scan0004"/>
          <p:cNvPicPr>
            <a:picLocks noChangeAspect="1" noChangeArrowheads="1"/>
          </p:cNvPicPr>
          <p:nvPr/>
        </p:nvPicPr>
        <p:blipFill>
          <a:blip r:embed="rId2">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endParaRPr lang="en-US" altLang="en-US" sz="2000"/>
          </a:p>
        </p:txBody>
      </p:sp>
      <p:sp>
        <p:nvSpPr>
          <p:cNvPr id="7179" name="Oval 16"/>
          <p:cNvSpPr>
            <a:spLocks noChangeArrowheads="1"/>
          </p:cNvSpPr>
          <p:nvPr/>
        </p:nvSpPr>
        <p:spPr bwMode="auto">
          <a:xfrm>
            <a:off x="4800600" y="914400"/>
            <a:ext cx="381000" cy="314325"/>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endParaRPr lang="en-US" altLang="en-US" sz="2000"/>
          </a:p>
        </p:txBody>
      </p:sp>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endParaRPr lang="en-US" altLang="en-US" sz="2000"/>
          </a:p>
        </p:txBody>
      </p:sp>
      <p:sp>
        <p:nvSpPr>
          <p:cNvPr id="5157" name="Text Box 37"/>
          <p:cNvSpPr txBox="1">
            <a:spLocks noChangeArrowheads="1"/>
          </p:cNvSpPr>
          <p:nvPr/>
        </p:nvSpPr>
        <p:spPr bwMode="auto">
          <a:xfrm>
            <a:off x="76200" y="-13855"/>
            <a:ext cx="8915400" cy="954107"/>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Hình nào thể hiện bầu không khí trong sạch, hình ảnh nào thể hiện bầu không khí bị ô nhiễm? </a:t>
            </a:r>
            <a:r>
              <a:rPr lang="en-US" altLang="en-US" sz="2800" dirty="0">
                <a:latin typeface="Times New Roman" panose="02020603050405020304" pitchFamily="18" charset="0"/>
              </a:rPr>
              <a:t>Tại sao em biết?</a:t>
            </a:r>
            <a:endParaRPr lang="en-US" altLang="en-US" sz="2800" dirty="0">
              <a:latin typeface="Times New Roman" panose="02020603050405020304" pitchFamily="18" charset="0"/>
              <a:cs typeface="Times New Roman" panose="02020603050405020304" pitchFamily="18" charset="0"/>
            </a:endParaRPr>
          </a:p>
        </p:txBody>
      </p:sp>
      <p:pic>
        <p:nvPicPr>
          <p:cNvPr id="7182" name="Picture 9" descr="21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3962400"/>
            <a:ext cx="4419600" cy="2819400"/>
          </a:xfrm>
          <a:solidFill>
            <a:srgbClr val="FF0000"/>
          </a:solidFill>
          <a:ln>
            <a:solidFill>
              <a:srgbClr val="FF0000"/>
            </a:solidFill>
            <a:miter lim="800000"/>
            <a:headEnd/>
            <a:tailEnd/>
          </a:ln>
        </p:spPr>
      </p:pic>
      <p:sp>
        <p:nvSpPr>
          <p:cNvPr id="7183" name="Oval 39"/>
          <p:cNvSpPr>
            <a:spLocks noChangeArrowheads="1"/>
          </p:cNvSpPr>
          <p:nvPr/>
        </p:nvSpPr>
        <p:spPr bwMode="auto">
          <a:xfrm>
            <a:off x="228600" y="4038600"/>
            <a:ext cx="304800" cy="601663"/>
          </a:xfrm>
          <a:prstGeom prst="ellipse">
            <a:avLst/>
          </a:prstGeom>
          <a:solidFill>
            <a:schemeClr val="accent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a:latin typeface="Times New Roman" panose="02020603050405020304" pitchFamily="18" charset="0"/>
              </a:rPr>
              <a:t>2</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animEffect transition="in" filter="fade">
                                      <p:cBhvr>
                                        <p:cTn id="14" dur="500"/>
                                        <p:tgtEl>
                                          <p:spTgt spid="717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additive="base">
                                        <p:cTn id="19" dur="500" fill="hold"/>
                                        <p:tgtEl>
                                          <p:spTgt spid="7183"/>
                                        </p:tgtEl>
                                        <p:attrNameLst>
                                          <p:attrName>ppt_x</p:attrName>
                                        </p:attrNameLst>
                                      </p:cBhvr>
                                      <p:tavLst>
                                        <p:tav tm="0">
                                          <p:val>
                                            <p:strVal val="#ppt_x"/>
                                          </p:val>
                                        </p:tav>
                                        <p:tav tm="100000">
                                          <p:val>
                                            <p:strVal val="#ppt_x"/>
                                          </p:val>
                                        </p:tav>
                                      </p:tavLst>
                                    </p:anim>
                                    <p:anim calcmode="lin" valueType="num">
                                      <p:cBhvr additive="base">
                                        <p:cTn id="20" dur="500" fill="hold"/>
                                        <p:tgtEl>
                                          <p:spTgt spid="71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additive="base">
                                        <p:cTn id="23" dur="500" fill="hold"/>
                                        <p:tgtEl>
                                          <p:spTgt spid="7182"/>
                                        </p:tgtEl>
                                        <p:attrNameLst>
                                          <p:attrName>ppt_x</p:attrName>
                                        </p:attrNameLst>
                                      </p:cBhvr>
                                      <p:tavLst>
                                        <p:tav tm="0">
                                          <p:val>
                                            <p:strVal val="#ppt_x"/>
                                          </p:val>
                                        </p:tav>
                                        <p:tav tm="100000">
                                          <p:val>
                                            <p:strVal val="#ppt_x"/>
                                          </p:val>
                                        </p:tav>
                                      </p:tavLst>
                                    </p:anim>
                                    <p:anim calcmode="lin" valueType="num">
                                      <p:cBhvr additive="base">
                                        <p:cTn id="2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additive="base">
                                        <p:cTn id="29" dur="500" fill="hold"/>
                                        <p:tgtEl>
                                          <p:spTgt spid="7175"/>
                                        </p:tgtEl>
                                        <p:attrNameLst>
                                          <p:attrName>ppt_x</p:attrName>
                                        </p:attrNameLst>
                                      </p:cBhvr>
                                      <p:tavLst>
                                        <p:tav tm="0">
                                          <p:val>
                                            <p:strVal val="#ppt_x"/>
                                          </p:val>
                                        </p:tav>
                                        <p:tav tm="100000">
                                          <p:val>
                                            <p:strVal val="#ppt_x"/>
                                          </p:val>
                                        </p:tav>
                                      </p:tavLst>
                                    </p:anim>
                                    <p:anim calcmode="lin" valueType="num">
                                      <p:cBhvr additive="base">
                                        <p:cTn id="30" dur="500" fill="hold"/>
                                        <p:tgtEl>
                                          <p:spTgt spid="71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anim calcmode="lin" valueType="num">
                                      <p:cBhvr additive="base">
                                        <p:cTn id="33" dur="500" fill="hold"/>
                                        <p:tgtEl>
                                          <p:spTgt spid="7179"/>
                                        </p:tgtEl>
                                        <p:attrNameLst>
                                          <p:attrName>ppt_x</p:attrName>
                                        </p:attrNameLst>
                                      </p:cBhvr>
                                      <p:tavLst>
                                        <p:tav tm="0">
                                          <p:val>
                                            <p:strVal val="#ppt_x"/>
                                          </p:val>
                                        </p:tav>
                                        <p:tav tm="100000">
                                          <p:val>
                                            <p:strVal val="#ppt_x"/>
                                          </p:val>
                                        </p:tav>
                                      </p:tavLst>
                                    </p:anim>
                                    <p:anim calcmode="lin" valueType="num">
                                      <p:cBhvr additive="base">
                                        <p:cTn id="3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ppt_x"/>
                                          </p:val>
                                        </p:tav>
                                        <p:tav tm="100000">
                                          <p:val>
                                            <p:strVal val="#ppt_x"/>
                                          </p:val>
                                        </p:tav>
                                      </p:tavLst>
                                    </p:anim>
                                    <p:anim calcmode="lin" valueType="num">
                                      <p:cBhvr additive="base">
                                        <p:cTn id="4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57"/>
                                        </p:tgtEl>
                                        <p:attrNameLst>
                                          <p:attrName>style.visibility</p:attrName>
                                        </p:attrNameLst>
                                      </p:cBhvr>
                                      <p:to>
                                        <p:strVal val="visible"/>
                                      </p:to>
                                    </p:set>
                                    <p:anim calcmode="lin" valueType="num">
                                      <p:cBhvr additive="base">
                                        <p:cTn id="49" dur="500" fill="hold"/>
                                        <p:tgtEl>
                                          <p:spTgt spid="5157"/>
                                        </p:tgtEl>
                                        <p:attrNameLst>
                                          <p:attrName>ppt_x</p:attrName>
                                        </p:attrNameLst>
                                      </p:cBhvr>
                                      <p:tavLst>
                                        <p:tav tm="0">
                                          <p:val>
                                            <p:strVal val="#ppt_x"/>
                                          </p:val>
                                        </p:tav>
                                        <p:tav tm="100000">
                                          <p:val>
                                            <p:strVal val="#ppt_x"/>
                                          </p:val>
                                        </p:tav>
                                      </p:tavLst>
                                    </p:anim>
                                    <p:anim calcmode="lin" valueType="num">
                                      <p:cBhvr additive="base">
                                        <p:cTn id="50"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9" grpId="0" animBg="1"/>
      <p:bldP spid="7180" grpId="0" animBg="1"/>
      <p:bldP spid="5157" grpId="0"/>
      <p:bldP spid="7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09"/>
          <p:cNvPicPr>
            <a:picLocks noChangeAspect="1" noChangeArrowheads="1"/>
          </p:cNvPicPr>
          <p:nvPr/>
        </p:nvPicPr>
        <p:blipFill>
          <a:blip r:embed="rId1">
            <a:lum bright="-6000" contrast="34000"/>
            <a:extLst>
              <a:ext uri="{28A0092B-C50C-407E-A947-70E740481C1C}">
                <a14:useLocalDpi xmlns:a14="http://schemas.microsoft.com/office/drawing/2010/main" val="0"/>
              </a:ext>
            </a:extLst>
          </a:blip>
          <a:srcRect/>
          <a:stretch>
            <a:fillRect/>
          </a:stretch>
        </p:blipFill>
        <p:spPr bwMode="auto">
          <a:xfrm>
            <a:off x="152400" y="152400"/>
            <a:ext cx="8915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4" name="Rectangle 12"/>
          <p:cNvSpPr>
            <a:spLocks noChangeArrowheads="1"/>
          </p:cNvSpPr>
          <p:nvPr/>
        </p:nvSpPr>
        <p:spPr bwMode="auto">
          <a:xfrm>
            <a:off x="-15240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solidFill>
                  <a:srgbClr val="0000FF"/>
                </a:solidFill>
                <a:latin typeface="VNI-Times" pitchFamily="2" charset="0"/>
              </a:rPr>
              <a:t>     K</a:t>
            </a:r>
            <a:r>
              <a:rPr lang="en-US" altLang="en-US" sz="2800" dirty="0">
                <a:solidFill>
                  <a:srgbClr val="0000FF"/>
                </a:solidFill>
                <a:latin typeface="Times New Roman" panose="02020603050405020304" pitchFamily="18" charset="0"/>
              </a:rPr>
              <a:t>hông khí bị ô nhiễm </a:t>
            </a:r>
            <a:r>
              <a:rPr lang="en-US" altLang="en-US" sz="2800" dirty="0">
                <a:solidFill>
                  <a:srgbClr val="0000FF"/>
                </a:solidFill>
                <a:latin typeface="Times New Roman" panose="02020603050405020304" pitchFamily="18" charset="0"/>
                <a:cs typeface="Times New Roman" panose="02020603050405020304" pitchFamily="18" charset="0"/>
              </a:rPr>
              <a:t>có </a:t>
            </a:r>
            <a:r>
              <a:rPr lang="en-US" altLang="en-US" sz="2800" dirty="0">
                <a:solidFill>
                  <a:srgbClr val="FF0000"/>
                </a:solidFill>
                <a:latin typeface="Times New Roman" panose="02020603050405020304" pitchFamily="18" charset="0"/>
                <a:cs typeface="Times New Roman" panose="02020603050405020304" pitchFamily="18" charset="0"/>
              </a:rPr>
              <a:t>nhiều ống khói nhà máy</a:t>
            </a:r>
            <a:r>
              <a:rPr lang="en-US" altLang="en-US" sz="2800" dirty="0">
                <a:solidFill>
                  <a:srgbClr val="0000FF"/>
                </a:solidFill>
                <a:latin typeface="Times New Roman" panose="02020603050405020304" pitchFamily="18" charset="0"/>
                <a:cs typeface="Times New Roman" panose="02020603050405020304" pitchFamily="18" charset="0"/>
              </a:rPr>
              <a:t> đang thải những đám khói đen lên bầu trời và </a:t>
            </a:r>
            <a:r>
              <a:rPr lang="en-US" altLang="en-US" sz="2800" dirty="0">
                <a:solidFill>
                  <a:srgbClr val="FF0000"/>
                </a:solidFill>
                <a:latin typeface="Times New Roman" panose="02020603050405020304" pitchFamily="18" charset="0"/>
                <a:cs typeface="Times New Roman" panose="02020603050405020304" pitchFamily="18" charset="0"/>
              </a:rPr>
              <a:t>lò phản ứng hạt nhân</a:t>
            </a:r>
            <a:r>
              <a:rPr lang="en-US" altLang="en-US" sz="2800" dirty="0">
                <a:solidFill>
                  <a:srgbClr val="0000FF"/>
                </a:solidFill>
                <a:latin typeface="Times New Roman" panose="02020603050405020304" pitchFamily="18" charset="0"/>
                <a:cs typeface="Times New Roman" panose="02020603050405020304" pitchFamily="18" charset="0"/>
              </a:rPr>
              <a:t> đang thải khói và lửa lên bầu trời. </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buFontTx/>
              <a:buNone/>
            </a:pPr>
            <a:endParaRPr lang="en-US" altLang="en-US" sz="2800" b="0" dirty="0">
              <a:solidFill>
                <a:srgbClr val="0000FF"/>
              </a:solidFill>
              <a:latin typeface="VNI-Times" pitchFamily="2" charset="0"/>
            </a:endParaRPr>
          </a:p>
        </p:txBody>
      </p:sp>
      <p:sp>
        <p:nvSpPr>
          <p:cNvPr id="8207" name="Oval 15"/>
          <p:cNvSpPr>
            <a:spLocks noChangeArrowheads="1"/>
          </p:cNvSpPr>
          <p:nvPr/>
        </p:nvSpPr>
        <p:spPr bwMode="auto">
          <a:xfrm>
            <a:off x="8382000" y="5029200"/>
            <a:ext cx="457200" cy="304800"/>
          </a:xfrm>
          <a:prstGeom prst="ellipse">
            <a:avLst/>
          </a:prstGeom>
          <a:solidFill>
            <a:schemeClr val="accent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1</a:t>
            </a:r>
            <a:endParaRPr lang="en-US" altLang="en-US" sz="1800"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084"/>
                                        </p:tgtEl>
                                        <p:attrNameLst>
                                          <p:attrName>style.visibility</p:attrName>
                                        </p:attrNameLst>
                                      </p:cBhvr>
                                      <p:to>
                                        <p:strVal val="visible"/>
                                      </p:to>
                                    </p:set>
                                    <p:anim calcmode="lin" valueType="num">
                                      <p:cBhvr additive="base">
                                        <p:cTn id="17" dur="500" fill="hold"/>
                                        <p:tgtEl>
                                          <p:spTgt spid="131084"/>
                                        </p:tgtEl>
                                        <p:attrNameLst>
                                          <p:attrName>ppt_x</p:attrName>
                                        </p:attrNameLst>
                                      </p:cBhvr>
                                      <p:tavLst>
                                        <p:tav tm="0">
                                          <p:val>
                                            <p:strVal val="#ppt_x"/>
                                          </p:val>
                                        </p:tav>
                                        <p:tav tm="100000">
                                          <p:val>
                                            <p:strVal val="#ppt_x"/>
                                          </p:val>
                                        </p:tav>
                                      </p:tavLst>
                                    </p:anim>
                                    <p:anim calcmode="lin" valueType="num">
                                      <p:cBhvr additive="base">
                                        <p:cTn id="18"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31084"/>
                                        </p:tgtEl>
                                      </p:cBhvr>
                                    </p:animEffect>
                                    <p:set>
                                      <p:cBhvr>
                                        <p:cTn id="23" dur="1" fill="hold">
                                          <p:stCondLst>
                                            <p:cond delay="499"/>
                                          </p:stCondLst>
                                        </p:cTn>
                                        <p:tgtEl>
                                          <p:spTgt spid="13108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2" nodeType="click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ox(in)">
                                      <p:cBhvr>
                                        <p:cTn id="28" dur="5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P spid="131084" grpId="1"/>
      <p:bldP spid="131084" grpId="2"/>
      <p:bldP spid="82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1">
            <a:lum bright="-14000" contrast="3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8534400" y="5105400"/>
            <a:ext cx="457200" cy="381000"/>
          </a:xfrm>
          <a:prstGeom prst="ellipse">
            <a:avLst/>
          </a:prstGeom>
          <a:solidFill>
            <a:schemeClr val="accent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endParaRPr lang="en-US" altLang="en-US" sz="1800" b="0">
              <a:latin typeface="Arial" panose="020B0604020202020204" pitchFamily="34" charset="0"/>
            </a:endParaRPr>
          </a:p>
        </p:txBody>
      </p:sp>
      <p:sp>
        <p:nvSpPr>
          <p:cNvPr id="130063" name="Text Box 15"/>
          <p:cNvSpPr txBox="1">
            <a:spLocks noChangeArrowheads="1"/>
          </p:cNvSpPr>
          <p:nvPr/>
        </p:nvSpPr>
        <p:spPr bwMode="auto">
          <a:xfrm>
            <a:off x="228600" y="5562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Không khí trong sạch, </a:t>
            </a:r>
            <a:r>
              <a:rPr lang="vi-VN" altLang="en-US"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ầu trời cao và xanh, không gian thoáng đãng, cây cối xanh tươi.</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 fill="hold"/>
                                        <p:tgtEl>
                                          <p:spTgt spid="130063"/>
                                        </p:tgtEl>
                                        <p:attrNameLst>
                                          <p:attrName>ppt_x</p:attrName>
                                        </p:attrNameLst>
                                      </p:cBhvr>
                                      <p:tavLst>
                                        <p:tav tm="0">
                                          <p:val>
                                            <p:strVal val="#ppt_x"/>
                                          </p:val>
                                        </p:tav>
                                        <p:tav tm="100000">
                                          <p:val>
                                            <p:strVal val="#ppt_x"/>
                                          </p:val>
                                        </p:tav>
                                      </p:tavLst>
                                    </p:anim>
                                    <p:anim calcmode="lin" valueType="num">
                                      <p:cBhvr additive="base">
                                        <p:cTn id="18"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30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Oval 3"/>
          <p:cNvSpPr>
            <a:spLocks noChangeArrowheads="1"/>
          </p:cNvSpPr>
          <p:nvPr/>
        </p:nvSpPr>
        <p:spPr bwMode="auto">
          <a:xfrm>
            <a:off x="381000" y="304800"/>
            <a:ext cx="533400" cy="533400"/>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endParaRPr lang="en-US" altLang="en-US" sz="2000"/>
          </a:p>
        </p:txBody>
      </p:sp>
      <p:pic>
        <p:nvPicPr>
          <p:cNvPr id="5" name="Picture 12" descr="scan0004"/>
          <p:cNvPicPr>
            <a:picLocks noChangeAspect="1" noChangeArrowheads="1"/>
          </p:cNvPicPr>
          <p:nvPr/>
        </p:nvPicPr>
        <p:blipFill>
          <a:blip r:embed="rId1">
            <a:lum bright="-14000" contrast="40000"/>
            <a:extLst>
              <a:ext uri="{28A0092B-C50C-407E-A947-70E740481C1C}">
                <a14:useLocalDpi xmlns:a14="http://schemas.microsoft.com/office/drawing/2010/main" val="0"/>
              </a:ext>
            </a:extLst>
          </a:blip>
          <a:srcRect l="29355" b="66327"/>
          <a:stretch>
            <a:fillRect/>
          </a:stretch>
        </p:blipFill>
        <p:spPr bwMode="auto">
          <a:xfrm>
            <a:off x="0" y="0"/>
            <a:ext cx="8991600" cy="5943600"/>
          </a:xfrm>
          <a:prstGeom prst="rect">
            <a:avLst/>
          </a:prstGeom>
          <a:solidFill>
            <a:srgbClr val="FF0000"/>
          </a:solidFill>
          <a:ln w="9525">
            <a:solidFill>
              <a:srgbClr val="FF0000"/>
            </a:solidFill>
            <a:miter lim="800000"/>
            <a:headEnd/>
            <a:tailEnd/>
          </a:ln>
        </p:spPr>
      </p:pic>
      <p:sp>
        <p:nvSpPr>
          <p:cNvPr id="80901" name="Text Box 5"/>
          <p:cNvSpPr txBox="1">
            <a:spLocks noChangeArrowheads="1"/>
          </p:cNvSpPr>
          <p:nvPr/>
        </p:nvSpPr>
        <p:spPr bwMode="auto">
          <a:xfrm>
            <a:off x="38100" y="5911850"/>
            <a:ext cx="8915400" cy="946150"/>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rPr>
              <a:t>    Không khí bị ô nhiễm do đốt chất thải trên đồng ruộng ở nông thôn. </a:t>
            </a:r>
            <a:endParaRPr lang="en-US" altLang="en-US"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901"/>
                                        </p:tgtEl>
                                        <p:attrNameLst>
                                          <p:attrName>style.visibility</p:attrName>
                                        </p:attrNameLst>
                                      </p:cBhvr>
                                      <p:to>
                                        <p:strVal val="visible"/>
                                      </p:to>
                                    </p:set>
                                    <p:anim calcmode="lin" valueType="num">
                                      <p:cBhvr additive="base">
                                        <p:cTn id="18" dur="500" fill="hold"/>
                                        <p:tgtEl>
                                          <p:spTgt spid="80901"/>
                                        </p:tgtEl>
                                        <p:attrNameLst>
                                          <p:attrName>ppt_x</p:attrName>
                                        </p:attrNameLst>
                                      </p:cBhvr>
                                      <p:tavLst>
                                        <p:tav tm="0">
                                          <p:val>
                                            <p:strVal val="#ppt_x"/>
                                          </p:val>
                                        </p:tav>
                                        <p:tav tm="100000">
                                          <p:val>
                                            <p:strVal val="#ppt_x"/>
                                          </p:val>
                                        </p:tav>
                                      </p:tavLst>
                                    </p:anim>
                                    <p:anim calcmode="lin" valueType="num">
                                      <p:cBhvr additive="base">
                                        <p:cTn id="19"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Oval 3"/>
          <p:cNvSpPr>
            <a:spLocks noChangeArrowheads="1"/>
          </p:cNvSpPr>
          <p:nvPr/>
        </p:nvSpPr>
        <p:spPr bwMode="auto">
          <a:xfrm>
            <a:off x="304800" y="228600"/>
            <a:ext cx="685800" cy="381000"/>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endParaRPr lang="en-US" altLang="en-US" sz="2000"/>
          </a:p>
        </p:txBody>
      </p:sp>
      <p:pic>
        <p:nvPicPr>
          <p:cNvPr id="6" name="Picture 13" descr="scan0004"/>
          <p:cNvPicPr>
            <a:picLocks noChangeAspect="1" noChangeArrowheads="1"/>
          </p:cNvPicPr>
          <p:nvPr/>
        </p:nvPicPr>
        <p:blipFill>
          <a:blip r:embed="rId1">
            <a:lum bright="-14000" contrast="58000"/>
            <a:extLst>
              <a:ext uri="{28A0092B-C50C-407E-A947-70E740481C1C}">
                <a14:useLocalDpi xmlns:a14="http://schemas.microsoft.com/office/drawing/2010/main" val="0"/>
              </a:ext>
            </a:extLst>
          </a:blip>
          <a:srcRect t="37755" b="2380"/>
          <a:stretch>
            <a:fillRect/>
          </a:stretch>
        </p:blipFill>
        <p:spPr bwMode="auto">
          <a:xfrm>
            <a:off x="304800" y="228600"/>
            <a:ext cx="8326438"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0" y="5029200"/>
            <a:ext cx="9067800" cy="1815882"/>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Nhiều  xe cộ xe đi lại thải ra rất nhiều khói đen và làm tung bụi trên đường. Phía xa nhà máy đang thải khói đen lên bầu trời, các cửa hàng sửa chữa xe thải khói, bụi ra đường….</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linds(horizontal)">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Effect transition="in" filter="fade">
                                      <p:cBhvr>
                                        <p:cTn id="18" dur="1000"/>
                                        <p:tgtEl>
                                          <p:spTgt spid="81925"/>
                                        </p:tgtEl>
                                      </p:cBhvr>
                                    </p:animEffect>
                                    <p:anim calcmode="lin" valueType="num">
                                      <p:cBhvr>
                                        <p:cTn id="19" dur="1000" fill="hold"/>
                                        <p:tgtEl>
                                          <p:spTgt spid="81925"/>
                                        </p:tgtEl>
                                        <p:attrNameLst>
                                          <p:attrName>ppt_x</p:attrName>
                                        </p:attrNameLst>
                                      </p:cBhvr>
                                      <p:tavLst>
                                        <p:tav tm="0">
                                          <p:val>
                                            <p:strVal val="#ppt_x"/>
                                          </p:val>
                                        </p:tav>
                                        <p:tav tm="100000">
                                          <p:val>
                                            <p:strVal val="#ppt_x"/>
                                          </p:val>
                                        </p:tav>
                                      </p:tavLst>
                                    </p:anim>
                                    <p:anim calcmode="lin" valueType="num">
                                      <p:cBhvr>
                                        <p:cTn id="20" dur="1000" fill="hold"/>
                                        <p:tgtEl>
                                          <p:spTgt spid="81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1">
            <a:lum bright="-10000" contrast="14000"/>
            <a:extLst>
              <a:ext uri="{28A0092B-C50C-407E-A947-70E740481C1C}">
                <a14:useLocalDpi xmlns:a14="http://schemas.microsoft.com/office/drawing/2010/main" val="0"/>
              </a:ext>
            </a:extLst>
          </a:blip>
          <a:srcRect/>
          <a:stretch>
            <a:fillRect/>
          </a:stretch>
        </p:blipFill>
        <p:spPr bwMode="auto">
          <a:xfrm>
            <a:off x="76200" y="762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5257800" y="6096000"/>
            <a:ext cx="457200" cy="381000"/>
          </a:xfrm>
          <a:prstGeom prst="ellipse">
            <a:avLst/>
          </a:prstGeom>
          <a:solidFill>
            <a:schemeClr val="accent1"/>
          </a:solidFill>
          <a:ln w="9525">
            <a:solidFill>
              <a:schemeClr val="tx1"/>
            </a:solidFill>
            <a:rou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endParaRPr lang="en-US" altLang="en-US" sz="1800" b="0">
              <a:latin typeface="Arial" panose="020B0604020202020204" pitchFamily="34" charset="0"/>
            </a:endParaRPr>
          </a:p>
        </p:txBody>
      </p:sp>
      <p:sp>
        <p:nvSpPr>
          <p:cNvPr id="55300" name="Rectangle 4"/>
          <p:cNvSpPr>
            <a:spLocks noChangeArrowheads="1"/>
          </p:cNvSpPr>
          <p:nvPr/>
        </p:nvSpPr>
        <p:spPr bwMode="auto">
          <a:xfrm>
            <a:off x="5867400" y="4572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rPr>
              <a:t>Theo em không khí như thế nào được gọi là trong sạch?</a:t>
            </a:r>
            <a:endParaRPr lang="en-US" altLang="en-US" sz="2800" dirty="0">
              <a:solidFill>
                <a:srgbClr val="C00000"/>
              </a:solidFill>
              <a:latin typeface="Times New Roman" panose="02020603050405020304" pitchFamily="18" charset="0"/>
            </a:endParaRPr>
          </a:p>
        </p:txBody>
      </p:sp>
      <p:sp>
        <p:nvSpPr>
          <p:cNvPr id="55301" name="Rectangle 5"/>
          <p:cNvSpPr>
            <a:spLocks noChangeArrowheads="1"/>
          </p:cNvSpPr>
          <p:nvPr/>
        </p:nvSpPr>
        <p:spPr bwMode="auto">
          <a:xfrm>
            <a:off x="5943600" y="1981200"/>
            <a:ext cx="3276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latin typeface="Times New Roman" panose="02020603050405020304" pitchFamily="18" charset="0"/>
              </a:rPr>
              <a:t>Không khí trong sạch là không khí trong suốt, không màu, không  mùi, chỉ chứa khói, bụi, khí độc, vi  khuẩn với  tỉ  lệ  thấp  và không làm hại đến sức khoẻ con người.</a:t>
            </a:r>
            <a:endParaRPr lang="en-US" altLang="en-US" sz="2800" dirty="0">
              <a:latin typeface="Times New Roman" panose="02020603050405020304" pitchFamily="18" charset="0"/>
            </a:endParaRPr>
          </a:p>
        </p:txBody>
      </p:sp>
      <p:sp>
        <p:nvSpPr>
          <p:cNvPr id="55303" name="Rectangle 7"/>
          <p:cNvSpPr>
            <a:spLocks noChangeArrowheads="1"/>
          </p:cNvSpPr>
          <p:nvPr/>
        </p:nvSpPr>
        <p:spPr bwMode="auto">
          <a:xfrm>
            <a:off x="762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khí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có</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những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tính</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chất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gì</a:t>
            </a:r>
            <a:r>
              <a:rPr lang="en-US" altLang="en-US" sz="2800" dirty="0">
                <a:solidFill>
                  <a:schemeClr val="bg1"/>
                </a:solidFill>
                <a:latin typeface="Times New Roman" panose="02020603050405020304" pitchFamily="18" charset="0"/>
              </a:rPr>
              <a:t>?</a:t>
            </a:r>
            <a:endParaRPr lang="en-US" altLang="en-US" sz="2800" dirty="0">
              <a:solidFill>
                <a:schemeClr val="bg1"/>
              </a:solidFill>
              <a:latin typeface="Times New Roman" panose="02020603050405020304" pitchFamily="18" charset="0"/>
            </a:endParaRPr>
          </a:p>
        </p:txBody>
      </p:sp>
      <p:sp>
        <p:nvSpPr>
          <p:cNvPr id="55304" name="Rectangle 8"/>
          <p:cNvSpPr>
            <a:spLocks noChangeArrowheads="1"/>
          </p:cNvSpPr>
          <p:nvPr/>
        </p:nvSpPr>
        <p:spPr bwMode="auto">
          <a:xfrm>
            <a:off x="152400" y="5321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chemeClr val="bg1"/>
                </a:solidFill>
                <a:latin typeface="Times New Roman" panose="02020603050405020304" pitchFamily="18" charset="0"/>
              </a:rPr>
              <a:t>Không khí  trong suốt, không màu, không mùi, không vị, không có hình dạng nhất định.</a:t>
            </a:r>
            <a:endParaRPr lang="en-US" altLang="en-US" sz="28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ppt_x"/>
                                          </p:val>
                                        </p:tav>
                                        <p:tav tm="100000">
                                          <p:val>
                                            <p:strVal val="#ppt_x"/>
                                          </p:val>
                                        </p:tav>
                                      </p:tavLst>
                                    </p:anim>
                                    <p:anim calcmode="lin" valueType="num">
                                      <p:cBhvr additive="base">
                                        <p:cTn id="12"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ox(in)">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55303"/>
                                        </p:tgtEl>
                                      </p:cBhvr>
                                    </p:animEffect>
                                    <p:set>
                                      <p:cBhvr>
                                        <p:cTn id="22" dur="1" fill="hold">
                                          <p:stCondLst>
                                            <p:cond delay="499"/>
                                          </p:stCondLst>
                                        </p:cTn>
                                        <p:tgtEl>
                                          <p:spTgt spid="5530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box(in)">
                                      <p:cBhvr>
                                        <p:cTn id="27" dur="500"/>
                                        <p:tgtEl>
                                          <p:spTgt spid="5530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55304"/>
                                        </p:tgtEl>
                                      </p:cBhvr>
                                    </p:animEffect>
                                    <p:set>
                                      <p:cBhvr>
                                        <p:cTn id="32" dur="1" fill="hold">
                                          <p:stCondLst>
                                            <p:cond delay="499"/>
                                          </p:stCondLst>
                                        </p:cTn>
                                        <p:tgtEl>
                                          <p:spTgt spid="553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wipe(down)">
                                      <p:cBhvr>
                                        <p:cTn id="37" dur="500"/>
                                        <p:tgtEl>
                                          <p:spTgt spid="55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1"/>
                                        </p:tgtEl>
                                        <p:attrNameLst>
                                          <p:attrName>style.visibility</p:attrName>
                                        </p:attrNameLst>
                                      </p:cBhvr>
                                      <p:to>
                                        <p:strVal val="visible"/>
                                      </p:to>
                                    </p:set>
                                    <p:animEffect transition="in" filter="wipe(down)">
                                      <p:cBhvr>
                                        <p:cTn id="4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55300" grpId="0"/>
      <p:bldP spid="55301" grpId="0"/>
      <p:bldP spid="55303" grpId="0"/>
      <p:bldP spid="55303" grpId="1"/>
      <p:bldP spid="55304" grpId="0"/>
      <p:bldP spid="5530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H"/>
        <a:ea typeface=""/>
        <a:cs typeface=""/>
      </a:majorFont>
      <a:minorFont>
        <a:latin typeface=".VnTime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4514</Words>
  <Application>WPS Presentation</Application>
  <PresentationFormat>On-screen Show (4:3)</PresentationFormat>
  <Paragraphs>204</Paragraphs>
  <Slides>25</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25</vt:i4>
      </vt:variant>
    </vt:vector>
  </HeadingPairs>
  <TitlesOfParts>
    <vt:vector size="40" baseType="lpstr">
      <vt:lpstr>Arial</vt:lpstr>
      <vt:lpstr>SimSun</vt:lpstr>
      <vt:lpstr>Wingdings</vt:lpstr>
      <vt:lpstr>Times New Roman</vt:lpstr>
      <vt:lpstr>.VnTimeH</vt:lpstr>
      <vt:lpstr>Segoe Print</vt:lpstr>
      <vt:lpstr>Arial</vt:lpstr>
      <vt:lpstr>Calibri</vt:lpstr>
      <vt:lpstr>.VnTime</vt:lpstr>
      <vt:lpstr>VNI-Times</vt:lpstr>
      <vt:lpstr>Microsoft YaHei</vt:lpstr>
      <vt:lpstr>Arial Unicode MS</vt:lpstr>
      <vt:lpstr>Tahoma</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Admins</cp:lastModifiedBy>
  <cp:revision>767</cp:revision>
  <dcterms:created xsi:type="dcterms:W3CDTF">2009-01-12T06:44:00Z</dcterms:created>
  <dcterms:modified xsi:type="dcterms:W3CDTF">2023-01-17T15:42:06Z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3F37B16F30F745C084228BE3725C19AE</vt:lpwstr>
  </property>
  <property fmtid="{D5CDD505-2E9C-101B-9397-08002B2CF9AE}" pid="3" name="KSOProductBuildVer">
    <vt:lpwstr>1033-11.2.0.11440</vt:lpwstr>
  </property>
</Properties>
</file>