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302" r:id="rId3"/>
    <p:sldId id="292" r:id="rId4"/>
    <p:sldId id="334" r:id="rId5"/>
    <p:sldId id="306" r:id="rId6"/>
    <p:sldId id="368" r:id="rId7"/>
    <p:sldId id="355" r:id="rId8"/>
    <p:sldId id="369" r:id="rId9"/>
    <p:sldId id="357" r:id="rId10"/>
    <p:sldId id="370" r:id="rId11"/>
    <p:sldId id="371" r:id="rId12"/>
    <p:sldId id="337" r:id="rId13"/>
    <p:sldId id="372" r:id="rId14"/>
    <p:sldId id="358" r:id="rId15"/>
    <p:sldId id="373" r:id="rId16"/>
    <p:sldId id="374" r:id="rId17"/>
    <p:sldId id="376" r:id="rId18"/>
    <p:sldId id="380" r:id="rId19"/>
    <p:sldId id="331" r:id="rId20"/>
    <p:sldId id="295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DN202102_TH Đinh Thị Thu Hoài" initials="DĐTTH" lastIdx="1" clrIdx="1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313"/>
    <a:srgbClr val="DD35D1"/>
    <a:srgbClr val="FAF51D"/>
    <a:srgbClr val="82EB03"/>
    <a:srgbClr val="F36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6" autoAdjust="0"/>
    <p:restoredTop sz="81468" autoAdjust="0"/>
  </p:normalViewPr>
  <p:slideViewPr>
    <p:cSldViewPr snapToGrid="0">
      <p:cViewPr varScale="1">
        <p:scale>
          <a:sx n="55" d="100"/>
          <a:sy n="55" d="100"/>
        </p:scale>
        <p:origin x="13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Click on the picture to listen to the Alphabet song.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first time, the arrow icon automatically appears in group of two-three letters along with the music.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second time, guider has to point every single letter for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apple: 692424901</a:t>
            </a:r>
          </a:p>
          <a:p>
            <a:pPr marL="171450" indent="-171450">
              <a:buFontTx/>
              <a:buChar char="-"/>
            </a:pPr>
            <a:r>
              <a:rPr lang="vi-VN" dirty="0"/>
              <a:t>Ball: 535561051</a:t>
            </a:r>
          </a:p>
          <a:p>
            <a:pPr marL="171450" indent="-171450">
              <a:buFontTx/>
              <a:buChar char="-"/>
            </a:pPr>
            <a:r>
              <a:rPr lang="vi-VN" dirty="0"/>
              <a:t>Cat: 457791871</a:t>
            </a:r>
          </a:p>
          <a:p>
            <a:pPr marL="171450" indent="-171450">
              <a:buFontTx/>
              <a:buChar char="-"/>
            </a:pPr>
            <a:r>
              <a:rPr lang="vi-VN" dirty="0"/>
              <a:t>Dog: 399897679</a:t>
            </a:r>
          </a:p>
          <a:p>
            <a:pPr marL="171450" indent="-171450">
              <a:buFontTx/>
              <a:buChar char="-"/>
            </a:pPr>
            <a:r>
              <a:rPr lang="vi-VN" dirty="0"/>
              <a:t>Elephant: 1929090011</a:t>
            </a:r>
          </a:p>
          <a:p>
            <a:pPr marL="171450" indent="-171450">
              <a:buFontTx/>
              <a:buChar char="-"/>
            </a:pPr>
            <a:r>
              <a:rPr lang="vi-VN" dirty="0"/>
              <a:t>Fish: 643769101</a:t>
            </a:r>
          </a:p>
          <a:p>
            <a:pPr marL="171450" indent="-171450">
              <a:buFontTx/>
              <a:buChar char="-"/>
            </a:pPr>
            <a:r>
              <a:rPr lang="vi-VN" dirty="0"/>
              <a:t>Goat: 2008803551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WORDS to hear the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8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33653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</a:t>
            </a:r>
            <a:r>
              <a:rPr lang="vi-VN" sz="1800" b="1" dirty="0">
                <a:solidFill>
                  <a:schemeClr val="bg1"/>
                </a:solidFill>
              </a:rPr>
              <a:t>1: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microsoft.com/office/2007/relationships/hdphoto" Target="../media/hdphoto1.wdp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</a:t>
            </a:r>
            <a:r>
              <a:rPr lang="vi-VN" sz="4800" b="1" dirty="0">
                <a:solidFill>
                  <a:srgbClr val="FF0000"/>
                </a:solidFill>
              </a:rPr>
              <a:t>1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vi-VN" sz="4800" b="1" dirty="0">
                <a:solidFill>
                  <a:srgbClr val="FF0000"/>
                </a:solidFill>
              </a:rPr>
              <a:t>My friends</a:t>
            </a:r>
          </a:p>
          <a:p>
            <a:pPr algn="ctr"/>
            <a:r>
              <a:rPr lang="en-US" sz="45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500" b="1" dirty="0">
                <a:solidFill>
                  <a:srgbClr val="0070C0"/>
                </a:solidFill>
              </a:rPr>
              <a:t>Page </a:t>
            </a:r>
            <a:r>
              <a:rPr lang="vi-VN" sz="4500" b="1" dirty="0">
                <a:solidFill>
                  <a:srgbClr val="0070C0"/>
                </a:solidFill>
              </a:rPr>
              <a:t>10</a:t>
            </a:r>
            <a:endParaRPr lang="en-US" sz="4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79084" y="745949"/>
            <a:ext cx="6673558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Extra-Act1 - WBp8. Write missing letters.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487" y="1821486"/>
            <a:ext cx="7773074" cy="371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21902" y="2603240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34948" y="2603240"/>
            <a:ext cx="5318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3800" b="1" dirty="0">
              <a:solidFill>
                <a:srgbClr val="FF0000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9526" y="2603239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1901" y="3357761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5863" y="3357761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0325" y="4109005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5863" y="4109004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13240" y="4041416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14545" y="4041416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1900" y="4800229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en-US" i="1" dirty="0"/>
          </a:p>
        </p:txBody>
      </p:sp>
      <p:sp>
        <p:nvSpPr>
          <p:cNvPr id="2" name="Oval Callout 1"/>
          <p:cNvSpPr/>
          <p:nvPr/>
        </p:nvSpPr>
        <p:spPr>
          <a:xfrm>
            <a:off x="2276669" y="3191071"/>
            <a:ext cx="3788228" cy="1196989"/>
          </a:xfrm>
          <a:prstGeom prst="wedgeEllipseCallout">
            <a:avLst>
              <a:gd name="adj1" fmla="val -2551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How do you spell “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870578" y="4496803"/>
            <a:ext cx="2164705" cy="756885"/>
          </a:xfrm>
          <a:prstGeom prst="wedgeEllipseCallout">
            <a:avLst>
              <a:gd name="adj1" fmla="val 19253"/>
              <a:gd name="adj2" fmla="val 72362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1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0" y="679977"/>
            <a:ext cx="5856441" cy="68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8" y="2303967"/>
            <a:ext cx="2199388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169" y="2303967"/>
            <a:ext cx="2078235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ular Callout 1"/>
          <p:cNvSpPr/>
          <p:nvPr/>
        </p:nvSpPr>
        <p:spPr>
          <a:xfrm>
            <a:off x="3116425" y="2126685"/>
            <a:ext cx="4963886" cy="840449"/>
          </a:xfrm>
          <a:prstGeom prst="wedgeRoundRectCallout">
            <a:avLst>
              <a:gd name="adj1" fmla="val -54668"/>
              <a:gd name="adj2" fmla="val 43322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How do you spell “</a:t>
            </a:r>
            <a:r>
              <a:rPr lang="vi-VN" sz="3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3" y="4357396"/>
            <a:ext cx="85841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3980" y="4357396"/>
            <a:ext cx="94861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71387" y="3312921"/>
            <a:ext cx="2289111" cy="840449"/>
          </a:xfrm>
          <a:prstGeom prst="wedgeRoundRectCallout">
            <a:avLst>
              <a:gd name="adj1" fmla="val 61030"/>
              <a:gd name="adj2" fmla="val 1112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D1-TRACK 13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83827" y="436295"/>
            <a:ext cx="487363" cy="487363"/>
          </a:xfrm>
          <a:prstGeom prst="rect">
            <a:avLst/>
          </a:prstGeom>
        </p:spPr>
      </p:pic>
      <p:pic>
        <p:nvPicPr>
          <p:cNvPr id="10" name="CD1-TRACK 13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71190" y="436295"/>
            <a:ext cx="487363" cy="487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43592" y="363894"/>
            <a:ext cx="1648408" cy="5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8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1955" y="869326"/>
            <a:ext cx="518013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Look and match. Practice.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89" y="1758811"/>
            <a:ext cx="9827248" cy="410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6890657" y="3396343"/>
            <a:ext cx="1632857" cy="1807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90657" y="2438400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90656" y="3341914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2" y="1852397"/>
            <a:ext cx="11094602" cy="37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2446127" y="2528598"/>
            <a:ext cx="875899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40615" y="2565920"/>
            <a:ext cx="6301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15473" y="2528598"/>
            <a:ext cx="616881" cy="46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76458" y="2565920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63483" y="2547259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0902" y="748028"/>
            <a:ext cx="6900480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Extra-Act1 - WBp8.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Unscramble and write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6729" y="2419550"/>
            <a:ext cx="690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FF0000"/>
                </a:solidFill>
              </a:rPr>
              <a:t>T-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0793" y="2419550"/>
            <a:ext cx="6014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000" dirty="0">
                <a:solidFill>
                  <a:srgbClr val="FF0000"/>
                </a:solidFill>
              </a:rPr>
              <a:t>O</a:t>
            </a:r>
            <a:r>
              <a:rPr lang="en-US" sz="3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1298" y="2419550"/>
            <a:ext cx="660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</a:rPr>
              <a:t>M.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4364" y="2621064"/>
            <a:ext cx="9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6127" y="2621064"/>
            <a:ext cx="62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do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63" y="2621064"/>
            <a:ext cx="80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you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8042" y="2633947"/>
            <a:ext cx="9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spell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4025" y="2621064"/>
            <a:ext cx="137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“Tom”?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96" y="622110"/>
            <a:ext cx="6381107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Act2. Spell names of yours and friends.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6494107" y="1325397"/>
            <a:ext cx="5598368" cy="4967608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203" y="3604046"/>
            <a:ext cx="1983137" cy="1784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99638" l="1917" r="97764">
                        <a14:foregroundMark x1="41214" y1="42391" x2="41214" y2="42391"/>
                        <a14:foregroundMark x1="41214" y1="42391" x2="41214" y2="42391"/>
                        <a14:foregroundMark x1="40575" y1="42029" x2="40575" y2="42029"/>
                        <a14:foregroundMark x1="40575" y1="42029" x2="41534" y2="4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34" y="1492898"/>
            <a:ext cx="2074888" cy="1829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5" b="98134" l="917" r="89602">
                        <a14:foregroundMark x1="32722" y1="38060" x2="36391" y2="39552"/>
                        <a14:foregroundMark x1="36391" y1="39552" x2="36391" y2="39552"/>
                        <a14:foregroundMark x1="36391" y1="39552" x2="36391" y2="39552"/>
                        <a14:foregroundMark x1="49541" y1="43284" x2="49541" y2="43284"/>
                        <a14:foregroundMark x1="49541" y1="43284" x2="49541" y2="43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92" y="1597239"/>
            <a:ext cx="2239961" cy="1835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97455" l="2759" r="97931">
                        <a14:foregroundMark x1="35172" y1="34909" x2="35172" y2="34909"/>
                        <a14:foregroundMark x1="35172" y1="34909" x2="35172" y2="34909"/>
                        <a14:foregroundMark x1="52759" y1="33818" x2="52759" y2="33818"/>
                        <a14:foregroundMark x1="52759" y1="33818" x2="52759" y2="3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33" y="3886170"/>
            <a:ext cx="2105519" cy="1996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2" b="99618" l="0" r="100000">
                        <a14:foregroundMark x1="35556" y1="30153" x2="35556" y2="30153"/>
                        <a14:foregroundMark x1="49524" y1="34733" x2="50159" y2="32443"/>
                        <a14:foregroundMark x1="50159" y1="32443" x2="50159" y2="32443"/>
                        <a14:foregroundMark x1="41270" y1="58397" x2="41270" y2="58397"/>
                        <a14:foregroundMark x1="51429" y1="61450" x2="51429" y2="61450"/>
                        <a14:foregroundMark x1="30476" y1="73282" x2="30476" y2="73282"/>
                        <a14:foregroundMark x1="66984" y1="73282" x2="66984" y2="73282"/>
                        <a14:foregroundMark x1="51429" y1="56489" x2="51429" y2="56489"/>
                        <a14:backgroundMark x1="13651" y1="34351" x2="13651" y2="34351"/>
                        <a14:backgroundMark x1="24444" y1="92748" x2="24444" y2="92748"/>
                        <a14:backgroundMark x1="20635" y1="94656" x2="20635" y2="94656"/>
                        <a14:backgroundMark x1="13333" y1="34733" x2="13333" y2="34733"/>
                        <a14:backgroundMark x1="27619" y1="16412" x2="27619" y2="16412"/>
                        <a14:backgroundMark x1="79048" y1="19847" x2="79048" y2="19847"/>
                        <a14:backgroundMark x1="79048" y1="19847" x2="79048" y2="19847"/>
                        <a14:backgroundMark x1="96825" y1="38931" x2="96825" y2="38931"/>
                        <a14:backgroundMark x1="93333" y1="12595" x2="93333" y2="12595"/>
                        <a14:backgroundMark x1="10794" y1="15649" x2="10794" y2="15649"/>
                        <a14:backgroundMark x1="10794" y1="15649" x2="10794" y2="15649"/>
                        <a14:backgroundMark x1="10794" y1="15649" x2="13651" y2="55344"/>
                        <a14:backgroundMark x1="13651" y1="55344" x2="13651" y2="55344"/>
                        <a14:backgroundMark x1="13651" y1="55344" x2="13651" y2="55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280" y="3886170"/>
            <a:ext cx="2400508" cy="19966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8251" y="1597239"/>
            <a:ext cx="3107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Hello.</a:t>
            </a:r>
          </a:p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My name’s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9916">
                        <a14:foregroundMark x1="59104" y1="41379" x2="59104" y2="41379"/>
                        <a14:foregroundMark x1="43137" y1="37931" x2="43137" y2="37931"/>
                        <a14:backgroundMark x1="74230" y1="96935" x2="74230" y2="96935"/>
                        <a14:backgroundMark x1="3361" y1="90038" x2="3361" y2="9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1767" y="1597239"/>
            <a:ext cx="2511050" cy="18358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7759" y="3342436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2656" y="3342436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232" y="5769785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2832" y="5769785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Sue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8251" y="3433048"/>
            <a:ext cx="3107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His name’s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N-I-C-K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78251" y="4355194"/>
            <a:ext cx="3107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Her name’s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M-A-I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  <p:bldP spid="15" grpId="0"/>
      <p:bldP spid="16" grpId="0"/>
      <p:bldP spid="17" grpId="0"/>
      <p:bldP spid="18" grpId="0" build="p"/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Objectives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By the end of this lesson, students will be able to</a:t>
            </a:r>
            <a:r>
              <a:rPr lang="vi-VN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spell names.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5400" baseline="-250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Vocabulary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Alphabet</a:t>
            </a:r>
            <a:r>
              <a:rPr lang="en-US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vi-VN" sz="36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Structure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spell “Alfie”?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	A-L-F-I-E.</a:t>
            </a:r>
            <a:endParaRPr lang="en-US" sz="36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The Alphabet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5293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How do you spell “Alfie”?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A-L-F-I-E.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  <a:endParaRPr lang="vi-VN" sz="6600" i="1" dirty="0"/>
          </a:p>
          <a:p>
            <a:pPr algn="ctr"/>
            <a:endParaRPr lang="vi-VN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alphabet</a:t>
            </a:r>
            <a:endParaRPr lang="vi-VN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  <a:p>
            <a:pPr algn="ctr"/>
            <a:r>
              <a:rPr lang="vi-VN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A B C...</a:t>
            </a:r>
            <a:endParaRPr lang="en-U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7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27" y="573938"/>
            <a:ext cx="5989839" cy="5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2" y="2416629"/>
            <a:ext cx="11912397" cy="305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D1-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5103" y="409563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9399" y="1347162"/>
            <a:ext cx="6624734" cy="6309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vi-VN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Alphabet Song</a:t>
            </a:r>
            <a:endParaRPr lang="en-US" sz="3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68743" y="395776"/>
            <a:ext cx="1023257" cy="90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5400000" flipV="1">
            <a:off x="1840400" y="10670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5400000" flipV="1">
            <a:off x="5650400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5400000" flipV="1">
            <a:off x="9702996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5400000" flipV="1">
            <a:off x="1840400" y="2036226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 flipV="1">
            <a:off x="5650400" y="2036227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5400000" flipV="1">
            <a:off x="9702995" y="1998469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5400000" flipV="1">
            <a:off x="1168595" y="3621831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5400000" flipV="1">
            <a:off x="3700302" y="3621832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5400000" flipV="1">
            <a:off x="5959445" y="3881218"/>
            <a:ext cx="524625" cy="836845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5400000" flipV="1">
            <a:off x="8349627" y="2980670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5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200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200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200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200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200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200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repeatCount="2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repeatCount="200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200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4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4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381964" y="692037"/>
            <a:ext cx="366010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Act2. Look and write.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34404" y="665914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87244" y="665914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69225" y="665914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350058" y="665914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2022" y="1983068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698940" y="1983068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Ff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845121" y="1983068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8" name="Picture 14" descr="Cute baby goat cartoon run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9849" y="3408773"/>
            <a:ext cx="2329865" cy="24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1607344" y="2855820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223596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2640" y="5692271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pple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255262" y="5692270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479394" y="5692269"/>
            <a:ext cx="228530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lephant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681388" y="569226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983833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91869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23596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06278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pple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238998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470063" y="5701598"/>
            <a:ext cx="228530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lephant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71515" y="5672345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973960" y="570159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7" y="1440329"/>
            <a:ext cx="2883601" cy="1256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04" y="1488454"/>
            <a:ext cx="2010610" cy="1342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7" y="3707518"/>
            <a:ext cx="1812765" cy="1812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400" y="3677484"/>
            <a:ext cx="1842799" cy="1842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711" y="3799931"/>
            <a:ext cx="1790005" cy="1720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255" y="3408773"/>
            <a:ext cx="2445974" cy="20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2" grpId="0" build="p"/>
      <p:bldP spid="53" grpId="0" build="p"/>
      <p:bldP spid="54" grpId="0" build="p"/>
      <p:bldP spid="55" grpId="0" build="p"/>
      <p:bldP spid="56" grpId="0" build="p"/>
      <p:bldP spid="57" grpId="0" build="p"/>
      <p:bldP spid="107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319</Words>
  <Application>Microsoft Office PowerPoint</Application>
  <PresentationFormat>Widescreen</PresentationFormat>
  <Paragraphs>117</Paragraphs>
  <Slides>21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Hữu Tuân Nguyễn</cp:lastModifiedBy>
  <cp:revision>187</cp:revision>
  <dcterms:created xsi:type="dcterms:W3CDTF">2020-12-08T03:17:05Z</dcterms:created>
  <dcterms:modified xsi:type="dcterms:W3CDTF">2023-10-30T13:33:25Z</dcterms:modified>
</cp:coreProperties>
</file>