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61" r:id="rId3"/>
    <p:sldId id="257" r:id="rId4"/>
    <p:sldId id="269" r:id="rId5"/>
    <p:sldId id="287" r:id="rId6"/>
    <p:sldId id="289" r:id="rId7"/>
    <p:sldId id="271" r:id="rId8"/>
    <p:sldId id="281" r:id="rId9"/>
    <p:sldId id="272" r:id="rId10"/>
    <p:sldId id="273" r:id="rId11"/>
    <p:sldId id="274" r:id="rId12"/>
    <p:sldId id="275" r:id="rId13"/>
    <p:sldId id="259" r:id="rId14"/>
    <p:sldId id="277" r:id="rId15"/>
    <p:sldId id="278" r:id="rId16"/>
    <p:sldId id="283" r:id="rId17"/>
    <p:sldId id="290" r:id="rId18"/>
    <p:sldId id="284" r:id="rId19"/>
    <p:sldId id="285" r:id="rId20"/>
    <p:sldId id="286" r:id="rId21"/>
    <p:sldId id="282" r:id="rId22"/>
    <p:sldId id="279"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0185"/>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06" autoAdjust="0"/>
    <p:restoredTop sz="94660"/>
  </p:normalViewPr>
  <p:slideViewPr>
    <p:cSldViewPr snapToGrid="0">
      <p:cViewPr varScale="1">
        <p:scale>
          <a:sx n="71" d="100"/>
          <a:sy n="71" d="100"/>
        </p:scale>
        <p:origin x="150" y="60"/>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1/13/2022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1/13/2022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22</a:t>
            </a:fld>
            <a:endParaRPr lang="zh-CN" altLang="en-US"/>
          </a:p>
        </p:txBody>
      </p:sp>
    </p:spTree>
    <p:extLst>
      <p:ext uri="{BB962C8B-B14F-4D97-AF65-F5344CB8AC3E}">
        <p14:creationId xmlns:p14="http://schemas.microsoft.com/office/powerpoint/2010/main" val="1216270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23</a:t>
            </a:fld>
            <a:endParaRPr lang="zh-CN" altLang="en-US"/>
          </a:p>
        </p:txBody>
      </p:sp>
    </p:spTree>
    <p:extLst>
      <p:ext uri="{BB962C8B-B14F-4D97-AF65-F5344CB8AC3E}">
        <p14:creationId xmlns:p14="http://schemas.microsoft.com/office/powerpoint/2010/main" val="169848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3</a:t>
            </a:fld>
            <a:endParaRPr lang="en-US"/>
          </a:p>
        </p:txBody>
      </p:sp>
    </p:spTree>
    <p:extLst>
      <p:ext uri="{BB962C8B-B14F-4D97-AF65-F5344CB8AC3E}">
        <p14:creationId xmlns:p14="http://schemas.microsoft.com/office/powerpoint/2010/main" val="66093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4</a:t>
            </a:fld>
            <a:endParaRPr lang="en-US"/>
          </a:p>
        </p:txBody>
      </p:sp>
    </p:spTree>
    <p:extLst>
      <p:ext uri="{BB962C8B-B14F-4D97-AF65-F5344CB8AC3E}">
        <p14:creationId xmlns:p14="http://schemas.microsoft.com/office/powerpoint/2010/main" val="391214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7</a:t>
            </a:fld>
            <a:endParaRPr lang="en-US"/>
          </a:p>
        </p:txBody>
      </p:sp>
    </p:spTree>
    <p:extLst>
      <p:ext uri="{BB962C8B-B14F-4D97-AF65-F5344CB8AC3E}">
        <p14:creationId xmlns:p14="http://schemas.microsoft.com/office/powerpoint/2010/main" val="3720976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8</a:t>
            </a:fld>
            <a:endParaRPr lang="en-US"/>
          </a:p>
        </p:txBody>
      </p:sp>
    </p:spTree>
    <p:extLst>
      <p:ext uri="{BB962C8B-B14F-4D97-AF65-F5344CB8AC3E}">
        <p14:creationId xmlns:p14="http://schemas.microsoft.com/office/powerpoint/2010/main" val="2929473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9</a:t>
            </a:fld>
            <a:endParaRPr lang="zh-CN" altLang="en-US"/>
          </a:p>
        </p:txBody>
      </p:sp>
    </p:spTree>
    <p:extLst>
      <p:ext uri="{BB962C8B-B14F-4D97-AF65-F5344CB8AC3E}">
        <p14:creationId xmlns:p14="http://schemas.microsoft.com/office/powerpoint/2010/main" val="2434340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10</a:t>
            </a:fld>
            <a:endParaRPr lang="zh-CN" altLang="en-US"/>
          </a:p>
        </p:txBody>
      </p:sp>
    </p:spTree>
    <p:extLst>
      <p:ext uri="{BB962C8B-B14F-4D97-AF65-F5344CB8AC3E}">
        <p14:creationId xmlns:p14="http://schemas.microsoft.com/office/powerpoint/2010/main" val="1933051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11</a:t>
            </a:fld>
            <a:endParaRPr lang="zh-CN" altLang="en-US"/>
          </a:p>
        </p:txBody>
      </p:sp>
    </p:spTree>
    <p:extLst>
      <p:ext uri="{BB962C8B-B14F-4D97-AF65-F5344CB8AC3E}">
        <p14:creationId xmlns:p14="http://schemas.microsoft.com/office/powerpoint/2010/main" val="2778115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12</a:t>
            </a:fld>
            <a:endParaRPr lang="zh-CN" altLang="en-US"/>
          </a:p>
        </p:txBody>
      </p:sp>
    </p:spTree>
    <p:extLst>
      <p:ext uri="{BB962C8B-B14F-4D97-AF65-F5344CB8AC3E}">
        <p14:creationId xmlns:p14="http://schemas.microsoft.com/office/powerpoint/2010/main" val="1651800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smtClean="0"/>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1/13/2022</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427AEA-BBBB-4C9B-AB23-214EAA8AB789}" type="datetime1">
              <a:rPr lang="en-US"/>
              <a:t>1/13/2022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91CA30-F5CD-4CA0-B16A-349C6F830700}" type="datetime1">
              <a:rPr lang="en-US"/>
              <a:t>1/13/2022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487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B3AF48E-ABA0-4B58-B562-D1D7408067C4}" type="datetime1">
              <a:rPr lang="en-US"/>
              <a:t>1/13/2022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smtClean="0"/>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1/13/2022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CD787AA-CBCD-47F9-A04C-7106C508CDE4}" type="datetime1">
              <a:rPr lang="en-US"/>
              <a:t>1/13/2022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D1CC9DD-75F5-4611-BA0B-CFB1A226639C}" type="datetime1">
              <a:rPr lang="en-US"/>
              <a:t>1/13/2022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1/13/2022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1/13/2022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1/13/2022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smtClean="0"/>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1/13/2022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1/13/2022</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3067" y="1778980"/>
            <a:ext cx="6599397" cy="923330"/>
          </a:xfrm>
          <a:prstGeom prst="rect">
            <a:avLst/>
          </a:prstGeom>
          <a:noFill/>
        </p:spPr>
        <p:txBody>
          <a:bodyPr wrap="square" lIns="91440" tIns="45720" rIns="91440" bIns="45720">
            <a:spAutoFit/>
          </a:bodyPr>
          <a:lstStyle/>
          <a:p>
            <a:pPr algn="ctr"/>
            <a:r>
              <a:rPr lang="en-US" sz="5400" b="1" err="1"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Chính</a:t>
            </a:r>
            <a:r>
              <a:rPr lang="en-US" sz="5400" b="1">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5400" b="1"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tả</a:t>
            </a:r>
            <a:endParaRPr lang="en-US" sz="54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84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79F892EA-4DBB-441C-B273-142A910D1F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a16="http://schemas.microsoft.com/office/drawing/2014/main" xmlns="" id="{78E5C436-8ADC-4B89-82FD-F7E2897376F6}"/>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pic>
        <p:nvPicPr>
          <p:cNvPr id="10" name="图片 9">
            <a:extLst>
              <a:ext uri="{FF2B5EF4-FFF2-40B4-BE49-F238E27FC236}">
                <a16:creationId xmlns:a16="http://schemas.microsoft.com/office/drawing/2014/main" xmlns="" id="{D3C4121D-FED9-44DD-8DDE-DD8FD3AE0B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301" y="1348360"/>
            <a:ext cx="3313112" cy="2608612"/>
          </a:xfrm>
          <a:prstGeom prst="rect">
            <a:avLst/>
          </a:prstGeom>
        </p:spPr>
      </p:pic>
      <p:sp>
        <p:nvSpPr>
          <p:cNvPr id="2" name="Rectangle 1"/>
          <p:cNvSpPr/>
          <p:nvPr/>
        </p:nvSpPr>
        <p:spPr>
          <a:xfrm>
            <a:off x="866276" y="1571625"/>
            <a:ext cx="1451589" cy="1921950"/>
          </a:xfrm>
          <a:prstGeom prst="rect">
            <a:avLst/>
          </a:prstGeom>
          <a:noFill/>
        </p:spPr>
        <p:txBody>
          <a:bodyPr wrap="square" lIns="91440" tIns="45720" rIns="91440" bIns="45720">
            <a:spAutoFit/>
          </a:bodyPr>
          <a:lstStyle/>
          <a:p>
            <a:pPr algn="ctr"/>
            <a:r>
              <a:rPr lang="en-US" sz="4000" b="1" dirty="0" err="1">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V</a:t>
            </a:r>
            <a:r>
              <a:rPr lang="en-US" sz="4000" b="1"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iết</a:t>
            </a:r>
            <a:r>
              <a:rPr lang="en-US" sz="40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p>
          <a:p>
            <a:pPr algn="ctr"/>
            <a:r>
              <a:rPr lang="en-US" sz="4000" b="1"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chính</a:t>
            </a:r>
            <a:r>
              <a:rPr lang="en-US" sz="40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p>
          <a:p>
            <a:pPr algn="ctr"/>
            <a:r>
              <a:rPr lang="en-US" sz="4000" b="1"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tả</a:t>
            </a:r>
            <a:endParaRPr lang="en-US" sz="40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a:stretch>
            <a:fillRect/>
          </a:stretch>
        </p:blipFill>
        <p:spPr>
          <a:xfrm>
            <a:off x="4678875" y="391098"/>
            <a:ext cx="6708483" cy="3769315"/>
          </a:xfrm>
          <a:prstGeom prst="rect">
            <a:avLst/>
          </a:prstGeom>
        </p:spPr>
      </p:pic>
      <p:sp>
        <p:nvSpPr>
          <p:cNvPr id="7" name="Rectangle 6"/>
          <p:cNvSpPr/>
          <p:nvPr/>
        </p:nvSpPr>
        <p:spPr>
          <a:xfrm>
            <a:off x="2522724" y="1653524"/>
            <a:ext cx="1287340" cy="1754326"/>
          </a:xfrm>
          <a:prstGeom prst="rect">
            <a:avLst/>
          </a:prstGeom>
        </p:spPr>
        <p:txBody>
          <a:bodyPr wrap="square">
            <a:spAutoFit/>
          </a:bodyPr>
          <a:lstStyle/>
          <a:p>
            <a:r>
              <a:rPr lang="en-US" dirty="0" smtClean="0">
                <a:solidFill>
                  <a:srgbClr val="000000"/>
                </a:solidFill>
              </a:rPr>
              <a:t>……………………………………</a:t>
            </a:r>
          </a:p>
          <a:p>
            <a:r>
              <a:rPr lang="en-US" dirty="0" smtClean="0">
                <a:solidFill>
                  <a:srgbClr val="000000"/>
                </a:solidFill>
              </a:rPr>
              <a:t>…………………………………………………………………….....</a:t>
            </a:r>
            <a:endParaRPr lang="en-US" dirty="0"/>
          </a:p>
        </p:txBody>
      </p:sp>
      <p:pic>
        <p:nvPicPr>
          <p:cNvPr id="8" name="图片 4">
            <a:extLst>
              <a:ext uri="{FF2B5EF4-FFF2-40B4-BE49-F238E27FC236}">
                <a16:creationId xmlns:a16="http://schemas.microsoft.com/office/drawing/2014/main" xmlns="" id="{6ADAA11B-1C06-4C0A-B302-438F1073DB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9" name="图片 5">
            <a:extLst>
              <a:ext uri="{FF2B5EF4-FFF2-40B4-BE49-F238E27FC236}">
                <a16:creationId xmlns:a16="http://schemas.microsoft.com/office/drawing/2014/main" xmlns="" id="{E8D2A586-3875-4D56-9123-4C76E9A0F8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spTree>
    <p:extLst>
      <p:ext uri="{BB962C8B-B14F-4D97-AF65-F5344CB8AC3E}">
        <p14:creationId xmlns:p14="http://schemas.microsoft.com/office/powerpoint/2010/main" val="2073409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4000">
        <p15:prstTrans prst="origami"/>
      </p:transition>
    </mc:Choice>
    <mc:Fallback xmlns="">
      <p:transition spd="slow" advClick="0" advTm="4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xmlns="" id="{7E79F4C5-CB38-492D-8E15-F6BDC0C4C195}"/>
              </a:ext>
            </a:extLst>
          </p:cNvPr>
          <p:cNvSpPr txBox="1"/>
          <p:nvPr/>
        </p:nvSpPr>
        <p:spPr>
          <a:xfrm>
            <a:off x="7701110" y="658906"/>
            <a:ext cx="2568387" cy="461665"/>
          </a:xfrm>
          <a:prstGeom prst="rect">
            <a:avLst/>
          </a:prstGeom>
          <a:noFill/>
        </p:spPr>
        <p:txBody>
          <a:bodyPr wrap="square" rtlCol="0">
            <a:spAutoFit/>
          </a:bodyPr>
          <a:lstStyle/>
          <a:p>
            <a:r>
              <a:rPr lang="en-US" altLang="zh-CN" sz="2400" dirty="0" smtClean="0">
                <a:solidFill>
                  <a:srgbClr val="9D7C7D"/>
                </a:solidFill>
                <a:latin typeface="inpin heiti" charset="-122"/>
                <a:ea typeface="inpin heiti" charset="-122"/>
              </a:rPr>
              <a:t>.</a:t>
            </a:r>
            <a:endParaRPr lang="zh-CN" altLang="en-US" sz="2400" dirty="0">
              <a:solidFill>
                <a:srgbClr val="9D7C7D"/>
              </a:solidFill>
              <a:latin typeface="inpin heiti" charset="-122"/>
              <a:ea typeface="inpin heiti" charset="-122"/>
            </a:endParaRPr>
          </a:p>
        </p:txBody>
      </p:sp>
      <p:sp>
        <p:nvSpPr>
          <p:cNvPr id="18" name="Rectangle 17"/>
          <p:cNvSpPr/>
          <p:nvPr/>
        </p:nvSpPr>
        <p:spPr>
          <a:xfrm>
            <a:off x="443753" y="1594321"/>
            <a:ext cx="11504407" cy="4801314"/>
          </a:xfrm>
          <a:prstGeom prst="rect">
            <a:avLst/>
          </a:prstGeom>
        </p:spPr>
        <p:txBody>
          <a:bodyPr wrap="square">
            <a:spAutoFit/>
          </a:bodyPr>
          <a:lstStyle/>
          <a:p>
            <a:pPr algn="just"/>
            <a:r>
              <a:rPr lang="en-US" sz="3400" dirty="0" smtClean="0">
                <a:solidFill>
                  <a:schemeClr val="tx2"/>
                </a:solidFill>
                <a:latin typeface="Times New Roman" panose="02020603050405020304" pitchFamily="18" charset="0"/>
                <a:cs typeface="Times New Roman" panose="02020603050405020304" pitchFamily="18" charset="0"/>
              </a:rPr>
              <a:t>	</a:t>
            </a:r>
            <a:r>
              <a:rPr lang="vi-VN" sz="3400" dirty="0" smtClean="0">
                <a:solidFill>
                  <a:schemeClr val="tx2"/>
                </a:solidFill>
                <a:latin typeface="Times New Roman" panose="02020603050405020304" pitchFamily="18" charset="0"/>
                <a:cs typeface="Times New Roman" panose="02020603050405020304" pitchFamily="18" charset="0"/>
              </a:rPr>
              <a:t>Kim </a:t>
            </a:r>
            <a:r>
              <a:rPr lang="vi-VN" sz="3400" dirty="0">
                <a:solidFill>
                  <a:schemeClr val="tx2"/>
                </a:solidFill>
                <a:latin typeface="Times New Roman" panose="02020603050405020304" pitchFamily="18" charset="0"/>
                <a:cs typeface="Times New Roman" panose="02020603050405020304" pitchFamily="18" charset="0"/>
              </a:rPr>
              <a:t>tự tháp Ai Cập là lăng mộ của các hoàng đế Ai Cập cổ đại. Đó là những công trình kiến trúc xây dựng toàn bằng đá tảng. Từ cửa kim tự tháp đi vào là một hành lang tối và hẹp, đường càng đi càng nhằng nhịt dẫn tới những giếng sâu, phòng chứa quan tài, buồng để đồ,... Thăm kim tự tháp, người ta không khỏi ngạc nhiên: Người Ai Cập cổ không có những phương tiện chuyên chở vật liệu như hiện nay, làm thế nào mà họ đã vận chuyển được những tảng đá to như vậy lên cao</a:t>
            </a:r>
            <a:r>
              <a:rPr lang="vi-VN" sz="3400" dirty="0" smtClean="0">
                <a:solidFill>
                  <a:schemeClr val="tx2"/>
                </a:solidFill>
                <a:latin typeface="Times New Roman" panose="02020603050405020304" pitchFamily="18" charset="0"/>
                <a:cs typeface="Times New Roman" panose="02020603050405020304" pitchFamily="18" charset="0"/>
              </a:rPr>
              <a:t>?</a:t>
            </a:r>
            <a:endParaRPr lang="vi-VN" sz="3400" dirty="0">
              <a:solidFill>
                <a:schemeClr val="tx2"/>
              </a:solidFill>
              <a:latin typeface="Times New Roman" panose="02020603050405020304" pitchFamily="18" charset="0"/>
              <a:cs typeface="Times New Roman" panose="02020603050405020304" pitchFamily="18" charset="0"/>
            </a:endParaRPr>
          </a:p>
          <a:p>
            <a:pPr algn="r"/>
            <a:r>
              <a:rPr lang="vi-VN" sz="3400" dirty="0">
                <a:solidFill>
                  <a:schemeClr val="tx2"/>
                </a:solidFill>
                <a:latin typeface="Times New Roman" panose="02020603050405020304" pitchFamily="18" charset="0"/>
                <a:cs typeface="Times New Roman" panose="02020603050405020304" pitchFamily="18" charset="0"/>
              </a:rPr>
              <a:t>Theo </a:t>
            </a:r>
            <a:r>
              <a:rPr lang="en-US" sz="3400" dirty="0" err="1" smtClean="0">
                <a:solidFill>
                  <a:schemeClr val="tx2"/>
                </a:solidFill>
                <a:latin typeface="Times New Roman" panose="02020603050405020304" pitchFamily="18" charset="0"/>
                <a:cs typeface="Times New Roman" panose="02020603050405020304" pitchFamily="18" charset="0"/>
              </a:rPr>
              <a:t>Những</a:t>
            </a:r>
            <a:r>
              <a:rPr lang="en-US" sz="3400" dirty="0">
                <a:solidFill>
                  <a:schemeClr val="tx2"/>
                </a:solidFill>
                <a:latin typeface="Times New Roman" panose="02020603050405020304" pitchFamily="18" charset="0"/>
                <a:cs typeface="Times New Roman" panose="02020603050405020304" pitchFamily="18" charset="0"/>
              </a:rPr>
              <a:t> </a:t>
            </a:r>
            <a:r>
              <a:rPr lang="en-US" sz="3400" dirty="0" err="1" smtClean="0">
                <a:solidFill>
                  <a:schemeClr val="tx2"/>
                </a:solidFill>
                <a:latin typeface="Times New Roman" panose="02020603050405020304" pitchFamily="18" charset="0"/>
                <a:cs typeface="Times New Roman" panose="02020603050405020304" pitchFamily="18" charset="0"/>
              </a:rPr>
              <a:t>kì</a:t>
            </a:r>
            <a:r>
              <a:rPr lang="en-US" sz="3400" dirty="0" smtClean="0">
                <a:solidFill>
                  <a:schemeClr val="tx2"/>
                </a:solidFill>
                <a:latin typeface="Times New Roman" panose="02020603050405020304" pitchFamily="18" charset="0"/>
                <a:cs typeface="Times New Roman" panose="02020603050405020304" pitchFamily="18" charset="0"/>
              </a:rPr>
              <a:t> </a:t>
            </a:r>
            <a:r>
              <a:rPr lang="en-US" sz="3400" dirty="0" err="1" smtClean="0">
                <a:solidFill>
                  <a:schemeClr val="tx2"/>
                </a:solidFill>
                <a:latin typeface="Times New Roman" panose="02020603050405020304" pitchFamily="18" charset="0"/>
                <a:cs typeface="Times New Roman" panose="02020603050405020304" pitchFamily="18" charset="0"/>
              </a:rPr>
              <a:t>quan</a:t>
            </a:r>
            <a:r>
              <a:rPr lang="en-US" sz="3400" dirty="0">
                <a:solidFill>
                  <a:schemeClr val="tx2"/>
                </a:solidFill>
                <a:latin typeface="Times New Roman" panose="02020603050405020304" pitchFamily="18" charset="0"/>
                <a:cs typeface="Times New Roman" panose="02020603050405020304" pitchFamily="18" charset="0"/>
              </a:rPr>
              <a:t> </a:t>
            </a:r>
            <a:r>
              <a:rPr lang="en-US" sz="3400" dirty="0" err="1" smtClean="0">
                <a:solidFill>
                  <a:schemeClr val="tx2"/>
                </a:solidFill>
                <a:latin typeface="Times New Roman" panose="02020603050405020304" pitchFamily="18" charset="0"/>
                <a:cs typeface="Times New Roman" panose="02020603050405020304" pitchFamily="18" charset="0"/>
              </a:rPr>
              <a:t>thế</a:t>
            </a:r>
            <a:r>
              <a:rPr lang="en-US" sz="3400" dirty="0">
                <a:solidFill>
                  <a:schemeClr val="tx2"/>
                </a:solidFill>
                <a:latin typeface="Times New Roman" panose="02020603050405020304" pitchFamily="18" charset="0"/>
                <a:cs typeface="Times New Roman" panose="02020603050405020304" pitchFamily="18" charset="0"/>
              </a:rPr>
              <a:t> </a:t>
            </a:r>
            <a:r>
              <a:rPr lang="en-US" sz="3400" dirty="0" err="1">
                <a:solidFill>
                  <a:schemeClr val="tx2"/>
                </a:solidFill>
                <a:latin typeface="Times New Roman" panose="02020603050405020304" pitchFamily="18" charset="0"/>
                <a:cs typeface="Times New Roman" panose="02020603050405020304" pitchFamily="18" charset="0"/>
              </a:rPr>
              <a:t>giới</a:t>
            </a:r>
            <a:endParaRPr lang="vi-VN" sz="3400" dirty="0">
              <a:solidFill>
                <a:schemeClr val="tx2"/>
              </a:solidFill>
              <a:latin typeface="Times New Roman" panose="02020603050405020304" pitchFamily="18" charset="0"/>
              <a:cs typeface="Times New Roman" panose="02020603050405020304" pitchFamily="18" charset="0"/>
            </a:endParaRPr>
          </a:p>
        </p:txBody>
      </p:sp>
      <p:sp>
        <p:nvSpPr>
          <p:cNvPr id="19" name="Title 3"/>
          <p:cNvSpPr txBox="1">
            <a:spLocks/>
          </p:cNvSpPr>
          <p:nvPr/>
        </p:nvSpPr>
        <p:spPr>
          <a:xfrm>
            <a:off x="0" y="0"/>
            <a:ext cx="12192000" cy="622126"/>
          </a:xfrm>
          <a:prstGeom prst="rect">
            <a:avLst/>
          </a:prstGeom>
        </p:spPr>
        <p:txBody>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pPr algn="ctr"/>
            <a:r>
              <a:rPr lang="en-US" dirty="0" err="1" smtClean="0">
                <a:solidFill>
                  <a:schemeClr val="tx2"/>
                </a:solidFill>
                <a:latin typeface="Times New Roman" panose="02020603050405020304" pitchFamily="18" charset="0"/>
                <a:cs typeface="Times New Roman" panose="02020603050405020304" pitchFamily="18" charset="0"/>
              </a:rPr>
              <a:t>Thứ</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ba</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ngày</a:t>
            </a:r>
            <a:r>
              <a:rPr lang="en-US" dirty="0" smtClean="0">
                <a:solidFill>
                  <a:schemeClr val="tx2"/>
                </a:solidFill>
                <a:latin typeface="Times New Roman" panose="02020603050405020304" pitchFamily="18" charset="0"/>
                <a:cs typeface="Times New Roman" panose="02020603050405020304" pitchFamily="18" charset="0"/>
              </a:rPr>
              <a:t> 19 </a:t>
            </a:r>
            <a:r>
              <a:rPr lang="en-US" dirty="0" err="1" smtClean="0">
                <a:solidFill>
                  <a:schemeClr val="tx2"/>
                </a:solidFill>
                <a:latin typeface="Times New Roman" panose="02020603050405020304" pitchFamily="18" charset="0"/>
                <a:cs typeface="Times New Roman" panose="02020603050405020304" pitchFamily="18" charset="0"/>
              </a:rPr>
              <a:t>tháng</a:t>
            </a:r>
            <a:r>
              <a:rPr lang="en-US" dirty="0" smtClean="0">
                <a:solidFill>
                  <a:schemeClr val="tx2"/>
                </a:solidFill>
                <a:latin typeface="Times New Roman" panose="02020603050405020304" pitchFamily="18" charset="0"/>
                <a:cs typeface="Times New Roman" panose="02020603050405020304" pitchFamily="18" charset="0"/>
              </a:rPr>
              <a:t> 01 </a:t>
            </a:r>
            <a:r>
              <a:rPr lang="en-US" dirty="0" err="1" smtClean="0">
                <a:solidFill>
                  <a:schemeClr val="tx2"/>
                </a:solidFill>
                <a:latin typeface="Times New Roman" panose="02020603050405020304" pitchFamily="18" charset="0"/>
                <a:cs typeface="Times New Roman" panose="02020603050405020304" pitchFamily="18" charset="0"/>
              </a:rPr>
              <a:t>năm</a:t>
            </a:r>
            <a:r>
              <a:rPr lang="en-US" dirty="0" smtClean="0">
                <a:solidFill>
                  <a:schemeClr val="tx2"/>
                </a:solidFill>
                <a:latin typeface="Times New Roman" panose="02020603050405020304" pitchFamily="18" charset="0"/>
                <a:cs typeface="Times New Roman" panose="02020603050405020304" pitchFamily="18" charset="0"/>
              </a:rPr>
              <a:t> 2021</a:t>
            </a:r>
            <a:endParaRPr lang="en-US" dirty="0">
              <a:solidFill>
                <a:schemeClr val="tx2"/>
              </a:solidFill>
              <a:latin typeface="Times New Roman" panose="02020603050405020304" pitchFamily="18" charset="0"/>
              <a:cs typeface="Times New Roman" panose="02020603050405020304" pitchFamily="18" charset="0"/>
            </a:endParaRPr>
          </a:p>
        </p:txBody>
      </p:sp>
      <p:sp>
        <p:nvSpPr>
          <p:cNvPr id="20" name="Title 3"/>
          <p:cNvSpPr txBox="1">
            <a:spLocks/>
          </p:cNvSpPr>
          <p:nvPr/>
        </p:nvSpPr>
        <p:spPr>
          <a:xfrm>
            <a:off x="0" y="622126"/>
            <a:ext cx="12192000" cy="10166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pPr algn="ctr">
              <a:lnSpc>
                <a:spcPct val="100000"/>
              </a:lnSpc>
            </a:pPr>
            <a:r>
              <a:rPr lang="en-US" dirty="0" err="1" smtClean="0">
                <a:solidFill>
                  <a:schemeClr val="accent2"/>
                </a:solidFill>
                <a:latin typeface="Times New Roman" panose="02020603050405020304" pitchFamily="18" charset="0"/>
                <a:cs typeface="Times New Roman" panose="02020603050405020304" pitchFamily="18" charset="0"/>
              </a:rPr>
              <a:t>Chính</a:t>
            </a:r>
            <a:r>
              <a:rPr lang="en-US" dirty="0">
                <a:solidFill>
                  <a:schemeClr val="accent2"/>
                </a:solidFill>
                <a:latin typeface="Times New Roman" panose="02020603050405020304" pitchFamily="18" charset="0"/>
                <a:cs typeface="Times New Roman" panose="02020603050405020304" pitchFamily="18" charset="0"/>
              </a:rPr>
              <a:t> </a:t>
            </a:r>
            <a:r>
              <a:rPr lang="en-US" dirty="0" err="1" smtClean="0">
                <a:solidFill>
                  <a:schemeClr val="accent2"/>
                </a:solidFill>
                <a:latin typeface="Times New Roman" panose="02020603050405020304" pitchFamily="18" charset="0"/>
                <a:cs typeface="Times New Roman" panose="02020603050405020304" pitchFamily="18" charset="0"/>
              </a:rPr>
              <a:t>tả</a:t>
            </a:r>
            <a:endParaRPr lang="en-US" dirty="0" smtClean="0">
              <a:solidFill>
                <a:schemeClr val="accent2"/>
              </a:solidFill>
              <a:latin typeface="Times New Roman" panose="02020603050405020304" pitchFamily="18" charset="0"/>
              <a:cs typeface="Times New Roman" panose="02020603050405020304" pitchFamily="18" charset="0"/>
            </a:endParaRPr>
          </a:p>
          <a:p>
            <a:pPr algn="ctr">
              <a:lnSpc>
                <a:spcPct val="100000"/>
              </a:lnSpc>
            </a:pPr>
            <a:r>
              <a:rPr lang="en-US" dirty="0" err="1" smtClean="0">
                <a:solidFill>
                  <a:schemeClr val="accent2"/>
                </a:solidFill>
                <a:latin typeface="Times New Roman" panose="02020603050405020304" pitchFamily="18" charset="0"/>
                <a:cs typeface="Times New Roman" panose="02020603050405020304" pitchFamily="18" charset="0"/>
              </a:rPr>
              <a:t>Nghe</a:t>
            </a:r>
            <a:r>
              <a:rPr lang="en-US" dirty="0">
                <a:solidFill>
                  <a:schemeClr val="accent2"/>
                </a:solidFill>
                <a:latin typeface="Times New Roman" panose="02020603050405020304" pitchFamily="18" charset="0"/>
                <a:cs typeface="Times New Roman" panose="02020603050405020304" pitchFamily="18" charset="0"/>
              </a:rPr>
              <a:t> </a:t>
            </a:r>
            <a:r>
              <a:rPr lang="en-US" dirty="0" err="1" smtClean="0">
                <a:solidFill>
                  <a:schemeClr val="accent2"/>
                </a:solidFill>
                <a:latin typeface="Times New Roman" panose="02020603050405020304" pitchFamily="18" charset="0"/>
                <a:cs typeface="Times New Roman" panose="02020603050405020304" pitchFamily="18" charset="0"/>
              </a:rPr>
              <a:t>viết</a:t>
            </a:r>
            <a:r>
              <a:rPr lang="en-US" dirty="0" smtClean="0">
                <a:solidFill>
                  <a:schemeClr val="accent2"/>
                </a:solidFill>
                <a:latin typeface="Times New Roman" panose="02020603050405020304" pitchFamily="18" charset="0"/>
                <a:cs typeface="Times New Roman" panose="02020603050405020304" pitchFamily="18" charset="0"/>
              </a:rPr>
              <a:t> : </a:t>
            </a:r>
            <a:r>
              <a:rPr lang="en-US" dirty="0">
                <a:solidFill>
                  <a:schemeClr val="accent2"/>
                </a:solidFill>
                <a:latin typeface="Times New Roman" panose="02020603050405020304" pitchFamily="18" charset="0"/>
                <a:cs typeface="Times New Roman" panose="02020603050405020304" pitchFamily="18" charset="0"/>
              </a:rPr>
              <a:t>Kim </a:t>
            </a:r>
            <a:r>
              <a:rPr lang="en-US" dirty="0" err="1" smtClean="0">
                <a:solidFill>
                  <a:schemeClr val="accent2"/>
                </a:solidFill>
                <a:latin typeface="Times New Roman" panose="02020603050405020304" pitchFamily="18" charset="0"/>
                <a:cs typeface="Times New Roman" panose="02020603050405020304" pitchFamily="18" charset="0"/>
              </a:rPr>
              <a:t>tự</a:t>
            </a:r>
            <a:r>
              <a:rPr lang="en-US" dirty="0">
                <a:solidFill>
                  <a:schemeClr val="accent2"/>
                </a:solidFill>
                <a:latin typeface="Times New Roman" panose="02020603050405020304" pitchFamily="18" charset="0"/>
                <a:cs typeface="Times New Roman" panose="02020603050405020304" pitchFamily="18" charset="0"/>
              </a:rPr>
              <a:t> </a:t>
            </a:r>
            <a:r>
              <a:rPr lang="en-US" dirty="0" err="1">
                <a:solidFill>
                  <a:schemeClr val="accent2"/>
                </a:solidFill>
                <a:latin typeface="Times New Roman" panose="02020603050405020304" pitchFamily="18" charset="0"/>
                <a:cs typeface="Times New Roman" panose="02020603050405020304" pitchFamily="18" charset="0"/>
              </a:rPr>
              <a:t>tháp</a:t>
            </a:r>
            <a:r>
              <a:rPr lang="en-US" dirty="0">
                <a:solidFill>
                  <a:schemeClr val="accent2"/>
                </a:solidFill>
                <a:latin typeface="Times New Roman" panose="02020603050405020304" pitchFamily="18" charset="0"/>
                <a:cs typeface="Times New Roman" panose="02020603050405020304" pitchFamily="18" charset="0"/>
              </a:rPr>
              <a:t> Ai </a:t>
            </a:r>
            <a:r>
              <a:rPr lang="en-US" dirty="0" err="1">
                <a:solidFill>
                  <a:schemeClr val="accent2"/>
                </a:solidFill>
                <a:latin typeface="Times New Roman" panose="02020603050405020304" pitchFamily="18" charset="0"/>
                <a:cs typeface="Times New Roman" panose="02020603050405020304" pitchFamily="18" charset="0"/>
              </a:rPr>
              <a:t>Cập</a:t>
            </a:r>
            <a:endParaRPr lang="en-US"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5907"/>
      </p:ext>
    </p:extLst>
  </p:cSld>
  <p:clrMapOvr>
    <a:masterClrMapping/>
  </p:clrMapOvr>
  <mc:AlternateContent xmlns:mc="http://schemas.openxmlformats.org/markup-compatibility/2006" xmlns:p14="http://schemas.microsoft.com/office/powerpoint/2010/main">
    <mc:Choice Requires="p14">
      <p:transition spd="slow" p14:dur="1200" advClick="0" advTm="4000">
        <p:dissolve/>
      </p:transition>
    </mc:Choice>
    <mc:Fallback xmlns="">
      <p:transition spd="slow" advClick="0" advTm="4000">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a16="http://schemas.microsoft.com/office/drawing/2014/main" xmlns=""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a16="http://schemas.microsoft.com/office/drawing/2014/main" xmlns=""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5" name="图片 4">
            <a:extLst>
              <a:ext uri="{FF2B5EF4-FFF2-40B4-BE49-F238E27FC236}">
                <a16:creationId xmlns:a16="http://schemas.microsoft.com/office/drawing/2014/main" xmlns="" id="{6ADAA11B-1C06-4C0A-B302-438F1073DB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a:extLst>
              <a:ext uri="{FF2B5EF4-FFF2-40B4-BE49-F238E27FC236}">
                <a16:creationId xmlns:a16="http://schemas.microsoft.com/office/drawing/2014/main" xmlns="" id="{E8D2A586-3875-4D56-9123-4C76E9A0F8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pic>
        <p:nvPicPr>
          <p:cNvPr id="9" name="图片 8">
            <a:extLst>
              <a:ext uri="{FF2B5EF4-FFF2-40B4-BE49-F238E27FC236}">
                <a16:creationId xmlns:a16="http://schemas.microsoft.com/office/drawing/2014/main" xmlns="" id="{32EE7991-94C5-42A6-B7B7-11C25B1780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234" y="3972957"/>
            <a:ext cx="4216138" cy="2954667"/>
          </a:xfrm>
          <a:prstGeom prst="rect">
            <a:avLst/>
          </a:prstGeom>
        </p:spPr>
      </p:pic>
      <p:sp>
        <p:nvSpPr>
          <p:cNvPr id="16" name="矩形: 圆角 15">
            <a:extLst>
              <a:ext uri="{FF2B5EF4-FFF2-40B4-BE49-F238E27FC236}">
                <a16:creationId xmlns:a16="http://schemas.microsoft.com/office/drawing/2014/main" xmlns="" id="{4054AE0A-1ACF-4A55-B6A8-995116DEA16D}"/>
              </a:ext>
            </a:extLst>
          </p:cNvPr>
          <p:cNvSpPr/>
          <p:nvPr/>
        </p:nvSpPr>
        <p:spPr>
          <a:xfrm>
            <a:off x="457341" y="1308988"/>
            <a:ext cx="11562593" cy="1242479"/>
          </a:xfrm>
          <a:prstGeom prst="roundRect">
            <a:avLst>
              <a:gd name="adj" fmla="val 50000"/>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rgbClr val="140185"/>
              </a:solidFill>
              <a:latin typeface="Times New Roman" panose="02020603050405020304" pitchFamily="18" charset="0"/>
              <a:cs typeface="Times New Roman" panose="02020603050405020304" pitchFamily="18" charset="0"/>
            </a:endParaRPr>
          </a:p>
          <a:p>
            <a:endParaRPr lang="en-US" sz="2800" b="1" dirty="0" smtClean="0">
              <a:solidFill>
                <a:srgbClr val="140185"/>
              </a:solidFill>
              <a:latin typeface="Times New Roman" panose="02020603050405020304" pitchFamily="18" charset="0"/>
              <a:cs typeface="Times New Roman" panose="02020603050405020304" pitchFamily="18" charset="0"/>
            </a:endParaRPr>
          </a:p>
          <a:p>
            <a:endParaRPr lang="en-US" sz="2800" b="1" dirty="0">
              <a:solidFill>
                <a:srgbClr val="140185"/>
              </a:solidFill>
              <a:latin typeface="Times New Roman" panose="02020603050405020304" pitchFamily="18" charset="0"/>
              <a:cs typeface="Times New Roman" panose="02020603050405020304" pitchFamily="18" charset="0"/>
            </a:endParaRPr>
          </a:p>
          <a:p>
            <a:r>
              <a:rPr lang="vi-VN" sz="2800" b="1" dirty="0" smtClean="0">
                <a:solidFill>
                  <a:srgbClr val="140185"/>
                </a:solidFill>
                <a:latin typeface="Times New Roman" panose="02020603050405020304" pitchFamily="18" charset="0"/>
                <a:cs typeface="Times New Roman" panose="02020603050405020304" pitchFamily="18" charset="0"/>
              </a:rPr>
              <a:t>Câu 1</a:t>
            </a:r>
            <a:r>
              <a:rPr lang="en-US" sz="2800" dirty="0">
                <a:solidFill>
                  <a:srgbClr val="140185"/>
                </a:solidFill>
                <a:latin typeface="Times New Roman" panose="02020603050405020304" pitchFamily="18" charset="0"/>
                <a:cs typeface="Times New Roman" panose="02020603050405020304" pitchFamily="18" charset="0"/>
              </a:rPr>
              <a:t> :</a:t>
            </a:r>
            <a:r>
              <a:rPr lang="vi-VN" sz="2800" b="1" dirty="0" smtClean="0">
                <a:solidFill>
                  <a:srgbClr val="140185"/>
                </a:solidFill>
                <a:latin typeface="Times New Roman" panose="02020603050405020304" pitchFamily="18" charset="0"/>
                <a:cs typeface="Times New Roman" panose="02020603050405020304" pitchFamily="18" charset="0"/>
              </a:rPr>
              <a:t>Chọn </a:t>
            </a:r>
            <a:r>
              <a:rPr lang="vi-VN" sz="2800" b="1" dirty="0">
                <a:solidFill>
                  <a:srgbClr val="140185"/>
                </a:solidFill>
                <a:latin typeface="Times New Roman" panose="02020603050405020304" pitchFamily="18" charset="0"/>
                <a:cs typeface="Times New Roman" panose="02020603050405020304" pitchFamily="18" charset="0"/>
              </a:rPr>
              <a:t>chữ viết đúng chính tả trong ngoặc đơn, điền vào chỗ trống để hoàn chỉnh các câu văn sau :</a:t>
            </a:r>
            <a:endParaRPr lang="vi-VN" sz="2800" dirty="0">
              <a:solidFill>
                <a:srgbClr val="140185"/>
              </a:solidFill>
              <a:latin typeface="Times New Roman" panose="02020603050405020304" pitchFamily="18" charset="0"/>
              <a:cs typeface="Times New Roman" panose="02020603050405020304" pitchFamily="18" charset="0"/>
            </a:endParaRPr>
          </a:p>
          <a:p>
            <a:r>
              <a:rPr lang="vi-VN" sz="2800" dirty="0">
                <a:solidFill>
                  <a:srgbClr val="140185"/>
                </a:solidFill>
                <a:latin typeface="Times New Roman" panose="02020603050405020304" pitchFamily="18" charset="0"/>
                <a:cs typeface="Times New Roman" panose="02020603050405020304" pitchFamily="18" charset="0"/>
              </a:rPr>
              <a:t/>
            </a:r>
            <a:br>
              <a:rPr lang="vi-VN" sz="2800" dirty="0">
                <a:solidFill>
                  <a:srgbClr val="140185"/>
                </a:solidFill>
                <a:latin typeface="Times New Roman" panose="02020603050405020304" pitchFamily="18" charset="0"/>
                <a:cs typeface="Times New Roman" panose="02020603050405020304" pitchFamily="18" charset="0"/>
              </a:rPr>
            </a:br>
            <a:r>
              <a:rPr lang="vi-VN" sz="2800" dirty="0">
                <a:solidFill>
                  <a:srgbClr val="140185"/>
                </a:solidFill>
                <a:latin typeface="Times New Roman" panose="02020603050405020304" pitchFamily="18" charset="0"/>
                <a:cs typeface="Times New Roman" panose="02020603050405020304" pitchFamily="18" charset="0"/>
              </a:rPr>
              <a:t/>
            </a:r>
            <a:br>
              <a:rPr lang="vi-VN" sz="2800" dirty="0">
                <a:solidFill>
                  <a:srgbClr val="140185"/>
                </a:solidFill>
                <a:latin typeface="Times New Roman" panose="02020603050405020304" pitchFamily="18" charset="0"/>
                <a:cs typeface="Times New Roman" panose="02020603050405020304" pitchFamily="18" charset="0"/>
              </a:rPr>
            </a:br>
            <a:endParaRPr lang="zh-CN" altLang="en-US" sz="2800" dirty="0">
              <a:solidFill>
                <a:srgbClr val="140185"/>
              </a:solidFill>
              <a:latin typeface="Times New Roman" panose="02020603050405020304" pitchFamily="18" charset="0"/>
              <a:ea typeface="inpin heiti" charset="-122"/>
              <a:cs typeface="Times New Roman" panose="02020603050405020304" pitchFamily="18" charset="0"/>
            </a:endParaRPr>
          </a:p>
        </p:txBody>
      </p:sp>
      <p:sp>
        <p:nvSpPr>
          <p:cNvPr id="19" name="矩形: 圆角 18">
            <a:extLst>
              <a:ext uri="{FF2B5EF4-FFF2-40B4-BE49-F238E27FC236}">
                <a16:creationId xmlns:a16="http://schemas.microsoft.com/office/drawing/2014/main" xmlns="" id="{6BCABD70-72B5-4832-884A-ECBD4432867D}"/>
              </a:ext>
            </a:extLst>
          </p:cNvPr>
          <p:cNvSpPr/>
          <p:nvPr/>
        </p:nvSpPr>
        <p:spPr>
          <a:xfrm>
            <a:off x="4350817" y="234940"/>
            <a:ext cx="2942611" cy="580614"/>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7" name="Rectangle 6"/>
          <p:cNvSpPr/>
          <p:nvPr/>
        </p:nvSpPr>
        <p:spPr>
          <a:xfrm>
            <a:off x="4835313" y="205179"/>
            <a:ext cx="1973617" cy="584775"/>
          </a:xfrm>
          <a:prstGeom prst="rect">
            <a:avLst/>
          </a:prstGeom>
          <a:noFill/>
        </p:spPr>
        <p:txBody>
          <a:bodyPr wrap="none" lIns="91440" tIns="45720" rIns="91440" bIns="45720">
            <a:spAutoFit/>
          </a:bodyPr>
          <a:lstStyle/>
          <a:p>
            <a:pPr algn="ctr"/>
            <a:r>
              <a:rPr lang="en-US" sz="3200" b="1" dirty="0" err="1" smtClean="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Luyện</a:t>
            </a:r>
            <a:r>
              <a:rPr lang="en-US" sz="32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3200" b="1" dirty="0" err="1">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tập</a:t>
            </a:r>
            <a:endParaRPr lang="en-US" sz="3200" b="1" cap="none" spc="0"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145731" y="2755138"/>
            <a:ext cx="11903699" cy="310854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800" dirty="0" smtClean="0">
                <a:solidFill>
                  <a:schemeClr val="tx2"/>
                </a:solidFill>
                <a:latin typeface="Times New Roman" panose="02020603050405020304" pitchFamily="18" charset="0"/>
                <a:cs typeface="Times New Roman" panose="02020603050405020304" pitchFamily="18" charset="0"/>
              </a:rPr>
              <a:t>    </a:t>
            </a:r>
            <a:r>
              <a:rPr lang="vi-VN" sz="2800" dirty="0">
                <a:solidFill>
                  <a:schemeClr val="tx2"/>
                </a:solidFill>
                <a:latin typeface="Times New Roman" panose="02020603050405020304" pitchFamily="18" charset="0"/>
                <a:cs typeface="Times New Roman" panose="02020603050405020304" pitchFamily="18" charset="0"/>
              </a:rPr>
              <a:t>Con người là........... vật kì diệu nhất trên trái đất. </a:t>
            </a:r>
            <a:r>
              <a:rPr lang="vi-VN" sz="2800">
                <a:solidFill>
                  <a:schemeClr val="tx2"/>
                </a:solidFill>
                <a:latin typeface="Times New Roman" panose="02020603050405020304" pitchFamily="18" charset="0"/>
                <a:cs typeface="Times New Roman" panose="02020603050405020304" pitchFamily="18" charset="0"/>
              </a:rPr>
              <a:t>Họ </a:t>
            </a:r>
            <a:r>
              <a:rPr lang="vi-VN" sz="2800" smtClean="0">
                <a:solidFill>
                  <a:schemeClr val="tx2"/>
                </a:solidFill>
                <a:latin typeface="Times New Roman" panose="02020603050405020304" pitchFamily="18" charset="0"/>
                <a:cs typeface="Times New Roman" panose="02020603050405020304" pitchFamily="18" charset="0"/>
              </a:rPr>
              <a:t>............. </a:t>
            </a:r>
            <a:r>
              <a:rPr lang="vi-VN" sz="2800" dirty="0">
                <a:solidFill>
                  <a:schemeClr val="tx2"/>
                </a:solidFill>
                <a:latin typeface="Times New Roman" panose="02020603050405020304" pitchFamily="18" charset="0"/>
                <a:cs typeface="Times New Roman" panose="02020603050405020304" pitchFamily="18" charset="0"/>
              </a:rPr>
              <a:t>trồng trọt, chăn nuôi, xây dựng nhà cửa, khám phá những bí mật nằm sâu trong lòng đất, chinh phục đại dương, chinh phục khoảng không gian vũ trụ bao la. Họ còn........làm thơ, vẽ tranh............ tác âm nhạc, tạo ra những công trình kiến trúc ................ mĩ,... Họ đã làm cho trái đất trở nên tươi đẹp và tràn đầy sức sống. Con </a:t>
            </a:r>
            <a:r>
              <a:rPr lang="vi-VN" sz="2800">
                <a:solidFill>
                  <a:schemeClr val="tx2"/>
                </a:solidFill>
                <a:latin typeface="Times New Roman" panose="02020603050405020304" pitchFamily="18" charset="0"/>
                <a:cs typeface="Times New Roman" panose="02020603050405020304" pitchFamily="18" charset="0"/>
              </a:rPr>
              <a:t>người</a:t>
            </a:r>
            <a:r>
              <a:rPr lang="vi-VN" sz="2800" smtClean="0">
                <a:solidFill>
                  <a:schemeClr val="tx2"/>
                </a:solidFill>
                <a:latin typeface="Times New Roman" panose="02020603050405020304" pitchFamily="18" charset="0"/>
                <a:cs typeface="Times New Roman" panose="02020603050405020304" pitchFamily="18" charset="0"/>
              </a:rPr>
              <a:t>................. </a:t>
            </a:r>
            <a:r>
              <a:rPr lang="vi-VN" sz="2800" dirty="0">
                <a:solidFill>
                  <a:schemeClr val="tx2"/>
                </a:solidFill>
                <a:latin typeface="Times New Roman" panose="02020603050405020304" pitchFamily="18" charset="0"/>
                <a:cs typeface="Times New Roman" panose="02020603050405020304" pitchFamily="18" charset="0"/>
              </a:rPr>
              <a:t>đáng được gọi là “hoa của đất”.</a:t>
            </a:r>
          </a:p>
          <a:p>
            <a:pPr algn="just"/>
            <a:r>
              <a:rPr lang="vi-VN" sz="2800" dirty="0">
                <a:solidFill>
                  <a:schemeClr val="tx2"/>
                </a:solidFill>
                <a:latin typeface="Times New Roman" panose="02020603050405020304" pitchFamily="18" charset="0"/>
                <a:cs typeface="Times New Roman" panose="02020603050405020304" pitchFamily="18" charset="0"/>
              </a:rPr>
              <a:t>(</a:t>
            </a:r>
            <a:r>
              <a:rPr lang="vi-VN" sz="2800" b="1" i="1" dirty="0">
                <a:solidFill>
                  <a:srgbClr val="002060"/>
                </a:solidFill>
                <a:latin typeface="Times New Roman" panose="02020603050405020304" pitchFamily="18" charset="0"/>
                <a:cs typeface="Times New Roman" panose="02020603050405020304" pitchFamily="18" charset="0"/>
              </a:rPr>
              <a:t>sinh/xinh, biếc/biết, sáng/xáng, tuyệc/tuyệt, sứng/xứng</a:t>
            </a:r>
            <a:r>
              <a:rPr lang="vi-VN" sz="2800" b="1" dirty="0" smtClean="0">
                <a:solidFill>
                  <a:srgbClr val="002060"/>
                </a:solidFill>
                <a:latin typeface="Times New Roman" panose="02020603050405020304" pitchFamily="18" charset="0"/>
                <a:cs typeface="Times New Roman" panose="02020603050405020304" pitchFamily="18" charset="0"/>
              </a:rPr>
              <a:t>)</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679656" y="2717028"/>
            <a:ext cx="824265" cy="523220"/>
          </a:xfrm>
          <a:prstGeom prst="rect">
            <a:avLst/>
          </a:prstGeom>
        </p:spPr>
        <p:txBody>
          <a:bodyPr wrap="none">
            <a:spAutoFit/>
          </a:bodyPr>
          <a:lstStyle/>
          <a:p>
            <a:r>
              <a:rPr lang="vi-VN" sz="2800" b="1" i="1">
                <a:solidFill>
                  <a:srgbClr val="FF0000"/>
                </a:solidFill>
                <a:latin typeface="Times New Roman" panose="02020603050405020304" pitchFamily="18" charset="0"/>
                <a:cs typeface="Times New Roman" panose="02020603050405020304" pitchFamily="18" charset="0"/>
              </a:rPr>
              <a:t>sinh</a:t>
            </a:r>
            <a:endParaRPr lang="en-US" sz="2800">
              <a:solidFill>
                <a:srgbClr val="FF0000"/>
              </a:solidFill>
            </a:endParaRPr>
          </a:p>
        </p:txBody>
      </p:sp>
      <p:sp>
        <p:nvSpPr>
          <p:cNvPr id="13" name="Rectangle 12"/>
          <p:cNvSpPr/>
          <p:nvPr/>
        </p:nvSpPr>
        <p:spPr>
          <a:xfrm>
            <a:off x="8735315" y="2755138"/>
            <a:ext cx="721672" cy="523220"/>
          </a:xfrm>
          <a:prstGeom prst="rect">
            <a:avLst/>
          </a:prstGeom>
        </p:spPr>
        <p:txBody>
          <a:bodyPr wrap="none">
            <a:spAutoFit/>
          </a:bodyPr>
          <a:lstStyle/>
          <a:p>
            <a:r>
              <a:rPr lang="en-US" sz="2800" b="1" i="1" smtClean="0">
                <a:solidFill>
                  <a:srgbClr val="FF0000"/>
                </a:solidFill>
                <a:latin typeface="Times New Roman" panose="02020603050405020304" pitchFamily="18" charset="0"/>
                <a:cs typeface="Times New Roman" panose="02020603050405020304" pitchFamily="18" charset="0"/>
              </a:rPr>
              <a:t>biết</a:t>
            </a:r>
            <a:endParaRPr lang="en-US" sz="2800">
              <a:solidFill>
                <a:srgbClr val="FF0000"/>
              </a:solidFill>
            </a:endParaRPr>
          </a:p>
        </p:txBody>
      </p:sp>
      <p:sp>
        <p:nvSpPr>
          <p:cNvPr id="14" name="Rectangle 13"/>
          <p:cNvSpPr/>
          <p:nvPr/>
        </p:nvSpPr>
        <p:spPr>
          <a:xfrm>
            <a:off x="10658244" y="3598845"/>
            <a:ext cx="721672" cy="523220"/>
          </a:xfrm>
          <a:prstGeom prst="rect">
            <a:avLst/>
          </a:prstGeom>
        </p:spPr>
        <p:txBody>
          <a:bodyPr wrap="none">
            <a:spAutoFit/>
          </a:bodyPr>
          <a:lstStyle/>
          <a:p>
            <a:r>
              <a:rPr lang="en-US" sz="2800" b="1" i="1" smtClean="0">
                <a:solidFill>
                  <a:srgbClr val="FF0000"/>
                </a:solidFill>
                <a:latin typeface="Times New Roman" panose="02020603050405020304" pitchFamily="18" charset="0"/>
                <a:cs typeface="Times New Roman" panose="02020603050405020304" pitchFamily="18" charset="0"/>
              </a:rPr>
              <a:t>biết</a:t>
            </a:r>
            <a:endParaRPr lang="en-US" sz="2800">
              <a:solidFill>
                <a:srgbClr val="FF0000"/>
              </a:solidFill>
            </a:endParaRPr>
          </a:p>
        </p:txBody>
      </p:sp>
      <p:sp>
        <p:nvSpPr>
          <p:cNvPr id="15" name="Rectangle 14"/>
          <p:cNvSpPr/>
          <p:nvPr/>
        </p:nvSpPr>
        <p:spPr>
          <a:xfrm>
            <a:off x="2288656" y="4047799"/>
            <a:ext cx="883575" cy="523220"/>
          </a:xfrm>
          <a:prstGeom prst="rect">
            <a:avLst/>
          </a:prstGeom>
        </p:spPr>
        <p:txBody>
          <a:bodyPr wrap="none">
            <a:spAutoFit/>
          </a:bodyPr>
          <a:lstStyle/>
          <a:p>
            <a:r>
              <a:rPr lang="en-US" sz="2800" b="1" i="1" smtClean="0">
                <a:solidFill>
                  <a:srgbClr val="FF0000"/>
                </a:solidFill>
                <a:latin typeface="Times New Roman" panose="02020603050405020304" pitchFamily="18" charset="0"/>
                <a:cs typeface="Times New Roman" panose="02020603050405020304" pitchFamily="18" charset="0"/>
              </a:rPr>
              <a:t>sáng</a:t>
            </a:r>
            <a:endParaRPr lang="en-US" sz="2800">
              <a:solidFill>
                <a:srgbClr val="FF0000"/>
              </a:solidFill>
            </a:endParaRPr>
          </a:p>
        </p:txBody>
      </p:sp>
      <p:sp>
        <p:nvSpPr>
          <p:cNvPr id="17" name="Rectangle 16"/>
          <p:cNvSpPr/>
          <p:nvPr/>
        </p:nvSpPr>
        <p:spPr>
          <a:xfrm>
            <a:off x="10762856" y="3995607"/>
            <a:ext cx="901209" cy="523220"/>
          </a:xfrm>
          <a:prstGeom prst="rect">
            <a:avLst/>
          </a:prstGeom>
        </p:spPr>
        <p:txBody>
          <a:bodyPr wrap="none">
            <a:spAutoFit/>
          </a:bodyPr>
          <a:lstStyle/>
          <a:p>
            <a:r>
              <a:rPr lang="en-US" sz="2800" b="1" i="1" smtClean="0">
                <a:solidFill>
                  <a:srgbClr val="FF0000"/>
                </a:solidFill>
                <a:latin typeface="Times New Roman" panose="02020603050405020304" pitchFamily="18" charset="0"/>
                <a:cs typeface="Times New Roman" panose="02020603050405020304" pitchFamily="18" charset="0"/>
              </a:rPr>
              <a:t>tuyệt</a:t>
            </a:r>
            <a:endParaRPr lang="en-US" sz="2800">
              <a:solidFill>
                <a:srgbClr val="FF0000"/>
              </a:solidFill>
            </a:endParaRPr>
          </a:p>
        </p:txBody>
      </p:sp>
      <p:sp>
        <p:nvSpPr>
          <p:cNvPr id="18" name="Rectangle 17"/>
          <p:cNvSpPr/>
          <p:nvPr/>
        </p:nvSpPr>
        <p:spPr>
          <a:xfrm>
            <a:off x="1400038" y="4901773"/>
            <a:ext cx="958917" cy="523220"/>
          </a:xfrm>
          <a:prstGeom prst="rect">
            <a:avLst/>
          </a:prstGeom>
        </p:spPr>
        <p:txBody>
          <a:bodyPr wrap="none">
            <a:spAutoFit/>
          </a:bodyPr>
          <a:lstStyle/>
          <a:p>
            <a:r>
              <a:rPr lang="en-US" sz="2800" b="1" i="1" smtClean="0">
                <a:solidFill>
                  <a:srgbClr val="FF0000"/>
                </a:solidFill>
                <a:latin typeface="Times New Roman" panose="02020603050405020304" pitchFamily="18" charset="0"/>
                <a:cs typeface="Times New Roman" panose="02020603050405020304" pitchFamily="18" charset="0"/>
              </a:rPr>
              <a:t>xứng</a:t>
            </a:r>
            <a:endParaRPr lang="en-US" sz="2800">
              <a:solidFill>
                <a:srgbClr val="FF0000"/>
              </a:solidFill>
            </a:endParaRPr>
          </a:p>
        </p:txBody>
      </p:sp>
    </p:spTree>
    <p:extLst>
      <p:ext uri="{BB962C8B-B14F-4D97-AF65-F5344CB8AC3E}">
        <p14:creationId xmlns:p14="http://schemas.microsoft.com/office/powerpoint/2010/main" val="252779145"/>
      </p:ext>
    </p:extLst>
  </p:cSld>
  <p:clrMapOvr>
    <a:masterClrMapping/>
  </p:clrMapOvr>
  <mc:AlternateContent xmlns:mc="http://schemas.openxmlformats.org/markup-compatibility/2006" xmlns:p14="http://schemas.microsoft.com/office/powerpoint/2010/main">
    <mc:Choice Requires="p14">
      <p:transition spd="slow" p14:dur="2500" advClick="0" advTm="4000">
        <p:checker/>
      </p:transition>
    </mc:Choice>
    <mc:Fallback xmlns="">
      <p:transition spd="slow" advClick="0" advTm="4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5187" y="81233"/>
            <a:ext cx="11356258" cy="4707314"/>
          </a:xfrm>
          <a:prstGeom prst="rect">
            <a:avLst/>
          </a:prstGeom>
        </p:spPr>
        <p:txBody>
          <a:bodyPr wrap="square">
            <a:spAutoFit/>
          </a:bodyPr>
          <a:lstStyle/>
          <a:p>
            <a:pPr algn="just">
              <a:lnSpc>
                <a:spcPct val="150000"/>
              </a:lnSpc>
            </a:pPr>
            <a:r>
              <a:rPr lang="en-US" sz="3400" b="1" dirty="0" err="1">
                <a:solidFill>
                  <a:srgbClr val="2888E1"/>
                </a:solidFill>
                <a:latin typeface="Times New Roman" panose="02020603050405020304" pitchFamily="18" charset="0"/>
                <a:cs typeface="Times New Roman" panose="02020603050405020304" pitchFamily="18" charset="0"/>
              </a:rPr>
              <a:t>Câu</a:t>
            </a:r>
            <a:r>
              <a:rPr lang="en-US" sz="3400" b="1" dirty="0">
                <a:solidFill>
                  <a:srgbClr val="2888E1"/>
                </a:solidFill>
                <a:latin typeface="Times New Roman" panose="02020603050405020304" pitchFamily="18" charset="0"/>
                <a:cs typeface="Times New Roman" panose="02020603050405020304" pitchFamily="18" charset="0"/>
              </a:rPr>
              <a:t> </a:t>
            </a:r>
            <a:r>
              <a:rPr lang="en-US" sz="3400" b="1" dirty="0" smtClean="0">
                <a:solidFill>
                  <a:srgbClr val="2888E1"/>
                </a:solidFill>
                <a:latin typeface="Times New Roman" panose="02020603050405020304" pitchFamily="18" charset="0"/>
                <a:cs typeface="Times New Roman" panose="02020603050405020304" pitchFamily="18" charset="0"/>
              </a:rPr>
              <a:t>2</a:t>
            </a:r>
            <a:r>
              <a:rPr lang="en-US" sz="3400" dirty="0" smtClean="0">
                <a:solidFill>
                  <a:srgbClr val="000000"/>
                </a:solidFill>
                <a:latin typeface="Times New Roman" panose="02020603050405020304" pitchFamily="18" charset="0"/>
                <a:cs typeface="Times New Roman" panose="02020603050405020304" pitchFamily="18" charset="0"/>
              </a:rPr>
              <a:t> : </a:t>
            </a:r>
            <a:r>
              <a:rPr lang="en-US" sz="3400" b="1" dirty="0" err="1" smtClean="0">
                <a:solidFill>
                  <a:srgbClr val="0070C0"/>
                </a:solidFill>
                <a:latin typeface="Times New Roman" panose="02020603050405020304" pitchFamily="18" charset="0"/>
                <a:cs typeface="Times New Roman" panose="02020603050405020304" pitchFamily="18" charset="0"/>
              </a:rPr>
              <a:t>Điền</a:t>
            </a:r>
            <a:r>
              <a:rPr lang="en-US" sz="3400" b="1" dirty="0" smtClean="0">
                <a:solidFill>
                  <a:srgbClr val="0070C0"/>
                </a:solidFill>
                <a:latin typeface="Times New Roman" panose="02020603050405020304" pitchFamily="18" charset="0"/>
                <a:cs typeface="Times New Roman" panose="02020603050405020304" pitchFamily="18" charset="0"/>
              </a:rPr>
              <a:t> </a:t>
            </a:r>
            <a:r>
              <a:rPr lang="en-US" sz="3400" b="1" dirty="0" err="1">
                <a:solidFill>
                  <a:srgbClr val="0070C0"/>
                </a:solidFill>
                <a:latin typeface="Times New Roman" panose="02020603050405020304" pitchFamily="18" charset="0"/>
                <a:cs typeface="Times New Roman" panose="02020603050405020304" pitchFamily="18" charset="0"/>
              </a:rPr>
              <a:t>từ</a:t>
            </a:r>
            <a:r>
              <a:rPr lang="en-US" sz="3400" b="1" dirty="0">
                <a:solidFill>
                  <a:srgbClr val="0070C0"/>
                </a:solidFill>
                <a:latin typeface="Times New Roman" panose="02020603050405020304" pitchFamily="18" charset="0"/>
                <a:cs typeface="Times New Roman" panose="02020603050405020304" pitchFamily="18" charset="0"/>
              </a:rPr>
              <a:t> </a:t>
            </a:r>
            <a:r>
              <a:rPr lang="en-US" sz="3400" b="1" dirty="0" err="1">
                <a:solidFill>
                  <a:srgbClr val="0070C0"/>
                </a:solidFill>
                <a:latin typeface="Times New Roman" panose="02020603050405020304" pitchFamily="18" charset="0"/>
                <a:cs typeface="Times New Roman" panose="02020603050405020304" pitchFamily="18" charset="0"/>
              </a:rPr>
              <a:t>ngữ</a:t>
            </a:r>
            <a:r>
              <a:rPr lang="en-US" sz="3400" b="1" dirty="0">
                <a:solidFill>
                  <a:srgbClr val="0070C0"/>
                </a:solidFill>
                <a:latin typeface="Times New Roman" panose="02020603050405020304" pitchFamily="18" charset="0"/>
                <a:cs typeface="Times New Roman" panose="02020603050405020304" pitchFamily="18" charset="0"/>
              </a:rPr>
              <a:t> </a:t>
            </a:r>
            <a:r>
              <a:rPr lang="en-US" sz="3400" b="1" dirty="0" err="1">
                <a:solidFill>
                  <a:srgbClr val="0070C0"/>
                </a:solidFill>
                <a:latin typeface="Times New Roman" panose="02020603050405020304" pitchFamily="18" charset="0"/>
                <a:cs typeface="Times New Roman" panose="02020603050405020304" pitchFamily="18" charset="0"/>
              </a:rPr>
              <a:t>thích</a:t>
            </a:r>
            <a:r>
              <a:rPr lang="en-US" sz="3400" b="1" dirty="0">
                <a:solidFill>
                  <a:srgbClr val="0070C0"/>
                </a:solidFill>
                <a:latin typeface="Times New Roman" panose="02020603050405020304" pitchFamily="18" charset="0"/>
                <a:cs typeface="Times New Roman" panose="02020603050405020304" pitchFamily="18" charset="0"/>
              </a:rPr>
              <a:t> </a:t>
            </a:r>
            <a:r>
              <a:rPr lang="en-US" sz="3400" b="1" dirty="0" err="1">
                <a:solidFill>
                  <a:srgbClr val="0070C0"/>
                </a:solidFill>
                <a:latin typeface="Times New Roman" panose="02020603050405020304" pitchFamily="18" charset="0"/>
                <a:cs typeface="Times New Roman" panose="02020603050405020304" pitchFamily="18" charset="0"/>
              </a:rPr>
              <a:t>hợp</a:t>
            </a:r>
            <a:r>
              <a:rPr lang="en-US" sz="3400" b="1" dirty="0">
                <a:solidFill>
                  <a:srgbClr val="0070C0"/>
                </a:solidFill>
                <a:latin typeface="Times New Roman" panose="02020603050405020304" pitchFamily="18" charset="0"/>
                <a:cs typeface="Times New Roman" panose="02020603050405020304" pitchFamily="18" charset="0"/>
              </a:rPr>
              <a:t> </a:t>
            </a:r>
            <a:r>
              <a:rPr lang="en-US" sz="3400" b="1" dirty="0" err="1">
                <a:solidFill>
                  <a:srgbClr val="0070C0"/>
                </a:solidFill>
                <a:latin typeface="Times New Roman" panose="02020603050405020304" pitchFamily="18" charset="0"/>
                <a:cs typeface="Times New Roman" panose="02020603050405020304" pitchFamily="18" charset="0"/>
              </a:rPr>
              <a:t>vào</a:t>
            </a:r>
            <a:r>
              <a:rPr lang="en-US" sz="3400" b="1" dirty="0">
                <a:solidFill>
                  <a:srgbClr val="0070C0"/>
                </a:solidFill>
                <a:latin typeface="Times New Roman" panose="02020603050405020304" pitchFamily="18" charset="0"/>
                <a:cs typeface="Times New Roman" panose="02020603050405020304" pitchFamily="18" charset="0"/>
              </a:rPr>
              <a:t> </a:t>
            </a:r>
            <a:r>
              <a:rPr lang="en-US" sz="3400" b="1" dirty="0" err="1">
                <a:solidFill>
                  <a:srgbClr val="0070C0"/>
                </a:solidFill>
                <a:latin typeface="Times New Roman" panose="02020603050405020304" pitchFamily="18" charset="0"/>
                <a:cs typeface="Times New Roman" panose="02020603050405020304" pitchFamily="18" charset="0"/>
              </a:rPr>
              <a:t>chỗ</a:t>
            </a:r>
            <a:r>
              <a:rPr lang="en-US" sz="3400" b="1" dirty="0">
                <a:solidFill>
                  <a:srgbClr val="0070C0"/>
                </a:solidFill>
                <a:latin typeface="Times New Roman" panose="02020603050405020304" pitchFamily="18" charset="0"/>
                <a:cs typeface="Times New Roman" panose="02020603050405020304" pitchFamily="18" charset="0"/>
              </a:rPr>
              <a:t> </a:t>
            </a:r>
            <a:r>
              <a:rPr lang="en-US" sz="3400" b="1" dirty="0" err="1">
                <a:solidFill>
                  <a:srgbClr val="0070C0"/>
                </a:solidFill>
                <a:latin typeface="Times New Roman" panose="02020603050405020304" pitchFamily="18" charset="0"/>
                <a:cs typeface="Times New Roman" panose="02020603050405020304" pitchFamily="18" charset="0"/>
              </a:rPr>
              <a:t>trống</a:t>
            </a:r>
            <a:r>
              <a:rPr lang="en-US" sz="3400" b="1" dirty="0">
                <a:solidFill>
                  <a:srgbClr val="0070C0"/>
                </a:solidFill>
                <a:latin typeface="Times New Roman" panose="02020603050405020304" pitchFamily="18" charset="0"/>
                <a:cs typeface="Times New Roman" panose="02020603050405020304" pitchFamily="18" charset="0"/>
              </a:rPr>
              <a:t> :</a:t>
            </a:r>
            <a:endParaRPr lang="en-US" sz="3400" dirty="0">
              <a:solidFill>
                <a:srgbClr val="0070C0"/>
              </a:solidFill>
              <a:latin typeface="Times New Roman" panose="02020603050405020304" pitchFamily="18" charset="0"/>
              <a:cs typeface="Times New Roman" panose="02020603050405020304" pitchFamily="18" charset="0"/>
            </a:endParaRPr>
          </a:p>
          <a:p>
            <a:pPr algn="just">
              <a:lnSpc>
                <a:spcPct val="150000"/>
              </a:lnSpc>
            </a:pPr>
            <a:r>
              <a:rPr lang="en-US" sz="3400" dirty="0">
                <a:solidFill>
                  <a:srgbClr val="0070C0"/>
                </a:solidFill>
                <a:latin typeface="Times New Roman" panose="02020603050405020304" pitchFamily="18" charset="0"/>
                <a:cs typeface="Times New Roman" panose="02020603050405020304" pitchFamily="18" charset="0"/>
              </a:rPr>
              <a:t>a) </a:t>
            </a:r>
            <a:r>
              <a:rPr lang="en-US" sz="3400" i="1" dirty="0" err="1">
                <a:solidFill>
                  <a:srgbClr val="0070C0"/>
                </a:solidFill>
                <a:latin typeface="Times New Roman" panose="02020603050405020304" pitchFamily="18" charset="0"/>
                <a:cs typeface="Times New Roman" panose="02020603050405020304" pitchFamily="18" charset="0"/>
              </a:rPr>
              <a:t>sắp</a:t>
            </a:r>
            <a:r>
              <a:rPr lang="en-US" sz="3400" i="1" dirty="0">
                <a:solidFill>
                  <a:srgbClr val="0070C0"/>
                </a:solidFill>
                <a:latin typeface="Times New Roman" panose="02020603050405020304" pitchFamily="18" charset="0"/>
                <a:cs typeface="Times New Roman" panose="02020603050405020304" pitchFamily="18" charset="0"/>
              </a:rPr>
              <a:t> </a:t>
            </a:r>
            <a:r>
              <a:rPr lang="en-US" sz="3400" i="1" dirty="0" err="1">
                <a:solidFill>
                  <a:srgbClr val="0070C0"/>
                </a:solidFill>
                <a:latin typeface="Times New Roman" panose="02020603050405020304" pitchFamily="18" charset="0"/>
                <a:cs typeface="Times New Roman" panose="02020603050405020304" pitchFamily="18" charset="0"/>
              </a:rPr>
              <a:t>sếp</a:t>
            </a:r>
            <a:r>
              <a:rPr lang="en-US" sz="3400" i="1" dirty="0">
                <a:solidFill>
                  <a:srgbClr val="0070C0"/>
                </a:solidFill>
                <a:latin typeface="Times New Roman" panose="02020603050405020304" pitchFamily="18" charset="0"/>
                <a:cs typeface="Times New Roman" panose="02020603050405020304" pitchFamily="18" charset="0"/>
              </a:rPr>
              <a:t>, </a:t>
            </a:r>
            <a:r>
              <a:rPr lang="en-US" sz="3400" i="1" dirty="0" err="1">
                <a:solidFill>
                  <a:srgbClr val="0070C0"/>
                </a:solidFill>
                <a:latin typeface="Times New Roman" panose="02020603050405020304" pitchFamily="18" charset="0"/>
                <a:cs typeface="Times New Roman" panose="02020603050405020304" pitchFamily="18" charset="0"/>
              </a:rPr>
              <a:t>sáng</a:t>
            </a:r>
            <a:r>
              <a:rPr lang="en-US" sz="3400" i="1" dirty="0">
                <a:solidFill>
                  <a:srgbClr val="0070C0"/>
                </a:solidFill>
                <a:latin typeface="Times New Roman" panose="02020603050405020304" pitchFamily="18" charset="0"/>
                <a:cs typeface="Times New Roman" panose="02020603050405020304" pitchFamily="18" charset="0"/>
              </a:rPr>
              <a:t> </a:t>
            </a:r>
            <a:r>
              <a:rPr lang="en-US" sz="3400" i="1" dirty="0" err="1">
                <a:solidFill>
                  <a:srgbClr val="0070C0"/>
                </a:solidFill>
                <a:latin typeface="Times New Roman" panose="02020603050405020304" pitchFamily="18" charset="0"/>
                <a:cs typeface="Times New Roman" panose="02020603050405020304" pitchFamily="18" charset="0"/>
              </a:rPr>
              <a:t>sủa</a:t>
            </a:r>
            <a:r>
              <a:rPr lang="en-US" sz="3400" i="1" dirty="0">
                <a:solidFill>
                  <a:srgbClr val="0070C0"/>
                </a:solidFill>
                <a:latin typeface="Times New Roman" panose="02020603050405020304" pitchFamily="18" charset="0"/>
                <a:cs typeface="Times New Roman" panose="02020603050405020304" pitchFamily="18" charset="0"/>
              </a:rPr>
              <a:t>, </a:t>
            </a:r>
            <a:r>
              <a:rPr lang="en-US" sz="3400" i="1" dirty="0" err="1">
                <a:solidFill>
                  <a:srgbClr val="0070C0"/>
                </a:solidFill>
                <a:latin typeface="Times New Roman" panose="02020603050405020304" pitchFamily="18" charset="0"/>
                <a:cs typeface="Times New Roman" panose="02020603050405020304" pitchFamily="18" charset="0"/>
              </a:rPr>
              <a:t>sản</a:t>
            </a:r>
            <a:r>
              <a:rPr lang="en-US" sz="3400" i="1" dirty="0">
                <a:solidFill>
                  <a:srgbClr val="0070C0"/>
                </a:solidFill>
                <a:latin typeface="Times New Roman" panose="02020603050405020304" pitchFamily="18" charset="0"/>
                <a:cs typeface="Times New Roman" panose="02020603050405020304" pitchFamily="18" charset="0"/>
              </a:rPr>
              <a:t> </a:t>
            </a:r>
            <a:r>
              <a:rPr lang="en-US" sz="3400" i="1" dirty="0" err="1">
                <a:solidFill>
                  <a:srgbClr val="0070C0"/>
                </a:solidFill>
                <a:latin typeface="Times New Roman" panose="02020603050405020304" pitchFamily="18" charset="0"/>
                <a:cs typeface="Times New Roman" panose="02020603050405020304" pitchFamily="18" charset="0"/>
              </a:rPr>
              <a:t>sinh</a:t>
            </a:r>
            <a:r>
              <a:rPr lang="en-US" sz="3400" i="1" dirty="0">
                <a:solidFill>
                  <a:srgbClr val="0070C0"/>
                </a:solidFill>
                <a:latin typeface="Times New Roman" panose="02020603050405020304" pitchFamily="18" charset="0"/>
                <a:cs typeface="Times New Roman" panose="02020603050405020304" pitchFamily="18" charset="0"/>
              </a:rPr>
              <a:t>, </a:t>
            </a:r>
            <a:r>
              <a:rPr lang="en-US" sz="3400" i="1" dirty="0" err="1">
                <a:solidFill>
                  <a:srgbClr val="0070C0"/>
                </a:solidFill>
                <a:latin typeface="Times New Roman" panose="02020603050405020304" pitchFamily="18" charset="0"/>
                <a:cs typeface="Times New Roman" panose="02020603050405020304" pitchFamily="18" charset="0"/>
              </a:rPr>
              <a:t>tinh</a:t>
            </a:r>
            <a:r>
              <a:rPr lang="en-US" sz="3400" i="1" dirty="0">
                <a:solidFill>
                  <a:srgbClr val="0070C0"/>
                </a:solidFill>
                <a:latin typeface="Times New Roman" panose="02020603050405020304" pitchFamily="18" charset="0"/>
                <a:cs typeface="Times New Roman" panose="02020603050405020304" pitchFamily="18" charset="0"/>
              </a:rPr>
              <a:t> </a:t>
            </a:r>
            <a:r>
              <a:rPr lang="en-US" sz="3400" i="1" dirty="0" err="1">
                <a:solidFill>
                  <a:srgbClr val="0070C0"/>
                </a:solidFill>
                <a:latin typeface="Times New Roman" panose="02020603050405020304" pitchFamily="18" charset="0"/>
                <a:cs typeface="Times New Roman" panose="02020603050405020304" pitchFamily="18" charset="0"/>
              </a:rPr>
              <a:t>sảo</a:t>
            </a:r>
            <a:r>
              <a:rPr lang="en-US" sz="3400" i="1" dirty="0">
                <a:solidFill>
                  <a:srgbClr val="0070C0"/>
                </a:solidFill>
                <a:latin typeface="Times New Roman" panose="02020603050405020304" pitchFamily="18" charset="0"/>
                <a:cs typeface="Times New Roman" panose="02020603050405020304" pitchFamily="18" charset="0"/>
              </a:rPr>
              <a:t>, </a:t>
            </a:r>
            <a:r>
              <a:rPr lang="en-US" sz="3400" i="1" dirty="0" err="1">
                <a:solidFill>
                  <a:srgbClr val="0070C0"/>
                </a:solidFill>
                <a:latin typeface="Times New Roman" panose="02020603050405020304" pitchFamily="18" charset="0"/>
                <a:cs typeface="Times New Roman" panose="02020603050405020304" pitchFamily="18" charset="0"/>
              </a:rPr>
              <a:t>bổ</a:t>
            </a:r>
            <a:r>
              <a:rPr lang="en-US" sz="3400" i="1" dirty="0">
                <a:solidFill>
                  <a:srgbClr val="0070C0"/>
                </a:solidFill>
                <a:latin typeface="Times New Roman" panose="02020603050405020304" pitchFamily="18" charset="0"/>
                <a:cs typeface="Times New Roman" panose="02020603050405020304" pitchFamily="18" charset="0"/>
              </a:rPr>
              <a:t> </a:t>
            </a:r>
            <a:r>
              <a:rPr lang="en-US" sz="3400" i="1" dirty="0" err="1">
                <a:solidFill>
                  <a:srgbClr val="0070C0"/>
                </a:solidFill>
                <a:latin typeface="Times New Roman" panose="02020603050405020304" pitchFamily="18" charset="0"/>
                <a:cs typeface="Times New Roman" panose="02020603050405020304" pitchFamily="18" charset="0"/>
              </a:rPr>
              <a:t>xung</a:t>
            </a:r>
            <a:r>
              <a:rPr lang="en-US" sz="3400" i="1" dirty="0">
                <a:solidFill>
                  <a:srgbClr val="0070C0"/>
                </a:solidFill>
                <a:latin typeface="Times New Roman" panose="02020603050405020304" pitchFamily="18" charset="0"/>
                <a:cs typeface="Times New Roman" panose="02020603050405020304" pitchFamily="18" charset="0"/>
              </a:rPr>
              <a:t>, </a:t>
            </a:r>
            <a:r>
              <a:rPr lang="en-US" sz="3400" i="1" dirty="0" err="1">
                <a:solidFill>
                  <a:srgbClr val="0070C0"/>
                </a:solidFill>
                <a:latin typeface="Times New Roman" panose="02020603050405020304" pitchFamily="18" charset="0"/>
                <a:cs typeface="Times New Roman" panose="02020603050405020304" pitchFamily="18" charset="0"/>
              </a:rPr>
              <a:t>sinh</a:t>
            </a:r>
            <a:r>
              <a:rPr lang="en-US" sz="3400" i="1" dirty="0">
                <a:solidFill>
                  <a:srgbClr val="0070C0"/>
                </a:solidFill>
                <a:latin typeface="Times New Roman" panose="02020603050405020304" pitchFamily="18" charset="0"/>
                <a:cs typeface="Times New Roman" panose="02020603050405020304" pitchFamily="18" charset="0"/>
              </a:rPr>
              <a:t> </a:t>
            </a:r>
            <a:r>
              <a:rPr lang="en-US" sz="3400" i="1" dirty="0" err="1">
                <a:solidFill>
                  <a:srgbClr val="0070C0"/>
                </a:solidFill>
                <a:latin typeface="Times New Roman" panose="02020603050405020304" pitchFamily="18" charset="0"/>
                <a:cs typeface="Times New Roman" panose="02020603050405020304" pitchFamily="18" charset="0"/>
              </a:rPr>
              <a:t>động</a:t>
            </a:r>
            <a:endParaRPr lang="en-US" sz="3400" dirty="0">
              <a:solidFill>
                <a:srgbClr val="0070C0"/>
              </a:solidFill>
              <a:latin typeface="Times New Roman" panose="02020603050405020304" pitchFamily="18" charset="0"/>
              <a:cs typeface="Times New Roman" panose="02020603050405020304" pitchFamily="18" charset="0"/>
            </a:endParaRPr>
          </a:p>
          <a:p>
            <a:pPr algn="just">
              <a:lnSpc>
                <a:spcPct val="150000"/>
              </a:lnSpc>
            </a:pPr>
            <a:r>
              <a:rPr lang="en-US" sz="3400" dirty="0">
                <a:solidFill>
                  <a:srgbClr val="000000"/>
                </a:solidFill>
                <a:latin typeface="Times New Roman" panose="02020603050405020304" pitchFamily="18" charset="0"/>
                <a:cs typeface="Times New Roman" panose="02020603050405020304" pitchFamily="18" charset="0"/>
              </a:rPr>
              <a:t>- </a:t>
            </a:r>
            <a:r>
              <a:rPr lang="en-US" sz="3400" dirty="0" err="1">
                <a:solidFill>
                  <a:srgbClr val="000000"/>
                </a:solidFill>
                <a:latin typeface="Times New Roman" panose="02020603050405020304" pitchFamily="18" charset="0"/>
                <a:cs typeface="Times New Roman" panose="02020603050405020304" pitchFamily="18" charset="0"/>
              </a:rPr>
              <a:t>Từ</a:t>
            </a:r>
            <a:r>
              <a:rPr lang="en-US" sz="3400" dirty="0">
                <a:solidFill>
                  <a:srgbClr val="000000"/>
                </a:solidFill>
                <a:latin typeface="Times New Roman" panose="02020603050405020304" pitchFamily="18" charset="0"/>
                <a:cs typeface="Times New Roman" panose="02020603050405020304" pitchFamily="18" charset="0"/>
              </a:rPr>
              <a:t> </a:t>
            </a:r>
            <a:r>
              <a:rPr lang="en-US" sz="3400" dirty="0" err="1">
                <a:solidFill>
                  <a:srgbClr val="000000"/>
                </a:solidFill>
                <a:latin typeface="Times New Roman" panose="02020603050405020304" pitchFamily="18" charset="0"/>
                <a:cs typeface="Times New Roman" panose="02020603050405020304" pitchFamily="18" charset="0"/>
              </a:rPr>
              <a:t>viết</a:t>
            </a:r>
            <a:r>
              <a:rPr lang="en-US" sz="3400" dirty="0">
                <a:solidFill>
                  <a:srgbClr val="00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đúng</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chính</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tả</a:t>
            </a:r>
            <a:r>
              <a:rPr lang="en-US" sz="3400" dirty="0">
                <a:solidFill>
                  <a:srgbClr val="FF0000"/>
                </a:solidFill>
                <a:latin typeface="Times New Roman" panose="02020603050405020304" pitchFamily="18" charset="0"/>
                <a:cs typeface="Times New Roman" panose="02020603050405020304" pitchFamily="18" charset="0"/>
              </a:rPr>
              <a:t> :</a:t>
            </a:r>
          </a:p>
          <a:p>
            <a:pPr algn="just">
              <a:lnSpc>
                <a:spcPct val="150000"/>
              </a:lnSpc>
            </a:pPr>
            <a:r>
              <a:rPr lang="en-US" sz="3400" b="1" dirty="0">
                <a:solidFill>
                  <a:srgbClr val="FF0000"/>
                </a:solidFill>
                <a:latin typeface="Times New Roman" panose="02020603050405020304" pitchFamily="18" charset="0"/>
                <a:cs typeface="Times New Roman" panose="02020603050405020304" pitchFamily="18" charset="0"/>
              </a:rPr>
              <a:t>M</a:t>
            </a:r>
            <a:r>
              <a:rPr lang="en-US" sz="3400" b="1" dirty="0">
                <a:solidFill>
                  <a:srgbClr val="000000"/>
                </a:solidFill>
                <a:latin typeface="Times New Roman" panose="02020603050405020304" pitchFamily="18" charset="0"/>
                <a:cs typeface="Times New Roman" panose="02020603050405020304" pitchFamily="18" charset="0"/>
              </a:rPr>
              <a:t> :</a:t>
            </a:r>
            <a:r>
              <a:rPr lang="en-US" sz="3400" dirty="0">
                <a:solidFill>
                  <a:srgbClr val="000000"/>
                </a:solidFill>
                <a:latin typeface="Times New Roman" panose="02020603050405020304" pitchFamily="18" charset="0"/>
                <a:cs typeface="Times New Roman" panose="02020603050405020304" pitchFamily="18" charset="0"/>
              </a:rPr>
              <a:t> </a:t>
            </a:r>
            <a:r>
              <a:rPr lang="en-US" sz="3400" dirty="0" err="1">
                <a:solidFill>
                  <a:srgbClr val="000000"/>
                </a:solidFill>
                <a:latin typeface="Times New Roman" panose="02020603050405020304" pitchFamily="18" charset="0"/>
                <a:cs typeface="Times New Roman" panose="02020603050405020304" pitchFamily="18" charset="0"/>
              </a:rPr>
              <a:t>sáng</a:t>
            </a:r>
            <a:r>
              <a:rPr lang="en-US" sz="3400" dirty="0">
                <a:solidFill>
                  <a:srgbClr val="000000"/>
                </a:solidFill>
                <a:latin typeface="Times New Roman" panose="02020603050405020304" pitchFamily="18" charset="0"/>
                <a:cs typeface="Times New Roman" panose="02020603050405020304" pitchFamily="18" charset="0"/>
              </a:rPr>
              <a:t> </a:t>
            </a:r>
            <a:r>
              <a:rPr lang="en-US" sz="3400" dirty="0" err="1">
                <a:solidFill>
                  <a:srgbClr val="000000"/>
                </a:solidFill>
                <a:latin typeface="Times New Roman" panose="02020603050405020304" pitchFamily="18" charset="0"/>
                <a:cs typeface="Times New Roman" panose="02020603050405020304" pitchFamily="18" charset="0"/>
              </a:rPr>
              <a:t>sủa</a:t>
            </a:r>
            <a:r>
              <a:rPr lang="en-US" sz="3400" dirty="0">
                <a:solidFill>
                  <a:srgbClr val="000000"/>
                </a:solidFill>
                <a:latin typeface="Times New Roman" panose="02020603050405020304" pitchFamily="18" charset="0"/>
                <a:cs typeface="Times New Roman" panose="02020603050405020304" pitchFamily="18" charset="0"/>
              </a:rPr>
              <a:t>.................................</a:t>
            </a:r>
          </a:p>
          <a:p>
            <a:pPr algn="just">
              <a:lnSpc>
                <a:spcPct val="150000"/>
              </a:lnSpc>
            </a:pPr>
            <a:r>
              <a:rPr lang="en-US" sz="3400" dirty="0">
                <a:solidFill>
                  <a:srgbClr val="000000"/>
                </a:solidFill>
                <a:latin typeface="Times New Roman" panose="02020603050405020304" pitchFamily="18" charset="0"/>
                <a:cs typeface="Times New Roman" panose="02020603050405020304" pitchFamily="18" charset="0"/>
              </a:rPr>
              <a:t>- </a:t>
            </a:r>
            <a:r>
              <a:rPr lang="en-US" sz="3400" dirty="0" err="1">
                <a:solidFill>
                  <a:srgbClr val="000000"/>
                </a:solidFill>
                <a:latin typeface="Times New Roman" panose="02020603050405020304" pitchFamily="18" charset="0"/>
                <a:cs typeface="Times New Roman" panose="02020603050405020304" pitchFamily="18" charset="0"/>
              </a:rPr>
              <a:t>Từ</a:t>
            </a:r>
            <a:r>
              <a:rPr lang="en-US" sz="3400" dirty="0">
                <a:solidFill>
                  <a:srgbClr val="000000"/>
                </a:solidFill>
                <a:latin typeface="Times New Roman" panose="02020603050405020304" pitchFamily="18" charset="0"/>
                <a:cs typeface="Times New Roman" panose="02020603050405020304" pitchFamily="18" charset="0"/>
              </a:rPr>
              <a:t> </a:t>
            </a:r>
            <a:r>
              <a:rPr lang="en-US" sz="3400" dirty="0" err="1">
                <a:solidFill>
                  <a:srgbClr val="000000"/>
                </a:solidFill>
                <a:latin typeface="Times New Roman" panose="02020603050405020304" pitchFamily="18" charset="0"/>
                <a:cs typeface="Times New Roman" panose="02020603050405020304" pitchFamily="18" charset="0"/>
              </a:rPr>
              <a:t>viết</a:t>
            </a:r>
            <a:r>
              <a:rPr lang="en-US" sz="3400" dirty="0">
                <a:solidFill>
                  <a:srgbClr val="00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sai</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chính</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tả</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a:solidFill>
                  <a:srgbClr val="000000"/>
                </a:solidFill>
                <a:latin typeface="Times New Roman" panose="02020603050405020304" pitchFamily="18" charset="0"/>
                <a:cs typeface="Times New Roman" panose="02020603050405020304" pitchFamily="18" charset="0"/>
              </a:rPr>
              <a:t>:</a:t>
            </a:r>
          </a:p>
          <a:p>
            <a:pPr algn="just">
              <a:lnSpc>
                <a:spcPct val="150000"/>
              </a:lnSpc>
            </a:pPr>
            <a:r>
              <a:rPr lang="en-US" sz="3400" b="1" dirty="0">
                <a:solidFill>
                  <a:srgbClr val="FF0000"/>
                </a:solidFill>
                <a:latin typeface="Times New Roman" panose="02020603050405020304" pitchFamily="18" charset="0"/>
                <a:cs typeface="Times New Roman" panose="02020603050405020304" pitchFamily="18" charset="0"/>
              </a:rPr>
              <a:t>M </a:t>
            </a:r>
            <a:r>
              <a:rPr lang="en-US" sz="3400" b="1" dirty="0">
                <a:solidFill>
                  <a:srgbClr val="000000"/>
                </a:solidFill>
                <a:latin typeface="Times New Roman" panose="02020603050405020304" pitchFamily="18" charset="0"/>
                <a:cs typeface="Times New Roman" panose="02020603050405020304" pitchFamily="18" charset="0"/>
              </a:rPr>
              <a:t>:</a:t>
            </a:r>
            <a:r>
              <a:rPr lang="en-US" sz="3400" dirty="0">
                <a:solidFill>
                  <a:srgbClr val="000000"/>
                </a:solidFill>
                <a:latin typeface="Times New Roman" panose="02020603050405020304" pitchFamily="18" charset="0"/>
                <a:cs typeface="Times New Roman" panose="02020603050405020304" pitchFamily="18" charset="0"/>
              </a:rPr>
              <a:t> </a:t>
            </a:r>
            <a:r>
              <a:rPr lang="en-US" sz="3400" dirty="0" err="1">
                <a:solidFill>
                  <a:srgbClr val="000000"/>
                </a:solidFill>
                <a:latin typeface="Times New Roman" panose="02020603050405020304" pitchFamily="18" charset="0"/>
                <a:cs typeface="Times New Roman" panose="02020603050405020304" pitchFamily="18" charset="0"/>
              </a:rPr>
              <a:t>sắp</a:t>
            </a:r>
            <a:r>
              <a:rPr lang="en-US" sz="3400" dirty="0">
                <a:solidFill>
                  <a:srgbClr val="000000"/>
                </a:solidFill>
                <a:latin typeface="Times New Roman" panose="02020603050405020304" pitchFamily="18" charset="0"/>
                <a:cs typeface="Times New Roman" panose="02020603050405020304" pitchFamily="18" charset="0"/>
              </a:rPr>
              <a:t> </a:t>
            </a:r>
            <a:r>
              <a:rPr lang="en-US" sz="3400" dirty="0" err="1">
                <a:solidFill>
                  <a:srgbClr val="000000"/>
                </a:solidFill>
                <a:latin typeface="Times New Roman" panose="02020603050405020304" pitchFamily="18" charset="0"/>
                <a:cs typeface="Times New Roman" panose="02020603050405020304" pitchFamily="18" charset="0"/>
              </a:rPr>
              <a:t>sếp</a:t>
            </a:r>
            <a:r>
              <a:rPr lang="en-US" sz="3400" dirty="0" smtClean="0">
                <a:solidFill>
                  <a:srgbClr val="000000"/>
                </a:solidFill>
                <a:latin typeface="Times New Roman" panose="02020603050405020304" pitchFamily="18" charset="0"/>
                <a:cs typeface="Times New Roman" panose="02020603050405020304" pitchFamily="18" charset="0"/>
              </a:rPr>
              <a:t>....................................</a:t>
            </a:r>
            <a:endParaRPr lang="en-US" sz="3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25061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5187" y="81233"/>
            <a:ext cx="11356258" cy="4707314"/>
          </a:xfrm>
          <a:prstGeom prst="rect">
            <a:avLst/>
          </a:prstGeom>
        </p:spPr>
        <p:txBody>
          <a:bodyPr wrap="square">
            <a:spAutoFit/>
          </a:bodyPr>
          <a:lstStyle/>
          <a:p>
            <a:pPr algn="just">
              <a:lnSpc>
                <a:spcPct val="150000"/>
              </a:lnSpc>
            </a:pPr>
            <a:r>
              <a:rPr lang="en-US" sz="3400" b="1" dirty="0" err="1">
                <a:solidFill>
                  <a:srgbClr val="2888E1"/>
                </a:solidFill>
                <a:latin typeface="Times New Roman" panose="02020603050405020304" pitchFamily="18" charset="0"/>
                <a:cs typeface="Times New Roman" panose="02020603050405020304" pitchFamily="18" charset="0"/>
              </a:rPr>
              <a:t>Câu</a:t>
            </a:r>
            <a:r>
              <a:rPr lang="en-US" sz="3400" b="1" dirty="0">
                <a:solidFill>
                  <a:srgbClr val="2888E1"/>
                </a:solidFill>
                <a:latin typeface="Times New Roman" panose="02020603050405020304" pitchFamily="18" charset="0"/>
                <a:cs typeface="Times New Roman" panose="02020603050405020304" pitchFamily="18" charset="0"/>
              </a:rPr>
              <a:t> </a:t>
            </a:r>
            <a:r>
              <a:rPr lang="en-US" sz="3400" b="1" dirty="0" smtClean="0">
                <a:solidFill>
                  <a:srgbClr val="2888E1"/>
                </a:solidFill>
                <a:latin typeface="Times New Roman" panose="02020603050405020304" pitchFamily="18" charset="0"/>
                <a:cs typeface="Times New Roman" panose="02020603050405020304" pitchFamily="18" charset="0"/>
              </a:rPr>
              <a:t>2</a:t>
            </a:r>
            <a:r>
              <a:rPr lang="en-US" sz="3400" dirty="0" smtClean="0">
                <a:solidFill>
                  <a:srgbClr val="000000"/>
                </a:solidFill>
                <a:latin typeface="Times New Roman" panose="02020603050405020304" pitchFamily="18" charset="0"/>
                <a:cs typeface="Times New Roman" panose="02020603050405020304" pitchFamily="18" charset="0"/>
              </a:rPr>
              <a:t> : </a:t>
            </a:r>
            <a:r>
              <a:rPr lang="en-US" sz="3400" b="1" dirty="0" err="1" smtClean="0">
                <a:solidFill>
                  <a:srgbClr val="0070C0"/>
                </a:solidFill>
                <a:latin typeface="Times New Roman" panose="02020603050405020304" pitchFamily="18" charset="0"/>
                <a:cs typeface="Times New Roman" panose="02020603050405020304" pitchFamily="18" charset="0"/>
              </a:rPr>
              <a:t>Điền</a:t>
            </a:r>
            <a:r>
              <a:rPr lang="en-US" sz="3400" b="1" dirty="0" smtClean="0">
                <a:solidFill>
                  <a:srgbClr val="0070C0"/>
                </a:solidFill>
                <a:latin typeface="Times New Roman" panose="02020603050405020304" pitchFamily="18" charset="0"/>
                <a:cs typeface="Times New Roman" panose="02020603050405020304" pitchFamily="18" charset="0"/>
              </a:rPr>
              <a:t> </a:t>
            </a:r>
            <a:r>
              <a:rPr lang="en-US" sz="3400" b="1" dirty="0" err="1">
                <a:solidFill>
                  <a:srgbClr val="0070C0"/>
                </a:solidFill>
                <a:latin typeface="Times New Roman" panose="02020603050405020304" pitchFamily="18" charset="0"/>
                <a:cs typeface="Times New Roman" panose="02020603050405020304" pitchFamily="18" charset="0"/>
              </a:rPr>
              <a:t>từ</a:t>
            </a:r>
            <a:r>
              <a:rPr lang="en-US" sz="3400" b="1" dirty="0">
                <a:solidFill>
                  <a:srgbClr val="0070C0"/>
                </a:solidFill>
                <a:latin typeface="Times New Roman" panose="02020603050405020304" pitchFamily="18" charset="0"/>
                <a:cs typeface="Times New Roman" panose="02020603050405020304" pitchFamily="18" charset="0"/>
              </a:rPr>
              <a:t> </a:t>
            </a:r>
            <a:r>
              <a:rPr lang="en-US" sz="3400" b="1" dirty="0" err="1">
                <a:solidFill>
                  <a:srgbClr val="0070C0"/>
                </a:solidFill>
                <a:latin typeface="Times New Roman" panose="02020603050405020304" pitchFamily="18" charset="0"/>
                <a:cs typeface="Times New Roman" panose="02020603050405020304" pitchFamily="18" charset="0"/>
              </a:rPr>
              <a:t>ngữ</a:t>
            </a:r>
            <a:r>
              <a:rPr lang="en-US" sz="3400" b="1" dirty="0">
                <a:solidFill>
                  <a:srgbClr val="0070C0"/>
                </a:solidFill>
                <a:latin typeface="Times New Roman" panose="02020603050405020304" pitchFamily="18" charset="0"/>
                <a:cs typeface="Times New Roman" panose="02020603050405020304" pitchFamily="18" charset="0"/>
              </a:rPr>
              <a:t> </a:t>
            </a:r>
            <a:r>
              <a:rPr lang="en-US" sz="3400" b="1" dirty="0" err="1">
                <a:solidFill>
                  <a:srgbClr val="0070C0"/>
                </a:solidFill>
                <a:latin typeface="Times New Roman" panose="02020603050405020304" pitchFamily="18" charset="0"/>
                <a:cs typeface="Times New Roman" panose="02020603050405020304" pitchFamily="18" charset="0"/>
              </a:rPr>
              <a:t>thích</a:t>
            </a:r>
            <a:r>
              <a:rPr lang="en-US" sz="3400" b="1" dirty="0">
                <a:solidFill>
                  <a:srgbClr val="0070C0"/>
                </a:solidFill>
                <a:latin typeface="Times New Roman" panose="02020603050405020304" pitchFamily="18" charset="0"/>
                <a:cs typeface="Times New Roman" panose="02020603050405020304" pitchFamily="18" charset="0"/>
              </a:rPr>
              <a:t> </a:t>
            </a:r>
            <a:r>
              <a:rPr lang="en-US" sz="3400" b="1" dirty="0" err="1">
                <a:solidFill>
                  <a:srgbClr val="0070C0"/>
                </a:solidFill>
                <a:latin typeface="Times New Roman" panose="02020603050405020304" pitchFamily="18" charset="0"/>
                <a:cs typeface="Times New Roman" panose="02020603050405020304" pitchFamily="18" charset="0"/>
              </a:rPr>
              <a:t>hợp</a:t>
            </a:r>
            <a:r>
              <a:rPr lang="en-US" sz="3400" b="1" dirty="0">
                <a:solidFill>
                  <a:srgbClr val="0070C0"/>
                </a:solidFill>
                <a:latin typeface="Times New Roman" panose="02020603050405020304" pitchFamily="18" charset="0"/>
                <a:cs typeface="Times New Roman" panose="02020603050405020304" pitchFamily="18" charset="0"/>
              </a:rPr>
              <a:t> </a:t>
            </a:r>
            <a:r>
              <a:rPr lang="en-US" sz="3400" b="1" dirty="0" err="1">
                <a:solidFill>
                  <a:srgbClr val="0070C0"/>
                </a:solidFill>
                <a:latin typeface="Times New Roman" panose="02020603050405020304" pitchFamily="18" charset="0"/>
                <a:cs typeface="Times New Roman" panose="02020603050405020304" pitchFamily="18" charset="0"/>
              </a:rPr>
              <a:t>vào</a:t>
            </a:r>
            <a:r>
              <a:rPr lang="en-US" sz="3400" b="1" dirty="0">
                <a:solidFill>
                  <a:srgbClr val="0070C0"/>
                </a:solidFill>
                <a:latin typeface="Times New Roman" panose="02020603050405020304" pitchFamily="18" charset="0"/>
                <a:cs typeface="Times New Roman" panose="02020603050405020304" pitchFamily="18" charset="0"/>
              </a:rPr>
              <a:t> </a:t>
            </a:r>
            <a:r>
              <a:rPr lang="en-US" sz="3400" b="1" dirty="0" err="1">
                <a:solidFill>
                  <a:srgbClr val="0070C0"/>
                </a:solidFill>
                <a:latin typeface="Times New Roman" panose="02020603050405020304" pitchFamily="18" charset="0"/>
                <a:cs typeface="Times New Roman" panose="02020603050405020304" pitchFamily="18" charset="0"/>
              </a:rPr>
              <a:t>chỗ</a:t>
            </a:r>
            <a:r>
              <a:rPr lang="en-US" sz="3400" b="1" dirty="0">
                <a:solidFill>
                  <a:srgbClr val="0070C0"/>
                </a:solidFill>
                <a:latin typeface="Times New Roman" panose="02020603050405020304" pitchFamily="18" charset="0"/>
                <a:cs typeface="Times New Roman" panose="02020603050405020304" pitchFamily="18" charset="0"/>
              </a:rPr>
              <a:t> </a:t>
            </a:r>
            <a:r>
              <a:rPr lang="en-US" sz="3400" b="1" dirty="0" err="1">
                <a:solidFill>
                  <a:srgbClr val="0070C0"/>
                </a:solidFill>
                <a:latin typeface="Times New Roman" panose="02020603050405020304" pitchFamily="18" charset="0"/>
                <a:cs typeface="Times New Roman" panose="02020603050405020304" pitchFamily="18" charset="0"/>
              </a:rPr>
              <a:t>trống</a:t>
            </a:r>
            <a:r>
              <a:rPr lang="en-US" sz="3400" b="1" dirty="0">
                <a:solidFill>
                  <a:srgbClr val="0070C0"/>
                </a:solidFill>
                <a:latin typeface="Times New Roman" panose="02020603050405020304" pitchFamily="18" charset="0"/>
                <a:cs typeface="Times New Roman" panose="02020603050405020304" pitchFamily="18" charset="0"/>
              </a:rPr>
              <a:t> :</a:t>
            </a:r>
            <a:endParaRPr lang="en-US" sz="3400" dirty="0">
              <a:solidFill>
                <a:srgbClr val="0070C0"/>
              </a:solidFill>
              <a:latin typeface="Times New Roman" panose="02020603050405020304" pitchFamily="18" charset="0"/>
              <a:cs typeface="Times New Roman" panose="02020603050405020304" pitchFamily="18" charset="0"/>
            </a:endParaRPr>
          </a:p>
          <a:p>
            <a:pPr algn="just">
              <a:lnSpc>
                <a:spcPct val="150000"/>
              </a:lnSpc>
            </a:pPr>
            <a:r>
              <a:rPr lang="en-US" sz="3400" dirty="0">
                <a:solidFill>
                  <a:srgbClr val="0070C0"/>
                </a:solidFill>
                <a:latin typeface="Times New Roman" panose="02020603050405020304" pitchFamily="18" charset="0"/>
                <a:cs typeface="Times New Roman" panose="02020603050405020304" pitchFamily="18" charset="0"/>
              </a:rPr>
              <a:t>a) </a:t>
            </a:r>
            <a:r>
              <a:rPr lang="en-US" sz="3400" i="1" dirty="0" err="1">
                <a:solidFill>
                  <a:srgbClr val="0070C0"/>
                </a:solidFill>
                <a:latin typeface="Times New Roman" panose="02020603050405020304" pitchFamily="18" charset="0"/>
                <a:cs typeface="Times New Roman" panose="02020603050405020304" pitchFamily="18" charset="0"/>
              </a:rPr>
              <a:t>sắp</a:t>
            </a:r>
            <a:r>
              <a:rPr lang="en-US" sz="3400" i="1" dirty="0">
                <a:solidFill>
                  <a:srgbClr val="0070C0"/>
                </a:solidFill>
                <a:latin typeface="Times New Roman" panose="02020603050405020304" pitchFamily="18" charset="0"/>
                <a:cs typeface="Times New Roman" panose="02020603050405020304" pitchFamily="18" charset="0"/>
              </a:rPr>
              <a:t> </a:t>
            </a:r>
            <a:r>
              <a:rPr lang="en-US" sz="3400" i="1" dirty="0" err="1">
                <a:solidFill>
                  <a:srgbClr val="0070C0"/>
                </a:solidFill>
                <a:latin typeface="Times New Roman" panose="02020603050405020304" pitchFamily="18" charset="0"/>
                <a:cs typeface="Times New Roman" panose="02020603050405020304" pitchFamily="18" charset="0"/>
              </a:rPr>
              <a:t>sếp</a:t>
            </a:r>
            <a:r>
              <a:rPr lang="en-US" sz="3400" i="1" dirty="0">
                <a:solidFill>
                  <a:srgbClr val="0070C0"/>
                </a:solidFill>
                <a:latin typeface="Times New Roman" panose="02020603050405020304" pitchFamily="18" charset="0"/>
                <a:cs typeface="Times New Roman" panose="02020603050405020304" pitchFamily="18" charset="0"/>
              </a:rPr>
              <a:t>, </a:t>
            </a:r>
            <a:r>
              <a:rPr lang="en-US" sz="3400" i="1" dirty="0" err="1">
                <a:solidFill>
                  <a:srgbClr val="0070C0"/>
                </a:solidFill>
                <a:latin typeface="Times New Roman" panose="02020603050405020304" pitchFamily="18" charset="0"/>
                <a:cs typeface="Times New Roman" panose="02020603050405020304" pitchFamily="18" charset="0"/>
              </a:rPr>
              <a:t>sáng</a:t>
            </a:r>
            <a:r>
              <a:rPr lang="en-US" sz="3400" i="1" dirty="0">
                <a:solidFill>
                  <a:srgbClr val="0070C0"/>
                </a:solidFill>
                <a:latin typeface="Times New Roman" panose="02020603050405020304" pitchFamily="18" charset="0"/>
                <a:cs typeface="Times New Roman" panose="02020603050405020304" pitchFamily="18" charset="0"/>
              </a:rPr>
              <a:t> </a:t>
            </a:r>
            <a:r>
              <a:rPr lang="en-US" sz="3400" i="1" dirty="0" err="1">
                <a:solidFill>
                  <a:srgbClr val="0070C0"/>
                </a:solidFill>
                <a:latin typeface="Times New Roman" panose="02020603050405020304" pitchFamily="18" charset="0"/>
                <a:cs typeface="Times New Roman" panose="02020603050405020304" pitchFamily="18" charset="0"/>
              </a:rPr>
              <a:t>sủa</a:t>
            </a:r>
            <a:r>
              <a:rPr lang="en-US" sz="3400" i="1" dirty="0">
                <a:solidFill>
                  <a:srgbClr val="0070C0"/>
                </a:solidFill>
                <a:latin typeface="Times New Roman" panose="02020603050405020304" pitchFamily="18" charset="0"/>
                <a:cs typeface="Times New Roman" panose="02020603050405020304" pitchFamily="18" charset="0"/>
              </a:rPr>
              <a:t>, </a:t>
            </a:r>
            <a:r>
              <a:rPr lang="en-US" sz="3400" i="1" dirty="0" err="1">
                <a:solidFill>
                  <a:srgbClr val="0070C0"/>
                </a:solidFill>
                <a:latin typeface="Times New Roman" panose="02020603050405020304" pitchFamily="18" charset="0"/>
                <a:cs typeface="Times New Roman" panose="02020603050405020304" pitchFamily="18" charset="0"/>
              </a:rPr>
              <a:t>sản</a:t>
            </a:r>
            <a:r>
              <a:rPr lang="en-US" sz="3400" i="1" dirty="0">
                <a:solidFill>
                  <a:srgbClr val="0070C0"/>
                </a:solidFill>
                <a:latin typeface="Times New Roman" panose="02020603050405020304" pitchFamily="18" charset="0"/>
                <a:cs typeface="Times New Roman" panose="02020603050405020304" pitchFamily="18" charset="0"/>
              </a:rPr>
              <a:t> </a:t>
            </a:r>
            <a:r>
              <a:rPr lang="en-US" sz="3400" i="1" dirty="0" err="1">
                <a:solidFill>
                  <a:srgbClr val="0070C0"/>
                </a:solidFill>
                <a:latin typeface="Times New Roman" panose="02020603050405020304" pitchFamily="18" charset="0"/>
                <a:cs typeface="Times New Roman" panose="02020603050405020304" pitchFamily="18" charset="0"/>
              </a:rPr>
              <a:t>sinh</a:t>
            </a:r>
            <a:r>
              <a:rPr lang="en-US" sz="3400" i="1" dirty="0">
                <a:solidFill>
                  <a:srgbClr val="0070C0"/>
                </a:solidFill>
                <a:latin typeface="Times New Roman" panose="02020603050405020304" pitchFamily="18" charset="0"/>
                <a:cs typeface="Times New Roman" panose="02020603050405020304" pitchFamily="18" charset="0"/>
              </a:rPr>
              <a:t>, </a:t>
            </a:r>
            <a:r>
              <a:rPr lang="en-US" sz="3400" i="1" dirty="0" err="1">
                <a:solidFill>
                  <a:srgbClr val="0070C0"/>
                </a:solidFill>
                <a:latin typeface="Times New Roman" panose="02020603050405020304" pitchFamily="18" charset="0"/>
                <a:cs typeface="Times New Roman" panose="02020603050405020304" pitchFamily="18" charset="0"/>
              </a:rPr>
              <a:t>tinh</a:t>
            </a:r>
            <a:r>
              <a:rPr lang="en-US" sz="3400" i="1" dirty="0">
                <a:solidFill>
                  <a:srgbClr val="0070C0"/>
                </a:solidFill>
                <a:latin typeface="Times New Roman" panose="02020603050405020304" pitchFamily="18" charset="0"/>
                <a:cs typeface="Times New Roman" panose="02020603050405020304" pitchFamily="18" charset="0"/>
              </a:rPr>
              <a:t> </a:t>
            </a:r>
            <a:r>
              <a:rPr lang="en-US" sz="3400" i="1" dirty="0" err="1">
                <a:solidFill>
                  <a:srgbClr val="0070C0"/>
                </a:solidFill>
                <a:latin typeface="Times New Roman" panose="02020603050405020304" pitchFamily="18" charset="0"/>
                <a:cs typeface="Times New Roman" panose="02020603050405020304" pitchFamily="18" charset="0"/>
              </a:rPr>
              <a:t>sảo</a:t>
            </a:r>
            <a:r>
              <a:rPr lang="en-US" sz="3400" i="1" dirty="0">
                <a:solidFill>
                  <a:srgbClr val="0070C0"/>
                </a:solidFill>
                <a:latin typeface="Times New Roman" panose="02020603050405020304" pitchFamily="18" charset="0"/>
                <a:cs typeface="Times New Roman" panose="02020603050405020304" pitchFamily="18" charset="0"/>
              </a:rPr>
              <a:t>, </a:t>
            </a:r>
            <a:r>
              <a:rPr lang="en-US" sz="3400" i="1" dirty="0" err="1">
                <a:solidFill>
                  <a:srgbClr val="0070C0"/>
                </a:solidFill>
                <a:latin typeface="Times New Roman" panose="02020603050405020304" pitchFamily="18" charset="0"/>
                <a:cs typeface="Times New Roman" panose="02020603050405020304" pitchFamily="18" charset="0"/>
              </a:rPr>
              <a:t>bổ</a:t>
            </a:r>
            <a:r>
              <a:rPr lang="en-US" sz="3400" i="1" dirty="0">
                <a:solidFill>
                  <a:srgbClr val="0070C0"/>
                </a:solidFill>
                <a:latin typeface="Times New Roman" panose="02020603050405020304" pitchFamily="18" charset="0"/>
                <a:cs typeface="Times New Roman" panose="02020603050405020304" pitchFamily="18" charset="0"/>
              </a:rPr>
              <a:t> </a:t>
            </a:r>
            <a:r>
              <a:rPr lang="en-US" sz="3400" i="1" dirty="0" err="1">
                <a:solidFill>
                  <a:srgbClr val="0070C0"/>
                </a:solidFill>
                <a:latin typeface="Times New Roman" panose="02020603050405020304" pitchFamily="18" charset="0"/>
                <a:cs typeface="Times New Roman" panose="02020603050405020304" pitchFamily="18" charset="0"/>
              </a:rPr>
              <a:t>xung</a:t>
            </a:r>
            <a:r>
              <a:rPr lang="en-US" sz="3400" i="1" dirty="0">
                <a:solidFill>
                  <a:srgbClr val="0070C0"/>
                </a:solidFill>
                <a:latin typeface="Times New Roman" panose="02020603050405020304" pitchFamily="18" charset="0"/>
                <a:cs typeface="Times New Roman" panose="02020603050405020304" pitchFamily="18" charset="0"/>
              </a:rPr>
              <a:t>, </a:t>
            </a:r>
            <a:r>
              <a:rPr lang="en-US" sz="3400" i="1" dirty="0" err="1">
                <a:solidFill>
                  <a:srgbClr val="0070C0"/>
                </a:solidFill>
                <a:latin typeface="Times New Roman" panose="02020603050405020304" pitchFamily="18" charset="0"/>
                <a:cs typeface="Times New Roman" panose="02020603050405020304" pitchFamily="18" charset="0"/>
              </a:rPr>
              <a:t>sinh</a:t>
            </a:r>
            <a:r>
              <a:rPr lang="en-US" sz="3400" i="1" dirty="0">
                <a:solidFill>
                  <a:srgbClr val="0070C0"/>
                </a:solidFill>
                <a:latin typeface="Times New Roman" panose="02020603050405020304" pitchFamily="18" charset="0"/>
                <a:cs typeface="Times New Roman" panose="02020603050405020304" pitchFamily="18" charset="0"/>
              </a:rPr>
              <a:t> </a:t>
            </a:r>
            <a:r>
              <a:rPr lang="en-US" sz="3400" i="1" dirty="0" err="1">
                <a:solidFill>
                  <a:srgbClr val="0070C0"/>
                </a:solidFill>
                <a:latin typeface="Times New Roman" panose="02020603050405020304" pitchFamily="18" charset="0"/>
                <a:cs typeface="Times New Roman" panose="02020603050405020304" pitchFamily="18" charset="0"/>
              </a:rPr>
              <a:t>động</a:t>
            </a:r>
            <a:endParaRPr lang="en-US" sz="3400" dirty="0">
              <a:solidFill>
                <a:srgbClr val="0070C0"/>
              </a:solidFill>
              <a:latin typeface="Times New Roman" panose="02020603050405020304" pitchFamily="18" charset="0"/>
              <a:cs typeface="Times New Roman" panose="02020603050405020304" pitchFamily="18" charset="0"/>
            </a:endParaRPr>
          </a:p>
          <a:p>
            <a:pPr algn="just">
              <a:lnSpc>
                <a:spcPct val="150000"/>
              </a:lnSpc>
            </a:pPr>
            <a:r>
              <a:rPr lang="en-US" sz="3400" dirty="0">
                <a:solidFill>
                  <a:srgbClr val="000000"/>
                </a:solidFill>
                <a:latin typeface="Times New Roman" panose="02020603050405020304" pitchFamily="18" charset="0"/>
                <a:cs typeface="Times New Roman" panose="02020603050405020304" pitchFamily="18" charset="0"/>
              </a:rPr>
              <a:t>- </a:t>
            </a:r>
            <a:r>
              <a:rPr lang="en-US" sz="3400" dirty="0" err="1">
                <a:solidFill>
                  <a:srgbClr val="000000"/>
                </a:solidFill>
                <a:latin typeface="Times New Roman" panose="02020603050405020304" pitchFamily="18" charset="0"/>
                <a:cs typeface="Times New Roman" panose="02020603050405020304" pitchFamily="18" charset="0"/>
              </a:rPr>
              <a:t>Từ</a:t>
            </a:r>
            <a:r>
              <a:rPr lang="en-US" sz="3400" dirty="0">
                <a:solidFill>
                  <a:srgbClr val="000000"/>
                </a:solidFill>
                <a:latin typeface="Times New Roman" panose="02020603050405020304" pitchFamily="18" charset="0"/>
                <a:cs typeface="Times New Roman" panose="02020603050405020304" pitchFamily="18" charset="0"/>
              </a:rPr>
              <a:t> </a:t>
            </a:r>
            <a:r>
              <a:rPr lang="en-US" sz="3400" dirty="0" err="1">
                <a:solidFill>
                  <a:srgbClr val="000000"/>
                </a:solidFill>
                <a:latin typeface="Times New Roman" panose="02020603050405020304" pitchFamily="18" charset="0"/>
                <a:cs typeface="Times New Roman" panose="02020603050405020304" pitchFamily="18" charset="0"/>
              </a:rPr>
              <a:t>viết</a:t>
            </a:r>
            <a:r>
              <a:rPr lang="en-US" sz="3400" dirty="0">
                <a:solidFill>
                  <a:srgbClr val="00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đúng</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chính</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tả</a:t>
            </a:r>
            <a:r>
              <a:rPr lang="en-US" sz="3400" dirty="0">
                <a:solidFill>
                  <a:srgbClr val="FF0000"/>
                </a:solidFill>
                <a:latin typeface="Times New Roman" panose="02020603050405020304" pitchFamily="18" charset="0"/>
                <a:cs typeface="Times New Roman" panose="02020603050405020304" pitchFamily="18" charset="0"/>
              </a:rPr>
              <a:t> :</a:t>
            </a:r>
          </a:p>
          <a:p>
            <a:pPr algn="just">
              <a:lnSpc>
                <a:spcPct val="150000"/>
              </a:lnSpc>
            </a:pPr>
            <a:r>
              <a:rPr lang="en-US" sz="3400" b="1" dirty="0">
                <a:solidFill>
                  <a:srgbClr val="FF0000"/>
                </a:solidFill>
                <a:latin typeface="Times New Roman" panose="02020603050405020304" pitchFamily="18" charset="0"/>
                <a:cs typeface="Times New Roman" panose="02020603050405020304" pitchFamily="18" charset="0"/>
              </a:rPr>
              <a:t>M</a:t>
            </a:r>
            <a:r>
              <a:rPr lang="en-US" sz="3400" b="1" dirty="0">
                <a:solidFill>
                  <a:srgbClr val="000000"/>
                </a:solidFill>
                <a:latin typeface="Times New Roman" panose="02020603050405020304" pitchFamily="18" charset="0"/>
                <a:cs typeface="Times New Roman" panose="02020603050405020304" pitchFamily="18" charset="0"/>
              </a:rPr>
              <a:t> :</a:t>
            </a:r>
            <a:r>
              <a:rPr lang="en-US" sz="3400" dirty="0">
                <a:solidFill>
                  <a:srgbClr val="000000"/>
                </a:solidFill>
                <a:latin typeface="Times New Roman" panose="02020603050405020304" pitchFamily="18" charset="0"/>
                <a:cs typeface="Times New Roman" panose="02020603050405020304" pitchFamily="18" charset="0"/>
              </a:rPr>
              <a:t> </a:t>
            </a:r>
            <a:r>
              <a:rPr lang="en-US" sz="3400" dirty="0" err="1">
                <a:solidFill>
                  <a:srgbClr val="000000"/>
                </a:solidFill>
                <a:latin typeface="Times New Roman" panose="02020603050405020304" pitchFamily="18" charset="0"/>
                <a:cs typeface="Times New Roman" panose="02020603050405020304" pitchFamily="18" charset="0"/>
              </a:rPr>
              <a:t>sáng</a:t>
            </a:r>
            <a:r>
              <a:rPr lang="en-US" sz="3400" dirty="0">
                <a:solidFill>
                  <a:srgbClr val="000000"/>
                </a:solidFill>
                <a:latin typeface="Times New Roman" panose="02020603050405020304" pitchFamily="18" charset="0"/>
                <a:cs typeface="Times New Roman" panose="02020603050405020304" pitchFamily="18" charset="0"/>
              </a:rPr>
              <a:t> </a:t>
            </a:r>
            <a:r>
              <a:rPr lang="en-US" sz="3400" dirty="0" err="1">
                <a:solidFill>
                  <a:srgbClr val="000000"/>
                </a:solidFill>
                <a:latin typeface="Times New Roman" panose="02020603050405020304" pitchFamily="18" charset="0"/>
                <a:cs typeface="Times New Roman" panose="02020603050405020304" pitchFamily="18" charset="0"/>
              </a:rPr>
              <a:t>sủa</a:t>
            </a:r>
            <a:r>
              <a:rPr lang="en-US" sz="3400" dirty="0">
                <a:solidFill>
                  <a:srgbClr val="000000"/>
                </a:solidFill>
                <a:latin typeface="Times New Roman" panose="02020603050405020304" pitchFamily="18" charset="0"/>
                <a:cs typeface="Times New Roman" panose="02020603050405020304" pitchFamily="18" charset="0"/>
              </a:rPr>
              <a:t>.................................</a:t>
            </a:r>
          </a:p>
          <a:p>
            <a:pPr algn="just">
              <a:lnSpc>
                <a:spcPct val="150000"/>
              </a:lnSpc>
            </a:pPr>
            <a:r>
              <a:rPr lang="en-US" sz="3400" dirty="0">
                <a:solidFill>
                  <a:srgbClr val="000000"/>
                </a:solidFill>
                <a:latin typeface="Times New Roman" panose="02020603050405020304" pitchFamily="18" charset="0"/>
                <a:cs typeface="Times New Roman" panose="02020603050405020304" pitchFamily="18" charset="0"/>
              </a:rPr>
              <a:t>- </a:t>
            </a:r>
            <a:r>
              <a:rPr lang="en-US" sz="3400" dirty="0" err="1">
                <a:solidFill>
                  <a:srgbClr val="000000"/>
                </a:solidFill>
                <a:latin typeface="Times New Roman" panose="02020603050405020304" pitchFamily="18" charset="0"/>
                <a:cs typeface="Times New Roman" panose="02020603050405020304" pitchFamily="18" charset="0"/>
              </a:rPr>
              <a:t>Từ</a:t>
            </a:r>
            <a:r>
              <a:rPr lang="en-US" sz="3400" dirty="0">
                <a:solidFill>
                  <a:srgbClr val="000000"/>
                </a:solidFill>
                <a:latin typeface="Times New Roman" panose="02020603050405020304" pitchFamily="18" charset="0"/>
                <a:cs typeface="Times New Roman" panose="02020603050405020304" pitchFamily="18" charset="0"/>
              </a:rPr>
              <a:t> </a:t>
            </a:r>
            <a:r>
              <a:rPr lang="en-US" sz="3400" dirty="0" err="1">
                <a:solidFill>
                  <a:srgbClr val="000000"/>
                </a:solidFill>
                <a:latin typeface="Times New Roman" panose="02020603050405020304" pitchFamily="18" charset="0"/>
                <a:cs typeface="Times New Roman" panose="02020603050405020304" pitchFamily="18" charset="0"/>
              </a:rPr>
              <a:t>viết</a:t>
            </a:r>
            <a:r>
              <a:rPr lang="en-US" sz="3400" dirty="0">
                <a:solidFill>
                  <a:srgbClr val="00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sai</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chính</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tả</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a:solidFill>
                  <a:srgbClr val="000000"/>
                </a:solidFill>
                <a:latin typeface="Times New Roman" panose="02020603050405020304" pitchFamily="18" charset="0"/>
                <a:cs typeface="Times New Roman" panose="02020603050405020304" pitchFamily="18" charset="0"/>
              </a:rPr>
              <a:t>:</a:t>
            </a:r>
          </a:p>
          <a:p>
            <a:pPr algn="just">
              <a:lnSpc>
                <a:spcPct val="150000"/>
              </a:lnSpc>
            </a:pPr>
            <a:r>
              <a:rPr lang="en-US" sz="3400" b="1" dirty="0">
                <a:solidFill>
                  <a:srgbClr val="FF0000"/>
                </a:solidFill>
                <a:latin typeface="Times New Roman" panose="02020603050405020304" pitchFamily="18" charset="0"/>
                <a:cs typeface="Times New Roman" panose="02020603050405020304" pitchFamily="18" charset="0"/>
              </a:rPr>
              <a:t>M </a:t>
            </a:r>
            <a:r>
              <a:rPr lang="en-US" sz="3400" b="1" dirty="0">
                <a:solidFill>
                  <a:srgbClr val="000000"/>
                </a:solidFill>
                <a:latin typeface="Times New Roman" panose="02020603050405020304" pitchFamily="18" charset="0"/>
                <a:cs typeface="Times New Roman" panose="02020603050405020304" pitchFamily="18" charset="0"/>
              </a:rPr>
              <a:t>:</a:t>
            </a:r>
            <a:r>
              <a:rPr lang="en-US" sz="3400" dirty="0">
                <a:solidFill>
                  <a:srgbClr val="000000"/>
                </a:solidFill>
                <a:latin typeface="Times New Roman" panose="02020603050405020304" pitchFamily="18" charset="0"/>
                <a:cs typeface="Times New Roman" panose="02020603050405020304" pitchFamily="18" charset="0"/>
              </a:rPr>
              <a:t> </a:t>
            </a:r>
            <a:r>
              <a:rPr lang="en-US" sz="3400" dirty="0" err="1">
                <a:solidFill>
                  <a:srgbClr val="000000"/>
                </a:solidFill>
                <a:latin typeface="Times New Roman" panose="02020603050405020304" pitchFamily="18" charset="0"/>
                <a:cs typeface="Times New Roman" panose="02020603050405020304" pitchFamily="18" charset="0"/>
              </a:rPr>
              <a:t>sắp</a:t>
            </a:r>
            <a:r>
              <a:rPr lang="en-US" sz="3400" dirty="0">
                <a:solidFill>
                  <a:srgbClr val="000000"/>
                </a:solidFill>
                <a:latin typeface="Times New Roman" panose="02020603050405020304" pitchFamily="18" charset="0"/>
                <a:cs typeface="Times New Roman" panose="02020603050405020304" pitchFamily="18" charset="0"/>
              </a:rPr>
              <a:t> </a:t>
            </a:r>
            <a:r>
              <a:rPr lang="en-US" sz="3400" dirty="0" err="1">
                <a:solidFill>
                  <a:srgbClr val="000000"/>
                </a:solidFill>
                <a:latin typeface="Times New Roman" panose="02020603050405020304" pitchFamily="18" charset="0"/>
                <a:cs typeface="Times New Roman" panose="02020603050405020304" pitchFamily="18" charset="0"/>
              </a:rPr>
              <a:t>sếp</a:t>
            </a:r>
            <a:r>
              <a:rPr lang="en-US" sz="3400" dirty="0" smtClean="0">
                <a:solidFill>
                  <a:srgbClr val="000000"/>
                </a:solidFill>
                <a:latin typeface="Times New Roman" panose="02020603050405020304" pitchFamily="18" charset="0"/>
                <a:cs typeface="Times New Roman" panose="02020603050405020304" pitchFamily="18" charset="0"/>
              </a:rPr>
              <a:t>....................................</a:t>
            </a:r>
            <a:endParaRPr lang="en-US" sz="3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0982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5187" y="81233"/>
            <a:ext cx="11356258" cy="1661993"/>
          </a:xfrm>
          <a:prstGeom prst="rect">
            <a:avLst/>
          </a:prstGeom>
        </p:spPr>
        <p:txBody>
          <a:bodyPr wrap="square">
            <a:spAutoFit/>
          </a:bodyPr>
          <a:lstStyle/>
          <a:p>
            <a:pPr algn="just">
              <a:lnSpc>
                <a:spcPct val="150000"/>
              </a:lnSpc>
            </a:pPr>
            <a:r>
              <a:rPr lang="en-US" sz="3400" b="1" dirty="0" err="1">
                <a:solidFill>
                  <a:srgbClr val="2888E1"/>
                </a:solidFill>
                <a:latin typeface="Times New Roman" panose="02020603050405020304" pitchFamily="18" charset="0"/>
                <a:cs typeface="Times New Roman" panose="02020603050405020304" pitchFamily="18" charset="0"/>
              </a:rPr>
              <a:t>Câu</a:t>
            </a:r>
            <a:r>
              <a:rPr lang="en-US" sz="3400" b="1" dirty="0">
                <a:solidFill>
                  <a:srgbClr val="2888E1"/>
                </a:solidFill>
                <a:latin typeface="Times New Roman" panose="02020603050405020304" pitchFamily="18" charset="0"/>
                <a:cs typeface="Times New Roman" panose="02020603050405020304" pitchFamily="18" charset="0"/>
              </a:rPr>
              <a:t> </a:t>
            </a:r>
            <a:r>
              <a:rPr lang="en-US" sz="3400" b="1" dirty="0" smtClean="0">
                <a:solidFill>
                  <a:srgbClr val="2888E1"/>
                </a:solidFill>
                <a:latin typeface="Times New Roman" panose="02020603050405020304" pitchFamily="18" charset="0"/>
                <a:cs typeface="Times New Roman" panose="02020603050405020304" pitchFamily="18" charset="0"/>
              </a:rPr>
              <a:t>2</a:t>
            </a:r>
            <a:r>
              <a:rPr lang="en-US" sz="3400" dirty="0" smtClean="0">
                <a:solidFill>
                  <a:srgbClr val="000000"/>
                </a:solidFill>
                <a:latin typeface="Times New Roman" panose="02020603050405020304" pitchFamily="18" charset="0"/>
                <a:cs typeface="Times New Roman" panose="02020603050405020304" pitchFamily="18" charset="0"/>
              </a:rPr>
              <a:t> : </a:t>
            </a:r>
            <a:r>
              <a:rPr lang="en-US" sz="3400" b="1" dirty="0" err="1" smtClean="0">
                <a:solidFill>
                  <a:srgbClr val="0070C0"/>
                </a:solidFill>
                <a:latin typeface="Times New Roman" panose="02020603050405020304" pitchFamily="18" charset="0"/>
                <a:cs typeface="Times New Roman" panose="02020603050405020304" pitchFamily="18" charset="0"/>
              </a:rPr>
              <a:t>Điền</a:t>
            </a:r>
            <a:r>
              <a:rPr lang="en-US" sz="3400" b="1" dirty="0" smtClean="0">
                <a:solidFill>
                  <a:srgbClr val="0070C0"/>
                </a:solidFill>
                <a:latin typeface="Times New Roman" panose="02020603050405020304" pitchFamily="18" charset="0"/>
                <a:cs typeface="Times New Roman" panose="02020603050405020304" pitchFamily="18" charset="0"/>
              </a:rPr>
              <a:t> </a:t>
            </a:r>
            <a:r>
              <a:rPr lang="en-US" sz="3400" b="1" dirty="0" err="1">
                <a:solidFill>
                  <a:srgbClr val="0070C0"/>
                </a:solidFill>
                <a:latin typeface="Times New Roman" panose="02020603050405020304" pitchFamily="18" charset="0"/>
                <a:cs typeface="Times New Roman" panose="02020603050405020304" pitchFamily="18" charset="0"/>
              </a:rPr>
              <a:t>từ</a:t>
            </a:r>
            <a:r>
              <a:rPr lang="en-US" sz="3400" b="1" dirty="0">
                <a:solidFill>
                  <a:srgbClr val="0070C0"/>
                </a:solidFill>
                <a:latin typeface="Times New Roman" panose="02020603050405020304" pitchFamily="18" charset="0"/>
                <a:cs typeface="Times New Roman" panose="02020603050405020304" pitchFamily="18" charset="0"/>
              </a:rPr>
              <a:t> </a:t>
            </a:r>
            <a:r>
              <a:rPr lang="en-US" sz="3400" b="1" dirty="0" err="1">
                <a:solidFill>
                  <a:srgbClr val="0070C0"/>
                </a:solidFill>
                <a:latin typeface="Times New Roman" panose="02020603050405020304" pitchFamily="18" charset="0"/>
                <a:cs typeface="Times New Roman" panose="02020603050405020304" pitchFamily="18" charset="0"/>
              </a:rPr>
              <a:t>ngữ</a:t>
            </a:r>
            <a:r>
              <a:rPr lang="en-US" sz="3400" b="1" dirty="0">
                <a:solidFill>
                  <a:srgbClr val="0070C0"/>
                </a:solidFill>
                <a:latin typeface="Times New Roman" panose="02020603050405020304" pitchFamily="18" charset="0"/>
                <a:cs typeface="Times New Roman" panose="02020603050405020304" pitchFamily="18" charset="0"/>
              </a:rPr>
              <a:t> </a:t>
            </a:r>
            <a:r>
              <a:rPr lang="en-US" sz="3400" b="1" dirty="0" err="1">
                <a:solidFill>
                  <a:srgbClr val="0070C0"/>
                </a:solidFill>
                <a:latin typeface="Times New Roman" panose="02020603050405020304" pitchFamily="18" charset="0"/>
                <a:cs typeface="Times New Roman" panose="02020603050405020304" pitchFamily="18" charset="0"/>
              </a:rPr>
              <a:t>thích</a:t>
            </a:r>
            <a:r>
              <a:rPr lang="en-US" sz="3400" b="1" dirty="0">
                <a:solidFill>
                  <a:srgbClr val="0070C0"/>
                </a:solidFill>
                <a:latin typeface="Times New Roman" panose="02020603050405020304" pitchFamily="18" charset="0"/>
                <a:cs typeface="Times New Roman" panose="02020603050405020304" pitchFamily="18" charset="0"/>
              </a:rPr>
              <a:t> </a:t>
            </a:r>
            <a:r>
              <a:rPr lang="en-US" sz="3400" b="1" dirty="0" err="1">
                <a:solidFill>
                  <a:srgbClr val="0070C0"/>
                </a:solidFill>
                <a:latin typeface="Times New Roman" panose="02020603050405020304" pitchFamily="18" charset="0"/>
                <a:cs typeface="Times New Roman" panose="02020603050405020304" pitchFamily="18" charset="0"/>
              </a:rPr>
              <a:t>hợp</a:t>
            </a:r>
            <a:r>
              <a:rPr lang="en-US" sz="3400" b="1" dirty="0">
                <a:solidFill>
                  <a:srgbClr val="0070C0"/>
                </a:solidFill>
                <a:latin typeface="Times New Roman" panose="02020603050405020304" pitchFamily="18" charset="0"/>
                <a:cs typeface="Times New Roman" panose="02020603050405020304" pitchFamily="18" charset="0"/>
              </a:rPr>
              <a:t> </a:t>
            </a:r>
            <a:r>
              <a:rPr lang="en-US" sz="3400" b="1" dirty="0" err="1">
                <a:solidFill>
                  <a:srgbClr val="0070C0"/>
                </a:solidFill>
                <a:latin typeface="Times New Roman" panose="02020603050405020304" pitchFamily="18" charset="0"/>
                <a:cs typeface="Times New Roman" panose="02020603050405020304" pitchFamily="18" charset="0"/>
              </a:rPr>
              <a:t>vào</a:t>
            </a:r>
            <a:r>
              <a:rPr lang="en-US" sz="3400" b="1" dirty="0">
                <a:solidFill>
                  <a:srgbClr val="0070C0"/>
                </a:solidFill>
                <a:latin typeface="Times New Roman" panose="02020603050405020304" pitchFamily="18" charset="0"/>
                <a:cs typeface="Times New Roman" panose="02020603050405020304" pitchFamily="18" charset="0"/>
              </a:rPr>
              <a:t> </a:t>
            </a:r>
            <a:r>
              <a:rPr lang="en-US" sz="3400" b="1" dirty="0" err="1">
                <a:solidFill>
                  <a:srgbClr val="0070C0"/>
                </a:solidFill>
                <a:latin typeface="Times New Roman" panose="02020603050405020304" pitchFamily="18" charset="0"/>
                <a:cs typeface="Times New Roman" panose="02020603050405020304" pitchFamily="18" charset="0"/>
              </a:rPr>
              <a:t>chỗ</a:t>
            </a:r>
            <a:r>
              <a:rPr lang="en-US" sz="3400" b="1" dirty="0">
                <a:solidFill>
                  <a:srgbClr val="0070C0"/>
                </a:solidFill>
                <a:latin typeface="Times New Roman" panose="02020603050405020304" pitchFamily="18" charset="0"/>
                <a:cs typeface="Times New Roman" panose="02020603050405020304" pitchFamily="18" charset="0"/>
              </a:rPr>
              <a:t> </a:t>
            </a:r>
            <a:r>
              <a:rPr lang="en-US" sz="3400" b="1" dirty="0" err="1">
                <a:solidFill>
                  <a:srgbClr val="0070C0"/>
                </a:solidFill>
                <a:latin typeface="Times New Roman" panose="02020603050405020304" pitchFamily="18" charset="0"/>
                <a:cs typeface="Times New Roman" panose="02020603050405020304" pitchFamily="18" charset="0"/>
              </a:rPr>
              <a:t>trống</a:t>
            </a:r>
            <a:r>
              <a:rPr lang="en-US" sz="3400" b="1" dirty="0">
                <a:solidFill>
                  <a:srgbClr val="0070C0"/>
                </a:solidFill>
                <a:latin typeface="Times New Roman" panose="02020603050405020304" pitchFamily="18" charset="0"/>
                <a:cs typeface="Times New Roman" panose="02020603050405020304" pitchFamily="18" charset="0"/>
              </a:rPr>
              <a:t> </a:t>
            </a:r>
            <a:r>
              <a:rPr lang="en-US" sz="3400" b="1" dirty="0" smtClean="0">
                <a:solidFill>
                  <a:srgbClr val="0070C0"/>
                </a:solidFill>
                <a:latin typeface="Times New Roman" panose="02020603050405020304" pitchFamily="18" charset="0"/>
                <a:cs typeface="Times New Roman" panose="02020603050405020304" pitchFamily="18" charset="0"/>
              </a:rPr>
              <a:t>:</a:t>
            </a:r>
          </a:p>
          <a:p>
            <a:pPr algn="just">
              <a:lnSpc>
                <a:spcPct val="150000"/>
              </a:lnSpc>
            </a:pPr>
            <a:r>
              <a:rPr lang="en-US" sz="3400" dirty="0" smtClean="0">
                <a:solidFill>
                  <a:srgbClr val="0070C0"/>
                </a:solidFill>
                <a:latin typeface="Times New Roman" panose="02020603050405020304" pitchFamily="18" charset="0"/>
                <a:cs typeface="Times New Roman" panose="02020603050405020304" pitchFamily="18" charset="0"/>
              </a:rPr>
              <a:t>a) </a:t>
            </a:r>
            <a:r>
              <a:rPr lang="en-US" sz="3400" i="1" dirty="0" err="1" smtClean="0">
                <a:solidFill>
                  <a:srgbClr val="0070C0"/>
                </a:solidFill>
                <a:latin typeface="Times New Roman" panose="02020603050405020304" pitchFamily="18" charset="0"/>
                <a:cs typeface="Times New Roman" panose="02020603050405020304" pitchFamily="18" charset="0"/>
              </a:rPr>
              <a:t>sắp</a:t>
            </a:r>
            <a:r>
              <a:rPr lang="en-US" sz="3400" i="1" dirty="0" smtClean="0">
                <a:solidFill>
                  <a:srgbClr val="0070C0"/>
                </a:solidFill>
                <a:latin typeface="Times New Roman" panose="02020603050405020304" pitchFamily="18" charset="0"/>
                <a:cs typeface="Times New Roman" panose="02020603050405020304" pitchFamily="18" charset="0"/>
              </a:rPr>
              <a:t> </a:t>
            </a:r>
            <a:r>
              <a:rPr lang="en-US" sz="3400" i="1" dirty="0" err="1" smtClean="0">
                <a:solidFill>
                  <a:srgbClr val="0070C0"/>
                </a:solidFill>
                <a:latin typeface="Times New Roman" panose="02020603050405020304" pitchFamily="18" charset="0"/>
                <a:cs typeface="Times New Roman" panose="02020603050405020304" pitchFamily="18" charset="0"/>
              </a:rPr>
              <a:t>sếp</a:t>
            </a:r>
            <a:r>
              <a:rPr lang="en-US" sz="3400" i="1" dirty="0" smtClean="0">
                <a:solidFill>
                  <a:srgbClr val="0070C0"/>
                </a:solidFill>
                <a:latin typeface="Times New Roman" panose="02020603050405020304" pitchFamily="18" charset="0"/>
                <a:cs typeface="Times New Roman" panose="02020603050405020304" pitchFamily="18" charset="0"/>
              </a:rPr>
              <a:t>, </a:t>
            </a:r>
            <a:r>
              <a:rPr lang="en-US" sz="3400" i="1" dirty="0" err="1" smtClean="0">
                <a:solidFill>
                  <a:srgbClr val="0070C0"/>
                </a:solidFill>
                <a:latin typeface="Times New Roman" panose="02020603050405020304" pitchFamily="18" charset="0"/>
                <a:cs typeface="Times New Roman" panose="02020603050405020304" pitchFamily="18" charset="0"/>
              </a:rPr>
              <a:t>sáng</a:t>
            </a:r>
            <a:r>
              <a:rPr lang="en-US" sz="3400" i="1" dirty="0" smtClean="0">
                <a:solidFill>
                  <a:srgbClr val="0070C0"/>
                </a:solidFill>
                <a:latin typeface="Times New Roman" panose="02020603050405020304" pitchFamily="18" charset="0"/>
                <a:cs typeface="Times New Roman" panose="02020603050405020304" pitchFamily="18" charset="0"/>
              </a:rPr>
              <a:t> </a:t>
            </a:r>
            <a:r>
              <a:rPr lang="en-US" sz="3400" i="1" dirty="0" err="1" smtClean="0">
                <a:solidFill>
                  <a:srgbClr val="0070C0"/>
                </a:solidFill>
                <a:latin typeface="Times New Roman" panose="02020603050405020304" pitchFamily="18" charset="0"/>
                <a:cs typeface="Times New Roman" panose="02020603050405020304" pitchFamily="18" charset="0"/>
              </a:rPr>
              <a:t>sủa</a:t>
            </a:r>
            <a:r>
              <a:rPr lang="en-US" sz="3400" i="1" dirty="0" smtClean="0">
                <a:solidFill>
                  <a:srgbClr val="0070C0"/>
                </a:solidFill>
                <a:latin typeface="Times New Roman" panose="02020603050405020304" pitchFamily="18" charset="0"/>
                <a:cs typeface="Times New Roman" panose="02020603050405020304" pitchFamily="18" charset="0"/>
              </a:rPr>
              <a:t>, </a:t>
            </a:r>
            <a:r>
              <a:rPr lang="en-US" sz="3400" i="1" dirty="0" err="1" smtClean="0">
                <a:solidFill>
                  <a:srgbClr val="0070C0"/>
                </a:solidFill>
                <a:latin typeface="Times New Roman" panose="02020603050405020304" pitchFamily="18" charset="0"/>
                <a:cs typeface="Times New Roman" panose="02020603050405020304" pitchFamily="18" charset="0"/>
              </a:rPr>
              <a:t>sản</a:t>
            </a:r>
            <a:r>
              <a:rPr lang="en-US" sz="3400" i="1" dirty="0" smtClean="0">
                <a:solidFill>
                  <a:srgbClr val="0070C0"/>
                </a:solidFill>
                <a:latin typeface="Times New Roman" panose="02020603050405020304" pitchFamily="18" charset="0"/>
                <a:cs typeface="Times New Roman" panose="02020603050405020304" pitchFamily="18" charset="0"/>
              </a:rPr>
              <a:t> </a:t>
            </a:r>
            <a:r>
              <a:rPr lang="en-US" sz="3400" i="1" dirty="0" err="1" smtClean="0">
                <a:solidFill>
                  <a:srgbClr val="0070C0"/>
                </a:solidFill>
                <a:latin typeface="Times New Roman" panose="02020603050405020304" pitchFamily="18" charset="0"/>
                <a:cs typeface="Times New Roman" panose="02020603050405020304" pitchFamily="18" charset="0"/>
              </a:rPr>
              <a:t>sinh</a:t>
            </a:r>
            <a:r>
              <a:rPr lang="en-US" sz="3400" i="1" dirty="0" smtClean="0">
                <a:solidFill>
                  <a:srgbClr val="0070C0"/>
                </a:solidFill>
                <a:latin typeface="Times New Roman" panose="02020603050405020304" pitchFamily="18" charset="0"/>
                <a:cs typeface="Times New Roman" panose="02020603050405020304" pitchFamily="18" charset="0"/>
              </a:rPr>
              <a:t>, </a:t>
            </a:r>
            <a:r>
              <a:rPr lang="en-US" sz="3400" i="1" dirty="0" err="1" smtClean="0">
                <a:solidFill>
                  <a:srgbClr val="0070C0"/>
                </a:solidFill>
                <a:latin typeface="Times New Roman" panose="02020603050405020304" pitchFamily="18" charset="0"/>
                <a:cs typeface="Times New Roman" panose="02020603050405020304" pitchFamily="18" charset="0"/>
              </a:rPr>
              <a:t>tinh</a:t>
            </a:r>
            <a:r>
              <a:rPr lang="en-US" sz="3400" i="1" dirty="0" smtClean="0">
                <a:solidFill>
                  <a:srgbClr val="0070C0"/>
                </a:solidFill>
                <a:latin typeface="Times New Roman" panose="02020603050405020304" pitchFamily="18" charset="0"/>
                <a:cs typeface="Times New Roman" panose="02020603050405020304" pitchFamily="18" charset="0"/>
              </a:rPr>
              <a:t> </a:t>
            </a:r>
            <a:r>
              <a:rPr lang="en-US" sz="3400" i="1" dirty="0" err="1" smtClean="0">
                <a:solidFill>
                  <a:srgbClr val="0070C0"/>
                </a:solidFill>
                <a:latin typeface="Times New Roman" panose="02020603050405020304" pitchFamily="18" charset="0"/>
                <a:cs typeface="Times New Roman" panose="02020603050405020304" pitchFamily="18" charset="0"/>
              </a:rPr>
              <a:t>sảo</a:t>
            </a:r>
            <a:r>
              <a:rPr lang="en-US" sz="3400" i="1" dirty="0" smtClean="0">
                <a:solidFill>
                  <a:srgbClr val="0070C0"/>
                </a:solidFill>
                <a:latin typeface="Times New Roman" panose="02020603050405020304" pitchFamily="18" charset="0"/>
                <a:cs typeface="Times New Roman" panose="02020603050405020304" pitchFamily="18" charset="0"/>
              </a:rPr>
              <a:t>, </a:t>
            </a:r>
            <a:r>
              <a:rPr lang="en-US" sz="3400" i="1" dirty="0" err="1" smtClean="0">
                <a:solidFill>
                  <a:srgbClr val="0070C0"/>
                </a:solidFill>
                <a:latin typeface="Times New Roman" panose="02020603050405020304" pitchFamily="18" charset="0"/>
                <a:cs typeface="Times New Roman" panose="02020603050405020304" pitchFamily="18" charset="0"/>
              </a:rPr>
              <a:t>bổ</a:t>
            </a:r>
            <a:r>
              <a:rPr lang="en-US" sz="3400" i="1" dirty="0" smtClean="0">
                <a:solidFill>
                  <a:srgbClr val="0070C0"/>
                </a:solidFill>
                <a:latin typeface="Times New Roman" panose="02020603050405020304" pitchFamily="18" charset="0"/>
                <a:cs typeface="Times New Roman" panose="02020603050405020304" pitchFamily="18" charset="0"/>
              </a:rPr>
              <a:t> </a:t>
            </a:r>
            <a:r>
              <a:rPr lang="en-US" sz="3400" i="1" dirty="0" err="1" smtClean="0">
                <a:solidFill>
                  <a:srgbClr val="0070C0"/>
                </a:solidFill>
                <a:latin typeface="Times New Roman" panose="02020603050405020304" pitchFamily="18" charset="0"/>
                <a:cs typeface="Times New Roman" panose="02020603050405020304" pitchFamily="18" charset="0"/>
              </a:rPr>
              <a:t>xung</a:t>
            </a:r>
            <a:r>
              <a:rPr lang="en-US" sz="3400" i="1" dirty="0" smtClean="0">
                <a:solidFill>
                  <a:srgbClr val="0070C0"/>
                </a:solidFill>
                <a:latin typeface="Times New Roman" panose="02020603050405020304" pitchFamily="18" charset="0"/>
                <a:cs typeface="Times New Roman" panose="02020603050405020304" pitchFamily="18" charset="0"/>
              </a:rPr>
              <a:t>, </a:t>
            </a:r>
            <a:r>
              <a:rPr lang="en-US" sz="3400" i="1" dirty="0" err="1" smtClean="0">
                <a:solidFill>
                  <a:srgbClr val="0070C0"/>
                </a:solidFill>
                <a:latin typeface="Times New Roman" panose="02020603050405020304" pitchFamily="18" charset="0"/>
                <a:cs typeface="Times New Roman" panose="02020603050405020304" pitchFamily="18" charset="0"/>
              </a:rPr>
              <a:t>sinh</a:t>
            </a:r>
            <a:r>
              <a:rPr lang="en-US" sz="3400" i="1" dirty="0" smtClean="0">
                <a:solidFill>
                  <a:srgbClr val="0070C0"/>
                </a:solidFill>
                <a:latin typeface="Times New Roman" panose="02020603050405020304" pitchFamily="18" charset="0"/>
                <a:cs typeface="Times New Roman" panose="02020603050405020304" pitchFamily="18" charset="0"/>
              </a:rPr>
              <a:t> </a:t>
            </a:r>
            <a:r>
              <a:rPr lang="en-US" sz="3400" i="1" dirty="0" err="1" smtClean="0">
                <a:solidFill>
                  <a:srgbClr val="0070C0"/>
                </a:solidFill>
                <a:latin typeface="Times New Roman" panose="02020603050405020304" pitchFamily="18" charset="0"/>
                <a:cs typeface="Times New Roman" panose="02020603050405020304" pitchFamily="18" charset="0"/>
              </a:rPr>
              <a:t>động</a:t>
            </a:r>
            <a:endParaRPr lang="en-US" sz="3400" dirty="0" smtClean="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93174" y="1909918"/>
            <a:ext cx="10887639" cy="1423219"/>
          </a:xfrm>
        </p:spPr>
        <p:txBody>
          <a:bodyPr>
            <a:noAutofit/>
          </a:bodyPr>
          <a:lstStyle/>
          <a:p>
            <a:pPr marL="45720" indent="0">
              <a:buNone/>
            </a:pPr>
            <a:r>
              <a:rPr lang="en-US" sz="3400" dirty="0" smtClean="0">
                <a:latin typeface="Times New Roman" panose="02020603050405020304" pitchFamily="18" charset="0"/>
                <a:cs typeface="Times New Roman" panose="02020603050405020304" pitchFamily="18" charset="0"/>
              </a:rPr>
              <a:t>- </a:t>
            </a:r>
            <a:r>
              <a:rPr lang="en-US" sz="3400" dirty="0" err="1">
                <a:solidFill>
                  <a:schemeClr val="tx2"/>
                </a:solidFill>
                <a:latin typeface="Times New Roman" panose="02020603050405020304" pitchFamily="18" charset="0"/>
                <a:cs typeface="Times New Roman" panose="02020603050405020304" pitchFamily="18" charset="0"/>
              </a:rPr>
              <a:t>Từ</a:t>
            </a:r>
            <a:r>
              <a:rPr lang="en-US" sz="3400" dirty="0">
                <a:solidFill>
                  <a:schemeClr val="tx2"/>
                </a:solidFill>
                <a:latin typeface="Times New Roman" panose="02020603050405020304" pitchFamily="18" charset="0"/>
                <a:cs typeface="Times New Roman" panose="02020603050405020304" pitchFamily="18" charset="0"/>
              </a:rPr>
              <a:t> </a:t>
            </a:r>
            <a:r>
              <a:rPr lang="en-US" sz="3400" dirty="0" err="1">
                <a:solidFill>
                  <a:schemeClr val="tx2"/>
                </a:solidFill>
                <a:latin typeface="Times New Roman" panose="02020603050405020304" pitchFamily="18" charset="0"/>
                <a:cs typeface="Times New Roman" panose="02020603050405020304" pitchFamily="18" charset="0"/>
              </a:rPr>
              <a:t>ngữ</a:t>
            </a:r>
            <a:r>
              <a:rPr lang="en-US" sz="3400" dirty="0">
                <a:solidFill>
                  <a:schemeClr val="tx2"/>
                </a:solidFill>
                <a:latin typeface="Times New Roman" panose="02020603050405020304" pitchFamily="18" charset="0"/>
                <a:cs typeface="Times New Roman" panose="02020603050405020304" pitchFamily="18" charset="0"/>
              </a:rPr>
              <a:t> </a:t>
            </a:r>
            <a:r>
              <a:rPr lang="en-US" sz="3400" dirty="0" err="1">
                <a:solidFill>
                  <a:schemeClr val="tx2"/>
                </a:solidFill>
                <a:latin typeface="Times New Roman" panose="02020603050405020304" pitchFamily="18" charset="0"/>
                <a:cs typeface="Times New Roman" panose="02020603050405020304" pitchFamily="18" charset="0"/>
              </a:rPr>
              <a:t>viết</a:t>
            </a:r>
            <a:r>
              <a:rPr lang="en-US" sz="3400" dirty="0">
                <a:solidFill>
                  <a:schemeClr val="tx2"/>
                </a:solidFill>
                <a:latin typeface="Times New Roman" panose="02020603050405020304" pitchFamily="18" charset="0"/>
                <a:cs typeface="Times New Roman" panose="02020603050405020304" pitchFamily="18" charset="0"/>
              </a:rPr>
              <a:t> </a:t>
            </a:r>
            <a:r>
              <a:rPr lang="en-US" sz="3400" dirty="0" err="1">
                <a:solidFill>
                  <a:schemeClr val="tx2"/>
                </a:solidFill>
                <a:latin typeface="Times New Roman" panose="02020603050405020304" pitchFamily="18" charset="0"/>
                <a:cs typeface="Times New Roman" panose="02020603050405020304" pitchFamily="18" charset="0"/>
              </a:rPr>
              <a:t>đúng</a:t>
            </a:r>
            <a:r>
              <a:rPr lang="en-US" sz="3400" dirty="0">
                <a:solidFill>
                  <a:schemeClr val="tx2"/>
                </a:solidFill>
                <a:latin typeface="Times New Roman" panose="02020603050405020304" pitchFamily="18" charset="0"/>
                <a:cs typeface="Times New Roman" panose="02020603050405020304" pitchFamily="18" charset="0"/>
              </a:rPr>
              <a:t> </a:t>
            </a:r>
            <a:r>
              <a:rPr lang="en-US" sz="3400" dirty="0" err="1">
                <a:solidFill>
                  <a:schemeClr val="tx2"/>
                </a:solidFill>
                <a:latin typeface="Times New Roman" panose="02020603050405020304" pitchFamily="18" charset="0"/>
                <a:cs typeface="Times New Roman" panose="02020603050405020304" pitchFamily="18" charset="0"/>
              </a:rPr>
              <a:t>chính</a:t>
            </a:r>
            <a:r>
              <a:rPr lang="en-US" sz="3400" dirty="0">
                <a:solidFill>
                  <a:schemeClr val="tx2"/>
                </a:solidFill>
                <a:latin typeface="Times New Roman" panose="02020603050405020304" pitchFamily="18" charset="0"/>
                <a:cs typeface="Times New Roman" panose="02020603050405020304" pitchFamily="18" charset="0"/>
              </a:rPr>
              <a:t> </a:t>
            </a:r>
            <a:r>
              <a:rPr lang="en-US" sz="3400" dirty="0" err="1">
                <a:solidFill>
                  <a:schemeClr val="tx2"/>
                </a:solidFill>
                <a:latin typeface="Times New Roman" panose="02020603050405020304" pitchFamily="18" charset="0"/>
                <a:cs typeface="Times New Roman" panose="02020603050405020304" pitchFamily="18" charset="0"/>
              </a:rPr>
              <a:t>tả</a:t>
            </a:r>
            <a:r>
              <a:rPr lang="en-US" sz="3400" dirty="0">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sáng</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sủa</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sản</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sinh</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sinh</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động</a:t>
            </a:r>
            <a:endParaRPr lang="en-US" sz="3400" dirty="0">
              <a:solidFill>
                <a:srgbClr val="FF0000"/>
              </a:solidFill>
              <a:latin typeface="Times New Roman" panose="02020603050405020304" pitchFamily="18" charset="0"/>
              <a:cs typeface="Times New Roman" panose="02020603050405020304" pitchFamily="18" charset="0"/>
            </a:endParaRPr>
          </a:p>
          <a:p>
            <a:pPr marL="45720" indent="0">
              <a:buNone/>
            </a:pPr>
            <a:r>
              <a:rPr lang="en-US" sz="3400" dirty="0">
                <a:solidFill>
                  <a:schemeClr val="tx2"/>
                </a:solidFill>
                <a:latin typeface="Times New Roman" panose="02020603050405020304" pitchFamily="18" charset="0"/>
                <a:cs typeface="Times New Roman" panose="02020603050405020304" pitchFamily="18" charset="0"/>
              </a:rPr>
              <a:t>- </a:t>
            </a:r>
            <a:r>
              <a:rPr lang="en-US" sz="3400" dirty="0" err="1">
                <a:solidFill>
                  <a:schemeClr val="tx2"/>
                </a:solidFill>
                <a:latin typeface="Times New Roman" panose="02020603050405020304" pitchFamily="18" charset="0"/>
                <a:cs typeface="Times New Roman" panose="02020603050405020304" pitchFamily="18" charset="0"/>
              </a:rPr>
              <a:t>Từ</a:t>
            </a:r>
            <a:r>
              <a:rPr lang="en-US" sz="3400" dirty="0">
                <a:solidFill>
                  <a:schemeClr val="tx2"/>
                </a:solidFill>
                <a:latin typeface="Times New Roman" panose="02020603050405020304" pitchFamily="18" charset="0"/>
                <a:cs typeface="Times New Roman" panose="02020603050405020304" pitchFamily="18" charset="0"/>
              </a:rPr>
              <a:t> </a:t>
            </a:r>
            <a:r>
              <a:rPr lang="en-US" sz="3400" dirty="0" err="1">
                <a:solidFill>
                  <a:schemeClr val="tx2"/>
                </a:solidFill>
                <a:latin typeface="Times New Roman" panose="02020603050405020304" pitchFamily="18" charset="0"/>
                <a:cs typeface="Times New Roman" panose="02020603050405020304" pitchFamily="18" charset="0"/>
              </a:rPr>
              <a:t>ngữ</a:t>
            </a:r>
            <a:r>
              <a:rPr lang="en-US" sz="3400" dirty="0">
                <a:solidFill>
                  <a:schemeClr val="tx2"/>
                </a:solidFill>
                <a:latin typeface="Times New Roman" panose="02020603050405020304" pitchFamily="18" charset="0"/>
                <a:cs typeface="Times New Roman" panose="02020603050405020304" pitchFamily="18" charset="0"/>
              </a:rPr>
              <a:t> </a:t>
            </a:r>
            <a:r>
              <a:rPr lang="en-US" sz="3400" dirty="0" err="1">
                <a:solidFill>
                  <a:schemeClr val="tx2"/>
                </a:solidFill>
                <a:latin typeface="Times New Roman" panose="02020603050405020304" pitchFamily="18" charset="0"/>
                <a:cs typeface="Times New Roman" panose="02020603050405020304" pitchFamily="18" charset="0"/>
              </a:rPr>
              <a:t>viết</a:t>
            </a:r>
            <a:r>
              <a:rPr lang="en-US" sz="3400" dirty="0">
                <a:solidFill>
                  <a:schemeClr val="tx2"/>
                </a:solidFill>
                <a:latin typeface="Times New Roman" panose="02020603050405020304" pitchFamily="18" charset="0"/>
                <a:cs typeface="Times New Roman" panose="02020603050405020304" pitchFamily="18" charset="0"/>
              </a:rPr>
              <a:t> </a:t>
            </a:r>
            <a:r>
              <a:rPr lang="en-US" sz="3400" dirty="0" err="1">
                <a:solidFill>
                  <a:schemeClr val="tx2"/>
                </a:solidFill>
                <a:latin typeface="Times New Roman" panose="02020603050405020304" pitchFamily="18" charset="0"/>
                <a:cs typeface="Times New Roman" panose="02020603050405020304" pitchFamily="18" charset="0"/>
              </a:rPr>
              <a:t>sai</a:t>
            </a:r>
            <a:r>
              <a:rPr lang="en-US" sz="3400" dirty="0">
                <a:solidFill>
                  <a:schemeClr val="tx2"/>
                </a:solidFill>
                <a:latin typeface="Times New Roman" panose="02020603050405020304" pitchFamily="18" charset="0"/>
                <a:cs typeface="Times New Roman" panose="02020603050405020304" pitchFamily="18" charset="0"/>
              </a:rPr>
              <a:t> </a:t>
            </a:r>
            <a:r>
              <a:rPr lang="en-US" sz="3400" dirty="0" err="1">
                <a:solidFill>
                  <a:schemeClr val="tx2"/>
                </a:solidFill>
                <a:latin typeface="Times New Roman" panose="02020603050405020304" pitchFamily="18" charset="0"/>
                <a:cs typeface="Times New Roman" panose="02020603050405020304" pitchFamily="18" charset="0"/>
              </a:rPr>
              <a:t>chính</a:t>
            </a:r>
            <a:r>
              <a:rPr lang="en-US" sz="3400" dirty="0">
                <a:solidFill>
                  <a:schemeClr val="tx2"/>
                </a:solidFill>
                <a:latin typeface="Times New Roman" panose="02020603050405020304" pitchFamily="18" charset="0"/>
                <a:cs typeface="Times New Roman" panose="02020603050405020304" pitchFamily="18" charset="0"/>
              </a:rPr>
              <a:t> </a:t>
            </a:r>
            <a:r>
              <a:rPr lang="en-US" sz="3400" dirty="0" err="1">
                <a:solidFill>
                  <a:schemeClr val="tx2"/>
                </a:solidFill>
                <a:latin typeface="Times New Roman" panose="02020603050405020304" pitchFamily="18" charset="0"/>
                <a:cs typeface="Times New Roman" panose="02020603050405020304" pitchFamily="18" charset="0"/>
              </a:rPr>
              <a:t>tả</a:t>
            </a:r>
            <a:r>
              <a:rPr lang="en-US" sz="3400" dirty="0">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sắp</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sếp</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tinh</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sảo</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bổ</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xung</a:t>
            </a:r>
            <a:endParaRPr lang="en-US" sz="3400" dirty="0">
              <a:latin typeface="Times New Roman" panose="02020603050405020304" pitchFamily="18" charset="0"/>
              <a:cs typeface="Times New Roman" panose="02020603050405020304" pitchFamily="18" charset="0"/>
            </a:endParaRPr>
          </a:p>
          <a:p>
            <a:endParaRPr lang="en-US" sz="3400" dirty="0">
              <a:latin typeface="Times New Roman" panose="02020603050405020304" pitchFamily="18" charset="0"/>
              <a:cs typeface="Times New Roman" panose="02020603050405020304" pitchFamily="18" charset="0"/>
            </a:endParaRPr>
          </a:p>
          <a:p>
            <a:endParaRPr lang="en-US" sz="3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25482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815789" y="790963"/>
            <a:ext cx="11107270" cy="4031873"/>
          </a:xfrm>
          <a:prstGeom prst="rect">
            <a:avLst/>
          </a:prstGeom>
          <a:solidFill>
            <a:schemeClr val="bg1"/>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solidFill>
                  <a:schemeClr val="tx2"/>
                </a:solidFill>
                <a:latin typeface="Times New Roman" panose="02020603050405020304" pitchFamily="18" charset="0"/>
              </a:rPr>
              <a:t>    Vào cuối thế kỉ XIX, bánh xe đạp còn làm bằng gỗ, nẹp sắt, do đó đi lại rất xóc. Người đầu tiên sáng chế ra chiếc lốp xe bằng cao su là </a:t>
            </a:r>
            <a:r>
              <a:rPr lang="en-US" altLang="en-US" sz="3200">
                <a:solidFill>
                  <a:schemeClr val="tx2"/>
                </a:solidFill>
                <a:latin typeface="Times New Roman" panose="02020603050405020304" pitchFamily="18" charset="0"/>
              </a:rPr>
              <a:t>Đân-lớp</a:t>
            </a:r>
            <a:r>
              <a:rPr lang="en-US" altLang="en-US" sz="3200" smtClean="0">
                <a:solidFill>
                  <a:schemeClr val="tx2"/>
                </a:solidFill>
                <a:latin typeface="Times New Roman" panose="02020603050405020304" pitchFamily="18" charset="0"/>
              </a:rPr>
              <a:t>, một </a:t>
            </a:r>
            <a:r>
              <a:rPr lang="en-US" altLang="en-US" sz="3200">
                <a:solidFill>
                  <a:schemeClr val="tx2"/>
                </a:solidFill>
                <a:latin typeface="Times New Roman" panose="02020603050405020304" pitchFamily="18" charset="0"/>
              </a:rPr>
              <a:t>học sinh nước Anh. Từ một lần suýt ngã vì vấp phải ống cao su dẫn nước, Đân -lớp đã nghĩ ra cách cuộn ống cao su cho vừa vành bánh xe rồi bơm hơi căng lên thay cho gỗ và nẹp sắt. Phát minh của Đân-lớp được đăng kí chính thức vào năm 1880. Về sau, lốp xe đạp có thêm chiếc săm bơm căng hơi nằm bên </a:t>
            </a:r>
            <a:r>
              <a:rPr lang="en-US" altLang="en-US" sz="3200">
                <a:solidFill>
                  <a:schemeClr val="tx2"/>
                </a:solidFill>
                <a:latin typeface="Times New Roman" panose="02020603050405020304" pitchFamily="18" charset="0"/>
              </a:rPr>
              <a:t>trong</a:t>
            </a:r>
            <a:r>
              <a:rPr lang="en-US" altLang="en-US" sz="3200" smtClean="0">
                <a:solidFill>
                  <a:schemeClr val="tx2"/>
                </a:solidFill>
                <a:latin typeface="Times New Roman" panose="02020603050405020304" pitchFamily="18" charset="0"/>
              </a:rPr>
              <a:t>.                                              </a:t>
            </a:r>
            <a:endParaRPr lang="en-US" altLang="en-US" sz="3200">
              <a:solidFill>
                <a:schemeClr val="tx2"/>
              </a:solidFill>
              <a:latin typeface="Times New Roman" panose="02020603050405020304" pitchFamily="18" charset="0"/>
            </a:endParaRPr>
          </a:p>
        </p:txBody>
      </p:sp>
      <p:sp>
        <p:nvSpPr>
          <p:cNvPr id="3" name="Text Box 8"/>
          <p:cNvSpPr txBox="1">
            <a:spLocks noChangeArrowheads="1"/>
          </p:cNvSpPr>
          <p:nvPr/>
        </p:nvSpPr>
        <p:spPr bwMode="auto">
          <a:xfrm>
            <a:off x="2902324" y="206188"/>
            <a:ext cx="6934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solidFill>
                  <a:srgbClr val="FF0000"/>
                </a:solidFill>
              </a:rPr>
              <a:t>         </a:t>
            </a:r>
            <a:r>
              <a:rPr lang="en-US" altLang="en-US" sz="3200" b="1" i="1">
                <a:solidFill>
                  <a:srgbClr val="FF0000"/>
                </a:solidFill>
                <a:latin typeface="Times New Roman" panose="02020603050405020304" pitchFamily="18" charset="0"/>
              </a:rPr>
              <a:t>Cha đẻ của chiếc lốp xe đạp</a:t>
            </a:r>
          </a:p>
        </p:txBody>
      </p:sp>
      <p:sp>
        <p:nvSpPr>
          <p:cNvPr id="4" name="Rectangle 3"/>
          <p:cNvSpPr/>
          <p:nvPr/>
        </p:nvSpPr>
        <p:spPr>
          <a:xfrm>
            <a:off x="8766545" y="4569447"/>
            <a:ext cx="3093604" cy="523220"/>
          </a:xfrm>
          <a:prstGeom prst="rect">
            <a:avLst/>
          </a:prstGeom>
        </p:spPr>
        <p:txBody>
          <a:bodyPr wrap="none">
            <a:spAutoFit/>
          </a:bodyPr>
          <a:lstStyle/>
          <a:p>
            <a:pPr>
              <a:spcBef>
                <a:spcPct val="50000"/>
              </a:spcBef>
            </a:pPr>
            <a:r>
              <a:rPr lang="en-US" altLang="en-US" sz="2800" b="1" i="1">
                <a:solidFill>
                  <a:schemeClr val="tx2"/>
                </a:solidFill>
                <a:latin typeface="Times New Roman" panose="02020603050405020304" pitchFamily="18" charset="0"/>
              </a:rPr>
              <a:t>Theo Vũ Bội Tuyền</a:t>
            </a:r>
            <a:endParaRPr lang="en-US" altLang="en-US" sz="2800" b="1" i="1">
              <a:solidFill>
                <a:schemeClr val="tx2"/>
              </a:solidFill>
              <a:latin typeface="Times New Roman" panose="02020603050405020304" pitchFamily="18" charset="0"/>
            </a:endParaRPr>
          </a:p>
        </p:txBody>
      </p:sp>
    </p:spTree>
    <p:extLst>
      <p:ext uri="{BB962C8B-B14F-4D97-AF65-F5344CB8AC3E}">
        <p14:creationId xmlns:p14="http://schemas.microsoft.com/office/powerpoint/2010/main" val="356705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ox(in)">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altLang="en-US" smtClean="0"/>
          </a:p>
        </p:txBody>
      </p:sp>
      <p:sp>
        <p:nvSpPr>
          <p:cNvPr id="19459" name="Rectangle 3"/>
          <p:cNvSpPr>
            <a:spLocks noGrp="1" noChangeArrowheads="1"/>
          </p:cNvSpPr>
          <p:nvPr>
            <p:ph idx="1"/>
          </p:nvPr>
        </p:nvSpPr>
        <p:spPr>
          <a:xfrm>
            <a:off x="1981200" y="3657600"/>
            <a:ext cx="8686800" cy="2971800"/>
          </a:xfrm>
        </p:spPr>
        <p:txBody>
          <a:bodyPr/>
          <a:lstStyle/>
          <a:p>
            <a:pPr eaLnBrk="1" hangingPunct="1"/>
            <a:endParaRPr lang="en-US" altLang="en-US" smtClean="0"/>
          </a:p>
        </p:txBody>
      </p:sp>
      <p:sp>
        <p:nvSpPr>
          <p:cNvPr id="19461" name="Text Box 12"/>
          <p:cNvSpPr txBox="1">
            <a:spLocks noChangeArrowheads="1"/>
          </p:cNvSpPr>
          <p:nvPr/>
        </p:nvSpPr>
        <p:spPr bwMode="auto">
          <a:xfrm>
            <a:off x="2286000" y="4876800"/>
            <a:ext cx="769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solidFill>
                <a:srgbClr val="000000"/>
              </a:solidFill>
              <a:latin typeface="Arial" panose="020B0604020202020204" pitchFamily="34" charset="0"/>
            </a:endParaRPr>
          </a:p>
        </p:txBody>
      </p:sp>
      <p:pic>
        <p:nvPicPr>
          <p:cNvPr id="33806" name="Picture 14" descr="201031107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93" y="103093"/>
            <a:ext cx="11821969" cy="664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22834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33806"/>
                                        </p:tgtEl>
                                        <p:attrNameLst>
                                          <p:attrName>style.visibility</p:attrName>
                                        </p:attrNameLst>
                                      </p:cBhvr>
                                      <p:to>
                                        <p:strVal val="visible"/>
                                      </p:to>
                                    </p:set>
                                    <p:animEffect transition="in" filter="box(in)">
                                      <p:cBhvr>
                                        <p:cTn id="7" dur="500"/>
                                        <p:tgtEl>
                                          <p:spTgt spid="33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04800" y="2133600"/>
            <a:ext cx="830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solidFill>
                <a:schemeClr val="tx2"/>
              </a:solidFill>
            </a:endParaRPr>
          </a:p>
        </p:txBody>
      </p:sp>
      <p:sp>
        <p:nvSpPr>
          <p:cNvPr id="3" name="Text Box 6"/>
          <p:cNvSpPr txBox="1">
            <a:spLocks noChangeArrowheads="1"/>
          </p:cNvSpPr>
          <p:nvPr/>
        </p:nvSpPr>
        <p:spPr bwMode="auto">
          <a:xfrm>
            <a:off x="228600" y="1295400"/>
            <a:ext cx="8915400" cy="519113"/>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2800">
                <a:solidFill>
                  <a:schemeClr val="tx2"/>
                </a:solidFill>
                <a:latin typeface="Times New Roman" panose="02020603050405020304" pitchFamily="18" charset="0"/>
              </a:rPr>
              <a:t>* Đọc đoạn văn:Cha đẻ của chiếc lốp xe đạp SGK/14</a:t>
            </a:r>
          </a:p>
        </p:txBody>
      </p:sp>
      <p:sp>
        <p:nvSpPr>
          <p:cNvPr id="4" name="Text Box 7"/>
          <p:cNvSpPr txBox="1">
            <a:spLocks noChangeArrowheads="1"/>
          </p:cNvSpPr>
          <p:nvPr/>
        </p:nvSpPr>
        <p:spPr bwMode="auto">
          <a:xfrm>
            <a:off x="533400" y="533400"/>
            <a:ext cx="861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chemeClr val="tx2"/>
                </a:solidFill>
                <a:latin typeface="Times New Roman" panose="02020603050405020304" pitchFamily="18" charset="0"/>
              </a:rPr>
              <a:t>1. Tìm hiểu nội dung bài viết.</a:t>
            </a:r>
          </a:p>
        </p:txBody>
      </p:sp>
      <p:sp>
        <p:nvSpPr>
          <p:cNvPr id="5" name="Text Box 9"/>
          <p:cNvSpPr txBox="1">
            <a:spLocks noChangeArrowheads="1"/>
          </p:cNvSpPr>
          <p:nvPr/>
        </p:nvSpPr>
        <p:spPr bwMode="auto">
          <a:xfrm>
            <a:off x="303213" y="2057400"/>
            <a:ext cx="716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chemeClr val="tx2"/>
                </a:solidFill>
                <a:latin typeface="Times New Roman" panose="02020603050405020304" pitchFamily="18" charset="0"/>
              </a:rPr>
              <a:t>Hỏi: - Trước đây bánh xe đạp được làm bằng gì?</a:t>
            </a:r>
          </a:p>
        </p:txBody>
      </p:sp>
      <p:sp>
        <p:nvSpPr>
          <p:cNvPr id="6" name="Text Box 10"/>
          <p:cNvSpPr txBox="1">
            <a:spLocks noChangeArrowheads="1"/>
          </p:cNvSpPr>
          <p:nvPr/>
        </p:nvSpPr>
        <p:spPr bwMode="auto">
          <a:xfrm>
            <a:off x="990599" y="2667000"/>
            <a:ext cx="89736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chemeClr val="tx2"/>
                </a:solidFill>
                <a:latin typeface="Times New Roman" panose="02020603050405020304" pitchFamily="18" charset="0"/>
              </a:rPr>
              <a:t>- Sự kiện nào làm Đân -lớp nảy sinh ý nghĩ làm lốp xe đạp?</a:t>
            </a:r>
          </a:p>
        </p:txBody>
      </p:sp>
      <p:sp>
        <p:nvSpPr>
          <p:cNvPr id="7" name="Text Box 11"/>
          <p:cNvSpPr txBox="1">
            <a:spLocks noChangeArrowheads="1"/>
          </p:cNvSpPr>
          <p:nvPr/>
        </p:nvSpPr>
        <p:spPr bwMode="auto">
          <a:xfrm>
            <a:off x="990599" y="3429000"/>
            <a:ext cx="967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chemeClr val="tx2"/>
                </a:solidFill>
                <a:latin typeface="Times New Roman" panose="02020603050405020304" pitchFamily="18" charset="0"/>
              </a:rPr>
              <a:t>- Phát minh của Đân -lớp được đăng kí chính thức vào năm nào?</a:t>
            </a:r>
          </a:p>
        </p:txBody>
      </p:sp>
    </p:spTree>
    <p:extLst>
      <p:ext uri="{BB962C8B-B14F-4D97-AF65-F5344CB8AC3E}">
        <p14:creationId xmlns:p14="http://schemas.microsoft.com/office/powerpoint/2010/main" val="288998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ox(i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484094" y="291353"/>
            <a:ext cx="11510682" cy="4278094"/>
          </a:xfrm>
          <a:prstGeom prst="rect">
            <a:avLst/>
          </a:prstGeom>
          <a:solidFill>
            <a:schemeClr val="bg1"/>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i="1">
                <a:solidFill>
                  <a:srgbClr val="FF0000"/>
                </a:solidFill>
                <a:latin typeface="Times New Roman" panose="02020603050405020304" pitchFamily="18" charset="0"/>
              </a:rPr>
              <a:t>    </a:t>
            </a:r>
            <a:r>
              <a:rPr lang="en-US" altLang="en-US" sz="3200" b="1" i="1" smtClean="0">
                <a:solidFill>
                  <a:srgbClr val="FF0000"/>
                </a:solidFill>
                <a:latin typeface="Times New Roman" panose="02020603050405020304" pitchFamily="18" charset="0"/>
              </a:rPr>
              <a:t>Cha đẻ của chiếc lốp xe đạp</a:t>
            </a:r>
          </a:p>
          <a:p>
            <a:pPr eaLnBrk="1" hangingPunct="1">
              <a:spcBef>
                <a:spcPct val="50000"/>
              </a:spcBef>
            </a:pPr>
            <a:r>
              <a:rPr lang="en-US" altLang="en-US" sz="3200" smtClean="0">
                <a:solidFill>
                  <a:schemeClr val="tx2"/>
                </a:solidFill>
                <a:latin typeface="Times New Roman" panose="02020603050405020304" pitchFamily="18" charset="0"/>
              </a:rPr>
              <a:t>Vào </a:t>
            </a:r>
            <a:r>
              <a:rPr lang="en-US" altLang="en-US" sz="3200">
                <a:solidFill>
                  <a:schemeClr val="tx2"/>
                </a:solidFill>
                <a:latin typeface="Times New Roman" panose="02020603050405020304" pitchFamily="18" charset="0"/>
              </a:rPr>
              <a:t>cuối thế kỉ XIX, bánh xe đạp còn làm bằng gỗ, nẹp sắt, do đó đi lại rất xóc. Người đầu tiên sáng chế ra chiếc lốp xe bằng cao su là </a:t>
            </a:r>
            <a:r>
              <a:rPr lang="en-US" altLang="en-US" sz="3200" u="sng">
                <a:solidFill>
                  <a:schemeClr val="tx2"/>
                </a:solidFill>
                <a:latin typeface="Times New Roman" panose="02020603050405020304" pitchFamily="18" charset="0"/>
              </a:rPr>
              <a:t>Đân-lớp</a:t>
            </a:r>
            <a:r>
              <a:rPr lang="en-US" altLang="en-US" sz="3200" smtClean="0">
                <a:solidFill>
                  <a:schemeClr val="tx2"/>
                </a:solidFill>
                <a:latin typeface="Times New Roman" panose="02020603050405020304" pitchFamily="18" charset="0"/>
              </a:rPr>
              <a:t>, một </a:t>
            </a:r>
            <a:r>
              <a:rPr lang="en-US" altLang="en-US" sz="3200">
                <a:solidFill>
                  <a:schemeClr val="tx2"/>
                </a:solidFill>
                <a:latin typeface="Times New Roman" panose="02020603050405020304" pitchFamily="18" charset="0"/>
              </a:rPr>
              <a:t>học sinh nước </a:t>
            </a:r>
            <a:r>
              <a:rPr lang="en-US" altLang="en-US" sz="3200" u="sng">
                <a:solidFill>
                  <a:schemeClr val="tx2"/>
                </a:solidFill>
                <a:latin typeface="Times New Roman" panose="02020603050405020304" pitchFamily="18" charset="0"/>
              </a:rPr>
              <a:t>Anh</a:t>
            </a:r>
            <a:r>
              <a:rPr lang="en-US" altLang="en-US" sz="3200">
                <a:solidFill>
                  <a:schemeClr val="tx2"/>
                </a:solidFill>
                <a:latin typeface="Times New Roman" panose="02020603050405020304" pitchFamily="18" charset="0"/>
              </a:rPr>
              <a:t>. Từ một lần suýt ngã vì vấp phải ống cao su dẫn nước, </a:t>
            </a:r>
            <a:r>
              <a:rPr lang="en-US" altLang="en-US" sz="3200" u="sng">
                <a:solidFill>
                  <a:schemeClr val="tx2"/>
                </a:solidFill>
                <a:latin typeface="Times New Roman" panose="02020603050405020304" pitchFamily="18" charset="0"/>
              </a:rPr>
              <a:t>Đân -lớp</a:t>
            </a:r>
            <a:r>
              <a:rPr lang="en-US" altLang="en-US" sz="3200">
                <a:solidFill>
                  <a:schemeClr val="tx2"/>
                </a:solidFill>
                <a:latin typeface="Times New Roman" panose="02020603050405020304" pitchFamily="18" charset="0"/>
              </a:rPr>
              <a:t> đã nghĩ ra cách cuộn ống cao su cho vừa vành bánh xe rồi bơm hơi căng lên thay cho gỗ và nẹp sắt. Phát minh của </a:t>
            </a:r>
            <a:r>
              <a:rPr lang="en-US" altLang="en-US" sz="3200" u="sng">
                <a:solidFill>
                  <a:schemeClr val="tx2"/>
                </a:solidFill>
                <a:latin typeface="Times New Roman" panose="02020603050405020304" pitchFamily="18" charset="0"/>
              </a:rPr>
              <a:t>Đân-lớp</a:t>
            </a:r>
            <a:r>
              <a:rPr lang="en-US" altLang="en-US" sz="3200">
                <a:solidFill>
                  <a:schemeClr val="tx2"/>
                </a:solidFill>
                <a:latin typeface="Times New Roman" panose="02020603050405020304" pitchFamily="18" charset="0"/>
              </a:rPr>
              <a:t> được đăng kí chính thức vào năm 1880. Về sau, lốp xe đạp có thêm chiếc săm bơm căng hơi nằm bên </a:t>
            </a:r>
            <a:r>
              <a:rPr lang="en-US" altLang="en-US" sz="3200">
                <a:solidFill>
                  <a:schemeClr val="tx2"/>
                </a:solidFill>
                <a:latin typeface="Times New Roman" panose="02020603050405020304" pitchFamily="18" charset="0"/>
              </a:rPr>
              <a:t>trong</a:t>
            </a:r>
            <a:r>
              <a:rPr lang="en-US" altLang="en-US" sz="3200" smtClean="0">
                <a:solidFill>
                  <a:schemeClr val="tx2"/>
                </a:solidFill>
                <a:latin typeface="Times New Roman" panose="02020603050405020304" pitchFamily="18" charset="0"/>
              </a:rPr>
              <a:t>.</a:t>
            </a:r>
            <a:endParaRPr lang="en-US" altLang="en-US" sz="3200">
              <a:solidFill>
                <a:schemeClr val="tx2"/>
              </a:solidFill>
              <a:latin typeface="Times New Roman" panose="02020603050405020304" pitchFamily="18" charset="0"/>
            </a:endParaRPr>
          </a:p>
        </p:txBody>
      </p:sp>
      <p:sp>
        <p:nvSpPr>
          <p:cNvPr id="3" name="Rectangle 2"/>
          <p:cNvSpPr/>
          <p:nvPr/>
        </p:nvSpPr>
        <p:spPr>
          <a:xfrm>
            <a:off x="8766545" y="4569447"/>
            <a:ext cx="3093604" cy="523220"/>
          </a:xfrm>
          <a:prstGeom prst="rect">
            <a:avLst/>
          </a:prstGeom>
        </p:spPr>
        <p:txBody>
          <a:bodyPr wrap="none">
            <a:spAutoFit/>
          </a:bodyPr>
          <a:lstStyle/>
          <a:p>
            <a:pPr>
              <a:spcBef>
                <a:spcPct val="50000"/>
              </a:spcBef>
            </a:pPr>
            <a:r>
              <a:rPr lang="en-US" altLang="en-US" sz="2800" b="1" i="1">
                <a:solidFill>
                  <a:schemeClr val="tx2"/>
                </a:solidFill>
                <a:latin typeface="Times New Roman" panose="02020603050405020304" pitchFamily="18" charset="0"/>
              </a:rPr>
              <a:t>Theo Vũ Bội Tuyền</a:t>
            </a:r>
            <a:endParaRPr lang="en-US" altLang="en-US" sz="2800" b="1" i="1">
              <a:solidFill>
                <a:schemeClr val="tx2"/>
              </a:solidFill>
              <a:latin typeface="Times New Roman" panose="02020603050405020304" pitchFamily="18" charset="0"/>
            </a:endParaRPr>
          </a:p>
        </p:txBody>
      </p:sp>
      <p:cxnSp>
        <p:nvCxnSpPr>
          <p:cNvPr id="5" name="Straight Connector 4"/>
          <p:cNvCxnSpPr/>
          <p:nvPr/>
        </p:nvCxnSpPr>
        <p:spPr>
          <a:xfrm>
            <a:off x="3186953" y="1492624"/>
            <a:ext cx="6589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256059" y="3931024"/>
            <a:ext cx="6589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970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ox(in)">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rotWithShape="1">
          <a:blip r:embed="rId2"/>
          <a:srcRect l="14956" t="4623" r="14956" b="6578"/>
          <a:stretch/>
        </p:blipFill>
        <p:spPr>
          <a:xfrm>
            <a:off x="1339402" y="605307"/>
            <a:ext cx="6774287" cy="466215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itle 6"/>
          <p:cNvSpPr txBox="1">
            <a:spLocks/>
          </p:cNvSpPr>
          <p:nvPr/>
        </p:nvSpPr>
        <p:spPr>
          <a:xfrm>
            <a:off x="4228632" y="2277477"/>
            <a:ext cx="12192000" cy="89091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600" kern="1200">
                <a:solidFill>
                  <a:schemeClr val="accent2"/>
                </a:solidFill>
                <a:latin typeface="+mj-lt"/>
                <a:ea typeface="+mj-ea"/>
                <a:cs typeface="+mj-cs"/>
              </a:defRPr>
            </a:lvl1pPr>
          </a:lstStyle>
          <a:p>
            <a:pPr algn="ctr"/>
            <a:r>
              <a:rPr lang="en-US" sz="3600" dirty="0" err="1" smtClean="0">
                <a:solidFill>
                  <a:srgbClr val="14018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Ảnh</a:t>
            </a:r>
            <a:r>
              <a:rPr lang="en-US" sz="3600" dirty="0" smtClean="0">
                <a:solidFill>
                  <a:srgbClr val="14018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err="1" smtClean="0">
                <a:solidFill>
                  <a:srgbClr val="14018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chụp</a:t>
            </a:r>
            <a:r>
              <a:rPr lang="en-US" sz="3600" dirty="0" smtClean="0">
                <a:solidFill>
                  <a:srgbClr val="14018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err="1" smtClean="0">
                <a:solidFill>
                  <a:srgbClr val="14018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cảnh</a:t>
            </a:r>
            <a:r>
              <a:rPr lang="en-US" sz="3600" dirty="0" smtClean="0">
                <a:solidFill>
                  <a:srgbClr val="14018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err="1" smtClean="0">
                <a:solidFill>
                  <a:srgbClr val="14018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gì</a:t>
            </a:r>
            <a:r>
              <a:rPr lang="en-US" sz="3600" dirty="0" smtClean="0">
                <a:solidFill>
                  <a:srgbClr val="14018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endParaRPr lang="en-US" sz="3600" dirty="0">
              <a:solidFill>
                <a:srgbClr val="14018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9149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p:cNvSpPr txBox="1">
            <a:spLocks noChangeArrowheads="1"/>
          </p:cNvSpPr>
          <p:nvPr/>
        </p:nvSpPr>
        <p:spPr bwMode="auto">
          <a:xfrm>
            <a:off x="304800" y="304800"/>
            <a:ext cx="777240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solidFill>
                  <a:schemeClr val="tx2"/>
                </a:solidFill>
                <a:latin typeface="Times New Roman" panose="02020603050405020304" pitchFamily="18" charset="0"/>
              </a:rPr>
              <a:t>             </a:t>
            </a:r>
            <a:r>
              <a:rPr lang="en-US" altLang="en-US" sz="3200" b="1" u="sng">
                <a:solidFill>
                  <a:srgbClr val="FF0000"/>
                </a:solidFill>
                <a:latin typeface="Times New Roman" panose="02020603050405020304" pitchFamily="18" charset="0"/>
              </a:rPr>
              <a:t>Bài 2:</a:t>
            </a:r>
            <a:r>
              <a:rPr lang="en-US" altLang="en-US" sz="3200" b="1">
                <a:solidFill>
                  <a:srgbClr val="FF0000"/>
                </a:solidFill>
                <a:latin typeface="Times New Roman" panose="02020603050405020304" pitchFamily="18" charset="0"/>
              </a:rPr>
              <a:t> Điền vào chỗ trống:</a:t>
            </a:r>
          </a:p>
          <a:p>
            <a:pPr eaLnBrk="1" hangingPunct="1">
              <a:spcBef>
                <a:spcPct val="50000"/>
              </a:spcBef>
            </a:pPr>
            <a:r>
              <a:rPr lang="en-US" altLang="en-US" sz="3200">
                <a:solidFill>
                  <a:schemeClr val="tx2"/>
                </a:solidFill>
                <a:latin typeface="Times New Roman" panose="02020603050405020304" pitchFamily="18" charset="0"/>
              </a:rPr>
              <a:t>              </a:t>
            </a:r>
            <a:r>
              <a:rPr lang="en-US" altLang="en-US" sz="3200" b="1">
                <a:solidFill>
                  <a:schemeClr val="tx2"/>
                </a:solidFill>
                <a:latin typeface="Times New Roman" panose="02020603050405020304" pitchFamily="18" charset="0"/>
              </a:rPr>
              <a:t>a. ch hay tr</a:t>
            </a:r>
          </a:p>
          <a:p>
            <a:pPr eaLnBrk="1" hangingPunct="1">
              <a:spcBef>
                <a:spcPct val="50000"/>
              </a:spcBef>
            </a:pPr>
            <a:r>
              <a:rPr lang="en-US" altLang="en-US" sz="3200">
                <a:solidFill>
                  <a:schemeClr val="tx2"/>
                </a:solidFill>
                <a:latin typeface="Times New Roman" panose="02020603050405020304" pitchFamily="18" charset="0"/>
              </a:rPr>
              <a:t>               ...uyền ...ong vòm lá</a:t>
            </a:r>
          </a:p>
          <a:p>
            <a:pPr eaLnBrk="1" hangingPunct="1">
              <a:spcBef>
                <a:spcPct val="50000"/>
              </a:spcBef>
            </a:pPr>
            <a:r>
              <a:rPr lang="en-US" altLang="en-US" sz="3200">
                <a:solidFill>
                  <a:schemeClr val="tx2"/>
                </a:solidFill>
                <a:latin typeface="Times New Roman" panose="02020603050405020304" pitchFamily="18" charset="0"/>
              </a:rPr>
              <a:t>               ...im có gì vui</a:t>
            </a:r>
          </a:p>
          <a:p>
            <a:pPr eaLnBrk="1" hangingPunct="1">
              <a:spcBef>
                <a:spcPct val="50000"/>
              </a:spcBef>
            </a:pPr>
            <a:r>
              <a:rPr lang="en-US" altLang="en-US" sz="3200">
                <a:solidFill>
                  <a:schemeClr val="tx2"/>
                </a:solidFill>
                <a:latin typeface="Times New Roman" panose="02020603050405020304" pitchFamily="18" charset="0"/>
              </a:rPr>
              <a:t>               Mà nghe ríu rít</a:t>
            </a:r>
          </a:p>
          <a:p>
            <a:pPr eaLnBrk="1" hangingPunct="1">
              <a:spcBef>
                <a:spcPct val="50000"/>
              </a:spcBef>
            </a:pPr>
            <a:r>
              <a:rPr lang="en-US" altLang="en-US" sz="3200">
                <a:solidFill>
                  <a:schemeClr val="tx2"/>
                </a:solidFill>
                <a:latin typeface="Times New Roman" panose="02020603050405020304" pitchFamily="18" charset="0"/>
              </a:rPr>
              <a:t>               Như ...ẻ reo cười?</a:t>
            </a:r>
          </a:p>
          <a:p>
            <a:pPr eaLnBrk="1" hangingPunct="1">
              <a:spcBef>
                <a:spcPct val="50000"/>
              </a:spcBef>
            </a:pPr>
            <a:r>
              <a:rPr lang="en-US" altLang="en-US" sz="3200">
                <a:solidFill>
                  <a:schemeClr val="tx2"/>
                </a:solidFill>
                <a:latin typeface="Times New Roman" panose="02020603050405020304" pitchFamily="18" charset="0"/>
              </a:rPr>
              <a:t>                                                Nguyễn Bao</a:t>
            </a:r>
          </a:p>
          <a:p>
            <a:pPr eaLnBrk="1" hangingPunct="1">
              <a:spcBef>
                <a:spcPct val="50000"/>
              </a:spcBef>
            </a:pPr>
            <a:r>
              <a:rPr lang="en-US" altLang="en-US" sz="3200">
                <a:solidFill>
                  <a:schemeClr val="tx2"/>
                </a:solidFill>
                <a:latin typeface="Times New Roman" panose="02020603050405020304" pitchFamily="18" charset="0"/>
              </a:rPr>
              <a:t>                                  </a:t>
            </a:r>
          </a:p>
        </p:txBody>
      </p:sp>
      <p:sp>
        <p:nvSpPr>
          <p:cNvPr id="3" name="TextBox 2"/>
          <p:cNvSpPr txBox="1"/>
          <p:nvPr/>
        </p:nvSpPr>
        <p:spPr>
          <a:xfrm>
            <a:off x="1600200" y="1806388"/>
            <a:ext cx="762000" cy="584200"/>
          </a:xfrm>
          <a:prstGeom prst="rect">
            <a:avLst/>
          </a:prstGeom>
          <a:noFill/>
        </p:spPr>
        <p:txBody>
          <a:bodyPr>
            <a:spAutoFit/>
          </a:bodyPr>
          <a:lstStyle/>
          <a:p>
            <a:pPr eaLnBrk="1" hangingPunct="1">
              <a:defRPr/>
            </a:pPr>
            <a:r>
              <a:rPr lang="en-US" sz="3200" b="1">
                <a:solidFill>
                  <a:srgbClr val="FF0000"/>
                </a:solidFill>
                <a:latin typeface="Times New Roman" panose="02020603050405020304" pitchFamily="18" charset="0"/>
                <a:cs typeface="Times New Roman" panose="02020603050405020304" pitchFamily="18" charset="0"/>
              </a:rPr>
              <a:t>Ch</a:t>
            </a:r>
            <a:endParaRPr lang="vi-VN" sz="3200" b="1">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598613" y="2496951"/>
            <a:ext cx="762000" cy="585787"/>
          </a:xfrm>
          <a:prstGeom prst="rect">
            <a:avLst/>
          </a:prstGeom>
          <a:noFill/>
        </p:spPr>
        <p:txBody>
          <a:bodyPr>
            <a:spAutoFit/>
          </a:bodyPr>
          <a:lstStyle/>
          <a:p>
            <a:pPr eaLnBrk="1" hangingPunct="1">
              <a:defRPr/>
            </a:pPr>
            <a:r>
              <a:rPr lang="en-US" sz="3200" b="1">
                <a:solidFill>
                  <a:srgbClr val="FF0000"/>
                </a:solidFill>
                <a:latin typeface="Times New Roman" panose="02020603050405020304" pitchFamily="18" charset="0"/>
                <a:cs typeface="Times New Roman" panose="02020603050405020304" pitchFamily="18" charset="0"/>
              </a:rPr>
              <a:t>Ch</a:t>
            </a:r>
            <a:endParaRPr lang="vi-VN" sz="3200" b="1">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048000" y="1766701"/>
            <a:ext cx="762000" cy="585787"/>
          </a:xfrm>
          <a:prstGeom prst="rect">
            <a:avLst/>
          </a:prstGeom>
          <a:noFill/>
        </p:spPr>
        <p:txBody>
          <a:bodyPr>
            <a:spAutoFit/>
          </a:bodyPr>
          <a:lstStyle/>
          <a:p>
            <a:pPr eaLnBrk="1" hangingPunct="1">
              <a:defRPr/>
            </a:pPr>
            <a:r>
              <a:rPr lang="en-US" sz="3200" b="1">
                <a:solidFill>
                  <a:srgbClr val="FF0000"/>
                </a:solidFill>
                <a:latin typeface="Times New Roman" panose="02020603050405020304" pitchFamily="18" charset="0"/>
                <a:cs typeface="Times New Roman" panose="02020603050405020304" pitchFamily="18" charset="0"/>
              </a:rPr>
              <a:t>tr</a:t>
            </a:r>
            <a:endParaRPr lang="vi-VN" sz="3200" b="1">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651966" y="3966882"/>
            <a:ext cx="762000" cy="584200"/>
          </a:xfrm>
          <a:prstGeom prst="rect">
            <a:avLst/>
          </a:prstGeom>
          <a:noFill/>
        </p:spPr>
        <p:txBody>
          <a:bodyPr>
            <a:spAutoFit/>
          </a:bodyPr>
          <a:lstStyle/>
          <a:p>
            <a:pPr eaLnBrk="1" hangingPunct="1">
              <a:defRPr/>
            </a:pPr>
            <a:r>
              <a:rPr lang="en-US" sz="3200" b="1">
                <a:solidFill>
                  <a:srgbClr val="FF0000"/>
                </a:solidFill>
                <a:latin typeface="Times New Roman" panose="02020603050405020304" pitchFamily="18" charset="0"/>
                <a:cs typeface="Times New Roman" panose="02020603050405020304" pitchFamily="18" charset="0"/>
              </a:rPr>
              <a:t>tr</a:t>
            </a:r>
            <a:endParaRPr lang="vi-VN"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92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ox(in)">
                                      <p:cBhvr>
                                        <p:cTn id="10" dur="500"/>
                                        <p:tgtEl>
                                          <p:spTgt spid="2">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ox(in)">
                                      <p:cBhvr>
                                        <p:cTn id="13" dur="500"/>
                                        <p:tgtEl>
                                          <p:spTgt spid="2">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ox(in)">
                                      <p:cBhvr>
                                        <p:cTn id="16" dur="500"/>
                                        <p:tgtEl>
                                          <p:spTgt spid="2">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ox(in)">
                                      <p:cBhvr>
                                        <p:cTn id="19" dur="500"/>
                                        <p:tgtEl>
                                          <p:spTgt spid="2">
                                            <p:txEl>
                                              <p:pRg st="4" end="4"/>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ox(in)">
                                      <p:cBhvr>
                                        <p:cTn id="22" dur="500"/>
                                        <p:tgtEl>
                                          <p:spTgt spid="2">
                                            <p:txEl>
                                              <p:pRg st="5" end="5"/>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ox(in)">
                                      <p:cBhvr>
                                        <p:cTn id="25" dur="500"/>
                                        <p:tgtEl>
                                          <p:spTgt spid="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 calcmode="lin" valueType="num">
                                      <p:cBhvr additive="base">
                                        <p:cTn id="3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 calcmode="lin" valueType="num">
                                      <p:cBhvr additive="base">
                                        <p:cTn id="4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565868" y="102441"/>
            <a:ext cx="8183562" cy="830262"/>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400">
                <a:solidFill>
                  <a:schemeClr val="tx2"/>
                </a:solidFill>
                <a:latin typeface="Times New Roman" panose="02020603050405020304" pitchFamily="18" charset="0"/>
                <a:cs typeface="Times New Roman" panose="02020603050405020304" pitchFamily="18" charset="0"/>
              </a:rPr>
              <a:t>       3. Tìm tiếng thích hợp với mỗi ô trống để hoàn chỉnh các câu trong mẩu chuyện sau : </a:t>
            </a:r>
          </a:p>
        </p:txBody>
      </p:sp>
      <p:sp>
        <p:nvSpPr>
          <p:cNvPr id="5" name="Text Box 3"/>
          <p:cNvSpPr txBox="1">
            <a:spLocks noChangeArrowheads="1"/>
          </p:cNvSpPr>
          <p:nvPr/>
        </p:nvSpPr>
        <p:spPr bwMode="auto">
          <a:xfrm>
            <a:off x="2565868" y="978741"/>
            <a:ext cx="4648200" cy="461962"/>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400">
                <a:solidFill>
                  <a:schemeClr val="tx2"/>
                </a:solidFill>
                <a:latin typeface="Times New Roman" panose="02020603050405020304" pitchFamily="18" charset="0"/>
                <a:cs typeface="Times New Roman" panose="02020603050405020304" pitchFamily="18" charset="0"/>
              </a:rPr>
              <a:t>a) Tiếng có âm </a:t>
            </a:r>
            <a:r>
              <a:rPr lang="en-US" sz="2400" b="1" i="1">
                <a:solidFill>
                  <a:srgbClr val="FF0000"/>
                </a:solidFill>
                <a:latin typeface="Times New Roman" panose="02020603050405020304" pitchFamily="18" charset="0"/>
                <a:cs typeface="Times New Roman" panose="02020603050405020304" pitchFamily="18" charset="0"/>
              </a:rPr>
              <a:t>tr</a:t>
            </a:r>
            <a:r>
              <a:rPr lang="en-US" sz="2400" b="1" i="1">
                <a:solidFill>
                  <a:schemeClr val="tx2"/>
                </a:solidFill>
                <a:latin typeface="Times New Roman" panose="02020603050405020304" pitchFamily="18" charset="0"/>
                <a:cs typeface="Times New Roman" panose="02020603050405020304" pitchFamily="18" charset="0"/>
              </a:rPr>
              <a:t> </a:t>
            </a:r>
            <a:r>
              <a:rPr lang="en-US" sz="2400">
                <a:solidFill>
                  <a:schemeClr val="tx2"/>
                </a:solidFill>
                <a:latin typeface="Times New Roman" panose="02020603050405020304" pitchFamily="18" charset="0"/>
                <a:cs typeface="Times New Roman" panose="02020603050405020304" pitchFamily="18" charset="0"/>
              </a:rPr>
              <a:t>hoặc </a:t>
            </a:r>
            <a:r>
              <a:rPr lang="en-US" sz="2400" b="1" i="1">
                <a:solidFill>
                  <a:srgbClr val="FF0000"/>
                </a:solidFill>
                <a:latin typeface="Times New Roman" panose="02020603050405020304" pitchFamily="18" charset="0"/>
                <a:cs typeface="Times New Roman" panose="02020603050405020304" pitchFamily="18" charset="0"/>
              </a:rPr>
              <a:t>ch</a:t>
            </a:r>
            <a:r>
              <a:rPr lang="en-US" sz="2400">
                <a:solidFill>
                  <a:schemeClr val="tx2"/>
                </a:solidFill>
                <a:latin typeface="Times New Roman" panose="02020603050405020304" pitchFamily="18" charset="0"/>
                <a:cs typeface="Times New Roman" panose="02020603050405020304" pitchFamily="18" charset="0"/>
              </a:rPr>
              <a:t> : </a:t>
            </a:r>
          </a:p>
        </p:txBody>
      </p:sp>
      <p:sp>
        <p:nvSpPr>
          <p:cNvPr id="6" name="Rectangle 4"/>
          <p:cNvSpPr>
            <a:spLocks noChangeArrowheads="1"/>
          </p:cNvSpPr>
          <p:nvPr/>
        </p:nvSpPr>
        <p:spPr bwMode="auto">
          <a:xfrm>
            <a:off x="2151530" y="2020141"/>
            <a:ext cx="9144000" cy="3046412"/>
          </a:xfrm>
          <a:prstGeom prst="rect">
            <a:avLst/>
          </a:prstGeom>
          <a:noFill/>
          <a:ln>
            <a:noFill/>
          </a:ln>
        </p:spPr>
        <p:txBody>
          <a:bodyPr>
            <a:spAutoFit/>
          </a:bodyPr>
          <a:lstStyle/>
          <a:p>
            <a:pPr algn="ctr" eaLnBrk="1" hangingPunct="1">
              <a:spcBef>
                <a:spcPct val="50000"/>
              </a:spcBef>
              <a:defRPr/>
            </a:pPr>
            <a:r>
              <a:rPr lang="en-US" sz="2400">
                <a:solidFill>
                  <a:schemeClr val="tx2"/>
                </a:solidFill>
                <a:latin typeface="Times New Roman" panose="02020603050405020304" pitchFamily="18" charset="0"/>
                <a:cs typeface="Times New Roman" panose="02020603050405020304" pitchFamily="18" charset="0"/>
              </a:rPr>
              <a:t>Một nhà bác học có tính đãng             đi  tàu hoả . Khi nhân viên soát vé</a:t>
            </a:r>
          </a:p>
          <a:p>
            <a:pPr eaLnBrk="1" hangingPunct="1">
              <a:spcBef>
                <a:spcPct val="50000"/>
              </a:spcBef>
              <a:defRPr/>
            </a:pPr>
            <a:r>
              <a:rPr lang="en-US" sz="2400">
                <a:solidFill>
                  <a:schemeClr val="tx2"/>
                </a:solidFill>
                <a:latin typeface="Times New Roman" panose="02020603050405020304" pitchFamily="18" charset="0"/>
                <a:cs typeface="Times New Roman" panose="02020603050405020304" pitchFamily="18" charset="0"/>
              </a:rPr>
              <a:t>đến, nhà bác học tìm toát mồ hôi mà              thấy vé đâu. May là người </a:t>
            </a:r>
          </a:p>
          <a:p>
            <a:pPr eaLnBrk="1" hangingPunct="1">
              <a:spcBef>
                <a:spcPct val="50000"/>
              </a:spcBef>
              <a:defRPr/>
            </a:pPr>
            <a:r>
              <a:rPr lang="en-US" sz="2400">
                <a:solidFill>
                  <a:schemeClr val="tx2"/>
                </a:solidFill>
                <a:latin typeface="Times New Roman" panose="02020603050405020304" pitchFamily="18" charset="0"/>
                <a:cs typeface="Times New Roman" panose="02020603050405020304" pitchFamily="18" charset="0"/>
              </a:rPr>
              <a:t>soát vé này nhận ra ông , bèn bảo : </a:t>
            </a:r>
          </a:p>
          <a:p>
            <a:pPr eaLnBrk="1" hangingPunct="1">
              <a:spcBef>
                <a:spcPct val="50000"/>
              </a:spcBef>
              <a:defRPr/>
            </a:pPr>
            <a:r>
              <a:rPr lang="en-US" sz="2400" b="1" i="1">
                <a:solidFill>
                  <a:schemeClr val="tx2"/>
                </a:solidFill>
                <a:latin typeface="Times New Roman" panose="02020603050405020304" pitchFamily="18" charset="0"/>
                <a:cs typeface="Times New Roman" panose="02020603050405020304" pitchFamily="18" charset="0"/>
              </a:rPr>
              <a:t>   -</a:t>
            </a:r>
            <a:r>
              <a:rPr lang="en-US" sz="2400">
                <a:solidFill>
                  <a:schemeClr val="tx2"/>
                </a:solidFill>
                <a:latin typeface="Times New Roman" panose="02020603050405020304" pitchFamily="18" charset="0"/>
                <a:cs typeface="Times New Roman" panose="02020603050405020304" pitchFamily="18" charset="0"/>
              </a:rPr>
              <a:t>Thôi, ngài không cần xuất               vé nữa. Nhà bác học vẫn loay hoay tìm vé và nói : </a:t>
            </a:r>
          </a:p>
          <a:p>
            <a:pPr eaLnBrk="1" hangingPunct="1">
              <a:spcBef>
                <a:spcPct val="50000"/>
              </a:spcBef>
              <a:defRPr/>
            </a:pPr>
            <a:r>
              <a:rPr lang="en-US" sz="2400">
                <a:solidFill>
                  <a:schemeClr val="tx2"/>
                </a:solidFill>
                <a:latin typeface="Times New Roman" panose="02020603050405020304" pitchFamily="18" charset="0"/>
                <a:cs typeface="Times New Roman" panose="02020603050405020304" pitchFamily="18" charset="0"/>
              </a:rPr>
              <a:t>   -Nhưng tôi vẫn phải tìm bằng được vé để biết phải  xuống ga nào chứ ! </a:t>
            </a:r>
          </a:p>
        </p:txBody>
      </p:sp>
      <p:sp>
        <p:nvSpPr>
          <p:cNvPr id="7" name="TextBox 6"/>
          <p:cNvSpPr txBox="1"/>
          <p:nvPr/>
        </p:nvSpPr>
        <p:spPr>
          <a:xfrm>
            <a:off x="5504330" y="1434353"/>
            <a:ext cx="2819400" cy="461963"/>
          </a:xfrm>
          <a:prstGeom prst="rect">
            <a:avLst/>
          </a:prstGeom>
          <a:noFill/>
        </p:spPr>
        <p:txBody>
          <a:bodyPr>
            <a:spAutoFit/>
          </a:bodyPr>
          <a:lstStyle/>
          <a:p>
            <a:pPr eaLnBrk="1" hangingPunct="1">
              <a:defRPr/>
            </a:pPr>
            <a:r>
              <a:rPr lang="en-US" sz="2400" b="1" i="1">
                <a:solidFill>
                  <a:schemeClr val="tx2"/>
                </a:solidFill>
                <a:latin typeface="Times New Roman" panose="02020603050405020304" pitchFamily="18" charset="0"/>
                <a:cs typeface="Times New Roman" panose="02020603050405020304" pitchFamily="18" charset="0"/>
              </a:rPr>
              <a:t>Đãng trí bác học</a:t>
            </a:r>
          </a:p>
        </p:txBody>
      </p:sp>
      <p:sp>
        <p:nvSpPr>
          <p:cNvPr id="8" name="Rectangle 7"/>
          <p:cNvSpPr/>
          <p:nvPr/>
        </p:nvSpPr>
        <p:spPr>
          <a:xfrm>
            <a:off x="6013918" y="2007441"/>
            <a:ext cx="914400" cy="404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Times New Roman" panose="02020603050405020304" pitchFamily="18" charset="0"/>
              <a:cs typeface="Times New Roman" panose="02020603050405020304" pitchFamily="18" charset="0"/>
            </a:endParaRPr>
          </a:p>
        </p:txBody>
      </p:sp>
      <p:sp>
        <p:nvSpPr>
          <p:cNvPr id="9" name="Rectangle 8"/>
          <p:cNvSpPr/>
          <p:nvPr/>
        </p:nvSpPr>
        <p:spPr>
          <a:xfrm>
            <a:off x="6723530" y="2602753"/>
            <a:ext cx="990600" cy="403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Times New Roman" panose="02020603050405020304" pitchFamily="18" charset="0"/>
              <a:cs typeface="Times New Roman" panose="02020603050405020304" pitchFamily="18" charset="0"/>
            </a:endParaRPr>
          </a:p>
        </p:txBody>
      </p:sp>
      <p:sp>
        <p:nvSpPr>
          <p:cNvPr id="10" name="Rectangle 9"/>
          <p:cNvSpPr/>
          <p:nvPr/>
        </p:nvSpPr>
        <p:spPr>
          <a:xfrm>
            <a:off x="5844055" y="3691778"/>
            <a:ext cx="1031875" cy="404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Times New Roman" panose="02020603050405020304" pitchFamily="18" charset="0"/>
              <a:cs typeface="Times New Roman" panose="02020603050405020304" pitchFamily="18" charset="0"/>
            </a:endParaRPr>
          </a:p>
        </p:txBody>
      </p:sp>
      <p:sp>
        <p:nvSpPr>
          <p:cNvPr id="11" name="TextBox 10"/>
          <p:cNvSpPr txBox="1"/>
          <p:nvPr/>
        </p:nvSpPr>
        <p:spPr>
          <a:xfrm>
            <a:off x="6013918" y="1958228"/>
            <a:ext cx="914400" cy="476250"/>
          </a:xfrm>
          <a:prstGeom prst="rect">
            <a:avLst/>
          </a:prstGeom>
          <a:solidFill>
            <a:srgbClr val="FFFF00"/>
          </a:solidFill>
        </p:spPr>
        <p:txBody>
          <a:bodyPr>
            <a:spAutoFit/>
          </a:bodyPr>
          <a:lstStyle/>
          <a:p>
            <a:pPr algn="ctr" eaLnBrk="1" hangingPunct="1">
              <a:defRPr/>
            </a:pPr>
            <a:r>
              <a:rPr lang="en-US" sz="2500">
                <a:solidFill>
                  <a:srgbClr val="FF0000"/>
                </a:solidFill>
                <a:latin typeface="Times New Roman" panose="02020603050405020304" pitchFamily="18" charset="0"/>
                <a:cs typeface="Times New Roman" panose="02020603050405020304" pitchFamily="18" charset="0"/>
              </a:rPr>
              <a:t>trí</a:t>
            </a:r>
            <a:endParaRPr lang="vi-VN" sz="250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723530" y="2574178"/>
            <a:ext cx="990600" cy="477838"/>
          </a:xfrm>
          <a:prstGeom prst="rect">
            <a:avLst/>
          </a:prstGeom>
          <a:solidFill>
            <a:srgbClr val="FFFF00"/>
          </a:solidFill>
        </p:spPr>
        <p:txBody>
          <a:bodyPr>
            <a:spAutoFit/>
          </a:bodyPr>
          <a:lstStyle/>
          <a:p>
            <a:pPr algn="ctr" eaLnBrk="1" hangingPunct="1">
              <a:defRPr/>
            </a:pPr>
            <a:r>
              <a:rPr lang="en-US" sz="2500">
                <a:solidFill>
                  <a:srgbClr val="FF0000"/>
                </a:solidFill>
                <a:latin typeface="Times New Roman" panose="02020603050405020304" pitchFamily="18" charset="0"/>
                <a:cs typeface="Times New Roman" panose="02020603050405020304" pitchFamily="18" charset="0"/>
              </a:rPr>
              <a:t>chẳng</a:t>
            </a:r>
            <a:endParaRPr lang="vi-VN" sz="250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820243" y="3602878"/>
            <a:ext cx="1055687" cy="476250"/>
          </a:xfrm>
          <a:prstGeom prst="rect">
            <a:avLst/>
          </a:prstGeom>
          <a:solidFill>
            <a:srgbClr val="FFFF00"/>
          </a:solidFill>
        </p:spPr>
        <p:txBody>
          <a:bodyPr>
            <a:spAutoFit/>
          </a:bodyPr>
          <a:lstStyle/>
          <a:p>
            <a:pPr algn="ctr" eaLnBrk="1" hangingPunct="1">
              <a:defRPr/>
            </a:pPr>
            <a:r>
              <a:rPr lang="en-US" sz="2500">
                <a:solidFill>
                  <a:srgbClr val="FF0000"/>
                </a:solidFill>
                <a:latin typeface="Times New Roman" panose="02020603050405020304" pitchFamily="18" charset="0"/>
                <a:cs typeface="Times New Roman" panose="02020603050405020304" pitchFamily="18" charset="0"/>
              </a:rPr>
              <a:t>trình</a:t>
            </a:r>
            <a:endParaRPr lang="vi-VN" sz="25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152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C134D97E-F1D2-445D-8119-3552073EF5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820" y="-182340"/>
            <a:ext cx="4222504" cy="4666130"/>
          </a:xfrm>
          <a:prstGeom prst="rect">
            <a:avLst/>
          </a:prstGeom>
        </p:spPr>
      </p:pic>
      <p:grpSp>
        <p:nvGrpSpPr>
          <p:cNvPr id="2" name="Group 1"/>
          <p:cNvGrpSpPr/>
          <p:nvPr/>
        </p:nvGrpSpPr>
        <p:grpSpPr>
          <a:xfrm>
            <a:off x="5806459" y="182361"/>
            <a:ext cx="3479404" cy="1879895"/>
            <a:chOff x="5969242" y="225996"/>
            <a:chExt cx="2665520" cy="1440160"/>
          </a:xfrm>
        </p:grpSpPr>
        <p:sp>
          <p:nvSpPr>
            <p:cNvPr id="23" name="椭圆 12">
              <a:extLst>
                <a:ext uri="{FF2B5EF4-FFF2-40B4-BE49-F238E27FC236}">
                  <a16:creationId xmlns:a16="http://schemas.microsoft.com/office/drawing/2014/main" xmlns="" id="{4B1A1188-67F0-4FD7-BC98-66C90CDA9769}"/>
                </a:ext>
              </a:extLst>
            </p:cNvPr>
            <p:cNvSpPr/>
            <p:nvPr/>
          </p:nvSpPr>
          <p:spPr>
            <a:xfrm>
              <a:off x="5969242" y="225996"/>
              <a:ext cx="1440160" cy="1440160"/>
            </a:xfrm>
            <a:prstGeom prst="ellipse">
              <a:avLst/>
            </a:prstGeom>
            <a:solidFill>
              <a:srgbClr val="F6D85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inpin heiti" charset="-122"/>
                <a:ea typeface="inpin heiti" charset="-122"/>
              </a:endParaRPr>
            </a:p>
          </p:txBody>
        </p:sp>
        <p:sp>
          <p:nvSpPr>
            <p:cNvPr id="24" name="椭圆 15">
              <a:extLst>
                <a:ext uri="{FF2B5EF4-FFF2-40B4-BE49-F238E27FC236}">
                  <a16:creationId xmlns:a16="http://schemas.microsoft.com/office/drawing/2014/main" xmlns="" id="{894800B3-9261-4673-A534-9EB91E1F64DF}"/>
                </a:ext>
              </a:extLst>
            </p:cNvPr>
            <p:cNvSpPr/>
            <p:nvPr/>
          </p:nvSpPr>
          <p:spPr>
            <a:xfrm>
              <a:off x="7194602" y="225996"/>
              <a:ext cx="1440160" cy="1440160"/>
            </a:xfrm>
            <a:prstGeom prst="ellipse">
              <a:avLst/>
            </a:prstGeom>
            <a:solidFill>
              <a:srgbClr val="A7CD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inpin heiti" charset="-122"/>
                <a:ea typeface="inpin heiti" charset="-122"/>
              </a:endParaRPr>
            </a:p>
          </p:txBody>
        </p:sp>
      </p:grpSp>
      <p:sp>
        <p:nvSpPr>
          <p:cNvPr id="5" name="Rectangle 4"/>
          <p:cNvSpPr/>
          <p:nvPr/>
        </p:nvSpPr>
        <p:spPr>
          <a:xfrm>
            <a:off x="5231318" y="611660"/>
            <a:ext cx="2825037" cy="830997"/>
          </a:xfrm>
          <a:prstGeom prst="rect">
            <a:avLst/>
          </a:prstGeom>
          <a:noFill/>
        </p:spPr>
        <p:txBody>
          <a:bodyPr wrap="square" lIns="91440" tIns="45720" rIns="91440" bIns="45720">
            <a:spAutoFit/>
          </a:bodyPr>
          <a:lstStyle/>
          <a:p>
            <a:pPr algn="ctr"/>
            <a:r>
              <a:rPr lang="en-US" sz="4800" b="1"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rPr>
              <a:t>Củng</a:t>
            </a:r>
            <a:endParaRPr lang="en-US" sz="48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
        <p:nvSpPr>
          <p:cNvPr id="7" name="Rectangle 6"/>
          <p:cNvSpPr/>
          <p:nvPr/>
        </p:nvSpPr>
        <p:spPr>
          <a:xfrm>
            <a:off x="7561680" y="595689"/>
            <a:ext cx="1290030" cy="830997"/>
          </a:xfrm>
          <a:prstGeom prst="rect">
            <a:avLst/>
          </a:prstGeom>
          <a:noFill/>
        </p:spPr>
        <p:txBody>
          <a:bodyPr wrap="square" lIns="91440" tIns="45720" rIns="91440" bIns="45720">
            <a:spAutoFit/>
          </a:bodyPr>
          <a:lstStyle/>
          <a:p>
            <a:pPr algn="ctr"/>
            <a:r>
              <a:rPr lang="en-US" sz="4800" b="1"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rPr>
              <a:t>cố</a:t>
            </a:r>
            <a:endParaRPr lang="en-US" sz="48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
        <p:nvSpPr>
          <p:cNvPr id="9" name="Text Box 8"/>
          <p:cNvSpPr txBox="1">
            <a:spLocks noChangeArrowheads="1"/>
          </p:cNvSpPr>
          <p:nvPr/>
        </p:nvSpPr>
        <p:spPr bwMode="auto">
          <a:xfrm>
            <a:off x="3799397" y="2272410"/>
            <a:ext cx="8814596"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solidFill>
                  <a:srgbClr val="FF0000"/>
                </a:solidFill>
              </a:rPr>
              <a:t>         </a:t>
            </a:r>
            <a:r>
              <a:rPr lang="en-US" altLang="en-US" sz="3200" smtClean="0">
                <a:solidFill>
                  <a:srgbClr val="FF0000"/>
                </a:solidFill>
              </a:rPr>
              <a:t>Viết sạch đẹp hai bài chính tả</a:t>
            </a:r>
          </a:p>
          <a:p>
            <a:pPr>
              <a:spcBef>
                <a:spcPct val="50000"/>
              </a:spcBef>
            </a:pPr>
            <a:r>
              <a:rPr lang="en-US" altLang="en-US" sz="3200" b="1" i="1" smtClean="0">
                <a:solidFill>
                  <a:srgbClr val="002060"/>
                </a:solidFill>
                <a:latin typeface="Times New Roman" panose="02020603050405020304" pitchFamily="18" charset="0"/>
              </a:rPr>
              <a:t>1. Kim tự tháp Ai Cập </a:t>
            </a:r>
          </a:p>
          <a:p>
            <a:pPr>
              <a:spcBef>
                <a:spcPct val="50000"/>
              </a:spcBef>
            </a:pPr>
            <a:r>
              <a:rPr lang="en-US" altLang="en-US" sz="3200" b="1" i="1" smtClean="0">
                <a:solidFill>
                  <a:srgbClr val="002060"/>
                </a:solidFill>
                <a:latin typeface="Times New Roman" panose="02020603050405020304" pitchFamily="18" charset="0"/>
              </a:rPr>
              <a:t>2.Cha </a:t>
            </a:r>
            <a:r>
              <a:rPr lang="en-US" altLang="en-US" sz="3200" b="1" i="1">
                <a:solidFill>
                  <a:srgbClr val="002060"/>
                </a:solidFill>
                <a:latin typeface="Times New Roman" panose="02020603050405020304" pitchFamily="18" charset="0"/>
              </a:rPr>
              <a:t>đẻ của chiếc lốp </a:t>
            </a:r>
            <a:r>
              <a:rPr lang="en-US" altLang="en-US" sz="3200" b="1" i="1">
                <a:solidFill>
                  <a:srgbClr val="002060"/>
                </a:solidFill>
                <a:latin typeface="Times New Roman" panose="02020603050405020304" pitchFamily="18" charset="0"/>
              </a:rPr>
              <a:t>xe </a:t>
            </a:r>
            <a:r>
              <a:rPr lang="en-US" altLang="en-US" sz="3200" b="1" i="1" smtClean="0">
                <a:solidFill>
                  <a:srgbClr val="002060"/>
                </a:solidFill>
                <a:latin typeface="Times New Roman" panose="02020603050405020304" pitchFamily="18" charset="0"/>
              </a:rPr>
              <a:t>đạp </a:t>
            </a:r>
          </a:p>
          <a:p>
            <a:pPr>
              <a:spcBef>
                <a:spcPct val="50000"/>
              </a:spcBef>
            </a:pPr>
            <a:r>
              <a:rPr lang="en-US" altLang="en-US" sz="3200" smtClean="0">
                <a:solidFill>
                  <a:srgbClr val="FF0000"/>
                </a:solidFill>
              </a:rPr>
              <a:t>Hoàn thành bài tập chính tả hai tuần 19 và 20</a:t>
            </a:r>
          </a:p>
        </p:txBody>
      </p:sp>
    </p:spTree>
    <p:extLst>
      <p:ext uri="{BB962C8B-B14F-4D97-AF65-F5344CB8AC3E}">
        <p14:creationId xmlns:p14="http://schemas.microsoft.com/office/powerpoint/2010/main" val="2552169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4000">
        <p15:prstTrans prst="origami"/>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in)">
                                      <p:cBhvr>
                                        <p:cTn id="7" dur="500"/>
                                        <p:tgtEl>
                                          <p:spTgt spid="9">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ox(in)">
                                      <p:cBhvr>
                                        <p:cTn id="10" dur="500"/>
                                        <p:tgtEl>
                                          <p:spTgt spid="9">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box(in)">
                                      <p:cBhvr>
                                        <p:cTn id="13" dur="500"/>
                                        <p:tgtEl>
                                          <p:spTgt spid="9">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box(in)">
                                      <p:cBhvr>
                                        <p:cTn id="16"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a16="http://schemas.microsoft.com/office/drawing/2014/main" xmlns=""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a16="http://schemas.microsoft.com/office/drawing/2014/main" xmlns=""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5" name="图片 4">
            <a:extLst>
              <a:ext uri="{FF2B5EF4-FFF2-40B4-BE49-F238E27FC236}">
                <a16:creationId xmlns:a16="http://schemas.microsoft.com/office/drawing/2014/main" xmlns="" id="{5D18F60F-277A-4F79-B7F6-82E85ABEC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a:extLst>
              <a:ext uri="{FF2B5EF4-FFF2-40B4-BE49-F238E27FC236}">
                <a16:creationId xmlns:a16="http://schemas.microsoft.com/office/drawing/2014/main" xmlns="" id="{349830EC-9E44-420E-B360-17CB29277B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sp>
        <p:nvSpPr>
          <p:cNvPr id="8" name="椭圆 51">
            <a:extLst>
              <a:ext uri="{FF2B5EF4-FFF2-40B4-BE49-F238E27FC236}">
                <a16:creationId xmlns:a16="http://schemas.microsoft.com/office/drawing/2014/main" xmlns="" id="{495332D1-5E9E-4AC8-B989-39E6549C780E}"/>
              </a:ext>
            </a:extLst>
          </p:cNvPr>
          <p:cNvSpPr>
            <a:spLocks noChangeArrowheads="1"/>
          </p:cNvSpPr>
          <p:nvPr/>
        </p:nvSpPr>
        <p:spPr bwMode="auto">
          <a:xfrm>
            <a:off x="842622" y="2194188"/>
            <a:ext cx="447675" cy="447675"/>
          </a:xfrm>
          <a:prstGeom prst="ellipse">
            <a:avLst/>
          </a:prstGeom>
          <a:solidFill>
            <a:srgbClr val="FDEBB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latin typeface="inpin heiti" charset="-122"/>
              <a:ea typeface="inpin heiti" charset="-122"/>
              <a:sym typeface="宋体" panose="02010600030101010101" pitchFamily="2" charset="-122"/>
            </a:endParaRPr>
          </a:p>
        </p:txBody>
      </p:sp>
      <p:sp>
        <p:nvSpPr>
          <p:cNvPr id="9" name="椭圆 52">
            <a:extLst>
              <a:ext uri="{FF2B5EF4-FFF2-40B4-BE49-F238E27FC236}">
                <a16:creationId xmlns:a16="http://schemas.microsoft.com/office/drawing/2014/main" xmlns="" id="{DCA7C5D2-C3C8-40B7-B76E-C3DD6625F2D0}"/>
              </a:ext>
            </a:extLst>
          </p:cNvPr>
          <p:cNvSpPr>
            <a:spLocks noChangeArrowheads="1"/>
          </p:cNvSpPr>
          <p:nvPr/>
        </p:nvSpPr>
        <p:spPr bwMode="auto">
          <a:xfrm>
            <a:off x="806824" y="3391163"/>
            <a:ext cx="447675" cy="447675"/>
          </a:xfrm>
          <a:prstGeom prst="ellipse">
            <a:avLst/>
          </a:prstGeom>
          <a:solidFill>
            <a:srgbClr val="FAC09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latin typeface="inpin heiti" charset="-122"/>
              <a:ea typeface="inpin heiti" charset="-122"/>
              <a:sym typeface="宋体" panose="02010600030101010101" pitchFamily="2" charset="-122"/>
            </a:endParaRPr>
          </a:p>
        </p:txBody>
      </p:sp>
      <p:sp>
        <p:nvSpPr>
          <p:cNvPr id="10" name="椭圆 53">
            <a:extLst>
              <a:ext uri="{FF2B5EF4-FFF2-40B4-BE49-F238E27FC236}">
                <a16:creationId xmlns:a16="http://schemas.microsoft.com/office/drawing/2014/main" xmlns="" id="{A7E2143E-178A-4F30-92BA-16896AB539B8}"/>
              </a:ext>
            </a:extLst>
          </p:cNvPr>
          <p:cNvSpPr>
            <a:spLocks noChangeArrowheads="1"/>
          </p:cNvSpPr>
          <p:nvPr/>
        </p:nvSpPr>
        <p:spPr bwMode="auto">
          <a:xfrm>
            <a:off x="842622" y="4588138"/>
            <a:ext cx="447675" cy="447675"/>
          </a:xfrm>
          <a:prstGeom prst="ellipse">
            <a:avLst/>
          </a:prstGeom>
          <a:solidFill>
            <a:srgbClr val="FF9409"/>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latin typeface="inpin heiti" charset="-122"/>
              <a:ea typeface="inpin heiti" charset="-122"/>
              <a:sym typeface="宋体" panose="02010600030101010101" pitchFamily="2" charset="-122"/>
            </a:endParaRPr>
          </a:p>
        </p:txBody>
      </p:sp>
      <p:pic>
        <p:nvPicPr>
          <p:cNvPr id="29" name="图片 28">
            <a:extLst>
              <a:ext uri="{FF2B5EF4-FFF2-40B4-BE49-F238E27FC236}">
                <a16:creationId xmlns:a16="http://schemas.microsoft.com/office/drawing/2014/main" xmlns="" id="{32A0F578-F10C-4D6D-B993-AC3D70FA9537}"/>
              </a:ext>
            </a:extLst>
          </p:cNvPr>
          <p:cNvPicPr>
            <a:picLocks noChangeAspect="1"/>
          </p:cNvPicPr>
          <p:nvPr/>
        </p:nvPicPr>
        <p:blipFill rotWithShape="1">
          <a:blip r:embed="rId6">
            <a:extLst>
              <a:ext uri="{28A0092B-C50C-407E-A947-70E740481C1C}">
                <a14:useLocalDpi xmlns:a14="http://schemas.microsoft.com/office/drawing/2010/main" val="0"/>
              </a:ext>
            </a:extLst>
          </a:blip>
          <a:srcRect l="29990" t="22890"/>
          <a:stretch/>
        </p:blipFill>
        <p:spPr>
          <a:xfrm>
            <a:off x="8717652" y="2418025"/>
            <a:ext cx="2954432" cy="3254047"/>
          </a:xfrm>
          <a:prstGeom prst="rect">
            <a:avLst/>
          </a:prstGeom>
        </p:spPr>
      </p:pic>
      <p:pic>
        <p:nvPicPr>
          <p:cNvPr id="20" name="图片 8">
            <a:extLst>
              <a:ext uri="{FF2B5EF4-FFF2-40B4-BE49-F238E27FC236}">
                <a16:creationId xmlns:a16="http://schemas.microsoft.com/office/drawing/2014/main" xmlns="" id="{6F067669-CEA1-4C1D-A73A-324B2276F8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07250" y="533158"/>
            <a:ext cx="1254549" cy="1775986"/>
          </a:xfrm>
          <a:prstGeom prst="rect">
            <a:avLst/>
          </a:prstGeom>
        </p:spPr>
      </p:pic>
    </p:spTree>
    <p:extLst>
      <p:ext uri="{BB962C8B-B14F-4D97-AF65-F5344CB8AC3E}">
        <p14:creationId xmlns:p14="http://schemas.microsoft.com/office/powerpoint/2010/main" val="3890805872"/>
      </p:ext>
    </p:extLst>
  </p:cSld>
  <p:clrMapOvr>
    <a:masterClrMapping/>
  </p:clrMapOvr>
  <mc:AlternateContent xmlns:mc="http://schemas.openxmlformats.org/markup-compatibility/2006" xmlns:p14="http://schemas.microsoft.com/office/powerpoint/2010/main">
    <mc:Choice Requires="p14">
      <p:transition spd="slow" p14:dur="1400" advClick="0" advTm="4000">
        <p14:ripple/>
      </p:transition>
    </mc:Choice>
    <mc:Fallback xmlns="">
      <p:transition spd="slow" advClick="0" advTm="4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622126"/>
          </a:xfrm>
        </p:spPr>
        <p:txBody>
          <a:bodyPr/>
          <a:lstStyle/>
          <a:p>
            <a:pPr algn="ctr"/>
            <a:r>
              <a:rPr lang="en-US" dirty="0" err="1" smtClean="0">
                <a:solidFill>
                  <a:schemeClr val="tx2"/>
                </a:solidFill>
                <a:latin typeface="Times New Roman" panose="02020603050405020304" pitchFamily="18" charset="0"/>
                <a:cs typeface="Times New Roman" panose="02020603050405020304" pitchFamily="18" charset="0"/>
              </a:rPr>
              <a:t>Thứ</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ba</a:t>
            </a:r>
            <a:r>
              <a:rPr lang="en-US" dirty="0">
                <a:solidFill>
                  <a:schemeClr val="tx2"/>
                </a:solidFill>
                <a:latin typeface="Times New Roman" panose="02020603050405020304" pitchFamily="18" charset="0"/>
                <a:cs typeface="Times New Roman" panose="02020603050405020304" pitchFamily="18" charset="0"/>
              </a:rPr>
              <a:t> </a:t>
            </a:r>
            <a:r>
              <a:rPr lang="en-US" err="1" smtClean="0">
                <a:solidFill>
                  <a:schemeClr val="tx2"/>
                </a:solidFill>
                <a:latin typeface="Times New Roman" panose="02020603050405020304" pitchFamily="18" charset="0"/>
                <a:cs typeface="Times New Roman" panose="02020603050405020304" pitchFamily="18" charset="0"/>
              </a:rPr>
              <a:t>ngày</a:t>
            </a:r>
            <a:r>
              <a:rPr lang="en-US" smtClean="0">
                <a:solidFill>
                  <a:schemeClr val="tx2"/>
                </a:solidFill>
                <a:latin typeface="Times New Roman" panose="02020603050405020304" pitchFamily="18" charset="0"/>
                <a:cs typeface="Times New Roman" panose="02020603050405020304" pitchFamily="18" charset="0"/>
              </a:rPr>
              <a:t> </a:t>
            </a:r>
            <a:r>
              <a:rPr lang="en-US" smtClean="0">
                <a:solidFill>
                  <a:schemeClr val="tx2"/>
                </a:solidFill>
                <a:latin typeface="Times New Roman" panose="02020603050405020304" pitchFamily="18" charset="0"/>
                <a:cs typeface="Times New Roman" panose="02020603050405020304" pitchFamily="18" charset="0"/>
              </a:rPr>
              <a:t>18 </a:t>
            </a:r>
            <a:r>
              <a:rPr lang="en-US" dirty="0" err="1" smtClean="0">
                <a:solidFill>
                  <a:schemeClr val="tx2"/>
                </a:solidFill>
                <a:latin typeface="Times New Roman" panose="02020603050405020304" pitchFamily="18" charset="0"/>
                <a:cs typeface="Times New Roman" panose="02020603050405020304" pitchFamily="18" charset="0"/>
              </a:rPr>
              <a:t>tháng</a:t>
            </a:r>
            <a:r>
              <a:rPr lang="en-US" dirty="0" smtClean="0">
                <a:solidFill>
                  <a:schemeClr val="tx2"/>
                </a:solidFill>
                <a:latin typeface="Times New Roman" panose="02020603050405020304" pitchFamily="18" charset="0"/>
                <a:cs typeface="Times New Roman" panose="02020603050405020304" pitchFamily="18" charset="0"/>
              </a:rPr>
              <a:t> </a:t>
            </a:r>
            <a:r>
              <a:rPr lang="en-US" dirty="0">
                <a:solidFill>
                  <a:schemeClr val="tx2"/>
                </a:solidFill>
                <a:latin typeface="Times New Roman" panose="02020603050405020304" pitchFamily="18" charset="0"/>
                <a:cs typeface="Times New Roman" panose="02020603050405020304" pitchFamily="18" charset="0"/>
              </a:rPr>
              <a:t>01 </a:t>
            </a:r>
            <a:r>
              <a:rPr lang="en-US" err="1" smtClean="0">
                <a:solidFill>
                  <a:schemeClr val="tx2"/>
                </a:solidFill>
                <a:latin typeface="Times New Roman" panose="02020603050405020304" pitchFamily="18" charset="0"/>
                <a:cs typeface="Times New Roman" panose="02020603050405020304" pitchFamily="18" charset="0"/>
              </a:rPr>
              <a:t>năm</a:t>
            </a:r>
            <a:r>
              <a:rPr lang="en-US" smtClean="0">
                <a:solidFill>
                  <a:schemeClr val="tx2"/>
                </a:solidFill>
                <a:latin typeface="Times New Roman" panose="02020603050405020304" pitchFamily="18" charset="0"/>
                <a:cs typeface="Times New Roman" panose="02020603050405020304" pitchFamily="18" charset="0"/>
              </a:rPr>
              <a:t> </a:t>
            </a:r>
            <a:r>
              <a:rPr lang="en-US" smtClean="0">
                <a:solidFill>
                  <a:schemeClr val="tx2"/>
                </a:solidFill>
                <a:latin typeface="Times New Roman" panose="02020603050405020304" pitchFamily="18" charset="0"/>
                <a:cs typeface="Times New Roman" panose="02020603050405020304" pitchFamily="18" charset="0"/>
              </a:rPr>
              <a:t>2022</a:t>
            </a:r>
            <a:endParaRPr lang="en-US" dirty="0">
              <a:solidFill>
                <a:schemeClr val="tx2"/>
              </a:solidFill>
              <a:latin typeface="Times New Roman" panose="02020603050405020304" pitchFamily="18" charset="0"/>
              <a:cs typeface="Times New Roman" panose="02020603050405020304" pitchFamily="18" charset="0"/>
            </a:endParaRPr>
          </a:p>
        </p:txBody>
      </p:sp>
      <p:sp>
        <p:nvSpPr>
          <p:cNvPr id="8" name="Title 3"/>
          <p:cNvSpPr txBox="1">
            <a:spLocks/>
          </p:cNvSpPr>
          <p:nvPr/>
        </p:nvSpPr>
        <p:spPr>
          <a:xfrm>
            <a:off x="0" y="622126"/>
            <a:ext cx="12192000" cy="10166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pPr algn="ctr">
              <a:lnSpc>
                <a:spcPct val="100000"/>
              </a:lnSpc>
            </a:pPr>
            <a:r>
              <a:rPr lang="en-US" dirty="0" err="1" smtClean="0">
                <a:solidFill>
                  <a:schemeClr val="accent2">
                    <a:lumMod val="50000"/>
                  </a:schemeClr>
                </a:solidFill>
                <a:latin typeface="Times New Roman" panose="02020603050405020304" pitchFamily="18" charset="0"/>
                <a:cs typeface="Times New Roman" panose="02020603050405020304" pitchFamily="18" charset="0"/>
              </a:rPr>
              <a:t>Chính</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2">
                    <a:lumMod val="50000"/>
                  </a:schemeClr>
                </a:solidFill>
                <a:latin typeface="Times New Roman" panose="02020603050405020304" pitchFamily="18" charset="0"/>
                <a:cs typeface="Times New Roman" panose="02020603050405020304" pitchFamily="18" charset="0"/>
              </a:rPr>
              <a:t>tả</a:t>
            </a:r>
            <a:endParaRPr lang="en-US" dirty="0" smtClean="0">
              <a:solidFill>
                <a:schemeClr val="accent2">
                  <a:lumMod val="50000"/>
                </a:schemeClr>
              </a:solidFill>
              <a:latin typeface="Times New Roman" panose="02020603050405020304" pitchFamily="18" charset="0"/>
              <a:cs typeface="Times New Roman" panose="02020603050405020304" pitchFamily="18" charset="0"/>
            </a:endParaRPr>
          </a:p>
          <a:p>
            <a:pPr algn="ctr">
              <a:lnSpc>
                <a:spcPct val="100000"/>
              </a:lnSpc>
            </a:pPr>
            <a:r>
              <a:rPr lang="en-US" dirty="0" err="1" smtClean="0">
                <a:solidFill>
                  <a:schemeClr val="accent2">
                    <a:lumMod val="50000"/>
                  </a:schemeClr>
                </a:solidFill>
                <a:latin typeface="Times New Roman" panose="02020603050405020304" pitchFamily="18" charset="0"/>
                <a:cs typeface="Times New Roman" panose="02020603050405020304" pitchFamily="18" charset="0"/>
              </a:rPr>
              <a:t>Nghe</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smtClean="0">
                <a:solidFill>
                  <a:schemeClr val="accent2">
                    <a:lumMod val="50000"/>
                  </a:schemeClr>
                </a:solidFill>
                <a:latin typeface="Times New Roman" panose="02020603050405020304" pitchFamily="18" charset="0"/>
                <a:cs typeface="Times New Roman" panose="02020603050405020304" pitchFamily="18" charset="0"/>
              </a:rPr>
              <a:t>viết</a:t>
            </a:r>
            <a:r>
              <a:rPr lang="en-US" dirty="0" smtClean="0">
                <a:solidFill>
                  <a:schemeClr val="accent2">
                    <a:lumMod val="50000"/>
                  </a:schemeClr>
                </a:solidFill>
                <a:latin typeface="Times New Roman" panose="02020603050405020304" pitchFamily="18" charset="0"/>
                <a:cs typeface="Times New Roman" panose="02020603050405020304" pitchFamily="18" charset="0"/>
              </a:rPr>
              <a:t> : </a:t>
            </a:r>
            <a:r>
              <a:rPr lang="en-US" dirty="0">
                <a:solidFill>
                  <a:schemeClr val="accent2">
                    <a:lumMod val="50000"/>
                  </a:schemeClr>
                </a:solidFill>
                <a:latin typeface="Times New Roman" panose="02020603050405020304" pitchFamily="18" charset="0"/>
                <a:cs typeface="Times New Roman" panose="02020603050405020304" pitchFamily="18" charset="0"/>
              </a:rPr>
              <a:t>Kim </a:t>
            </a:r>
            <a:r>
              <a:rPr lang="en-US" dirty="0" err="1" smtClean="0">
                <a:solidFill>
                  <a:schemeClr val="accent2">
                    <a:lumMod val="50000"/>
                  </a:schemeClr>
                </a:solidFill>
                <a:latin typeface="Times New Roman" panose="02020603050405020304" pitchFamily="18" charset="0"/>
                <a:cs typeface="Times New Roman" panose="02020603050405020304" pitchFamily="18" charset="0"/>
              </a:rPr>
              <a:t>tự</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tháp</a:t>
            </a:r>
            <a:r>
              <a:rPr lang="en-US" dirty="0">
                <a:solidFill>
                  <a:schemeClr val="accent2">
                    <a:lumMod val="50000"/>
                  </a:schemeClr>
                </a:solidFill>
                <a:latin typeface="Times New Roman" panose="02020603050405020304" pitchFamily="18" charset="0"/>
                <a:cs typeface="Times New Roman" panose="02020603050405020304" pitchFamily="18" charset="0"/>
              </a:rPr>
              <a:t> Ai </a:t>
            </a:r>
            <a:r>
              <a:rPr lang="en-US" dirty="0" err="1">
                <a:solidFill>
                  <a:schemeClr val="accent2">
                    <a:lumMod val="50000"/>
                  </a:schemeClr>
                </a:solidFill>
                <a:latin typeface="Times New Roman" panose="02020603050405020304" pitchFamily="18" charset="0"/>
                <a:cs typeface="Times New Roman" panose="02020603050405020304" pitchFamily="18" charset="0"/>
              </a:rPr>
              <a:t>Cập</a:t>
            </a:r>
            <a:endParaRPr lang="en-US"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3928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3455" y="161409"/>
            <a:ext cx="11282517" cy="5324535"/>
          </a:xfrm>
          <a:prstGeom prst="rect">
            <a:avLst/>
          </a:prstGeom>
        </p:spPr>
        <p:txBody>
          <a:bodyPr wrap="square">
            <a:spAutoFit/>
          </a:bodyPr>
          <a:lstStyle/>
          <a:p>
            <a:pPr algn="ctr"/>
            <a:r>
              <a:rPr lang="vi-VN" sz="3400" dirty="0">
                <a:solidFill>
                  <a:schemeClr val="tx2"/>
                </a:solidFill>
                <a:latin typeface="Times New Roman" panose="02020603050405020304" pitchFamily="18" charset="0"/>
                <a:cs typeface="Times New Roman" panose="02020603050405020304" pitchFamily="18" charset="0"/>
              </a:rPr>
              <a:t>Kim tự tháp Ai </a:t>
            </a:r>
            <a:r>
              <a:rPr lang="vi-VN" sz="3400" dirty="0" smtClean="0">
                <a:solidFill>
                  <a:schemeClr val="tx2"/>
                </a:solidFill>
                <a:latin typeface="Times New Roman" panose="02020603050405020304" pitchFamily="18" charset="0"/>
                <a:cs typeface="Times New Roman" panose="02020603050405020304" pitchFamily="18" charset="0"/>
              </a:rPr>
              <a:t>Cập</a:t>
            </a:r>
            <a:endParaRPr lang="vi-VN" sz="3400" dirty="0">
              <a:solidFill>
                <a:schemeClr val="tx2"/>
              </a:solidFill>
              <a:latin typeface="Times New Roman" panose="02020603050405020304" pitchFamily="18" charset="0"/>
              <a:cs typeface="Times New Roman" panose="02020603050405020304" pitchFamily="18" charset="0"/>
            </a:endParaRPr>
          </a:p>
          <a:p>
            <a:pPr algn="just"/>
            <a:r>
              <a:rPr lang="vi-VN" sz="3400" dirty="0">
                <a:solidFill>
                  <a:schemeClr val="tx2"/>
                </a:solidFill>
                <a:latin typeface="Times New Roman" panose="02020603050405020304" pitchFamily="18" charset="0"/>
                <a:cs typeface="Times New Roman" panose="02020603050405020304" pitchFamily="18" charset="0"/>
              </a:rPr>
              <a:t>      Kim tự tháp Ai Cập là lăng mộ của các hoàng đế Ai Cập cổ đại. Đó là những công trình kiến trúc xây dựng toàn bằng đá tảng. Từ cửa kim tự tháp đi vào là một hành lang tối và hẹp, đường càng đi càng nhằng nhịt dẫn tới những giếng sâu, phòng chứa quan tài, buồng để đồ,... Thăm kim tự tháp, người ta không khỏi ngạc nhiên: Người Ai Cập cổ không có những phương tiện chuyên chở vật liệu như hiện nay, làm thế nào mà họ đã vận chuyển được những tảng đá to như vậy lên cao</a:t>
            </a:r>
            <a:r>
              <a:rPr lang="vi-VN" sz="3400" dirty="0" smtClean="0">
                <a:solidFill>
                  <a:schemeClr val="tx2"/>
                </a:solidFill>
                <a:latin typeface="Times New Roman" panose="02020603050405020304" pitchFamily="18" charset="0"/>
                <a:cs typeface="Times New Roman" panose="02020603050405020304" pitchFamily="18" charset="0"/>
              </a:rPr>
              <a:t>?</a:t>
            </a:r>
            <a:endParaRPr lang="vi-VN" sz="3400" dirty="0">
              <a:solidFill>
                <a:schemeClr val="tx2"/>
              </a:solidFill>
              <a:latin typeface="Times New Roman" panose="02020603050405020304" pitchFamily="18" charset="0"/>
              <a:cs typeface="Times New Roman" panose="02020603050405020304" pitchFamily="18" charset="0"/>
            </a:endParaRPr>
          </a:p>
          <a:p>
            <a:pPr algn="r"/>
            <a:r>
              <a:rPr lang="vi-VN" sz="3400" dirty="0">
                <a:solidFill>
                  <a:schemeClr val="tx2"/>
                </a:solidFill>
                <a:latin typeface="Times New Roman" panose="02020603050405020304" pitchFamily="18" charset="0"/>
                <a:cs typeface="Times New Roman" panose="02020603050405020304" pitchFamily="18" charset="0"/>
              </a:rPr>
              <a:t>Theo </a:t>
            </a:r>
            <a:r>
              <a:rPr lang="en-US" sz="3400" dirty="0" err="1" smtClean="0">
                <a:solidFill>
                  <a:schemeClr val="tx2"/>
                </a:solidFill>
                <a:latin typeface="Times New Roman" panose="02020603050405020304" pitchFamily="18" charset="0"/>
                <a:cs typeface="Times New Roman" panose="02020603050405020304" pitchFamily="18" charset="0"/>
              </a:rPr>
              <a:t>Những</a:t>
            </a:r>
            <a:r>
              <a:rPr lang="en-US" sz="3400" dirty="0">
                <a:solidFill>
                  <a:schemeClr val="tx2"/>
                </a:solidFill>
                <a:latin typeface="Times New Roman" panose="02020603050405020304" pitchFamily="18" charset="0"/>
                <a:cs typeface="Times New Roman" panose="02020603050405020304" pitchFamily="18" charset="0"/>
              </a:rPr>
              <a:t> </a:t>
            </a:r>
            <a:r>
              <a:rPr lang="en-US" sz="3400" dirty="0" err="1" smtClean="0">
                <a:solidFill>
                  <a:schemeClr val="tx2"/>
                </a:solidFill>
                <a:latin typeface="Times New Roman" panose="02020603050405020304" pitchFamily="18" charset="0"/>
                <a:cs typeface="Times New Roman" panose="02020603050405020304" pitchFamily="18" charset="0"/>
              </a:rPr>
              <a:t>kì</a:t>
            </a:r>
            <a:r>
              <a:rPr lang="en-US" sz="3400" dirty="0" smtClean="0">
                <a:solidFill>
                  <a:schemeClr val="tx2"/>
                </a:solidFill>
                <a:latin typeface="Times New Roman" panose="02020603050405020304" pitchFamily="18" charset="0"/>
                <a:cs typeface="Times New Roman" panose="02020603050405020304" pitchFamily="18" charset="0"/>
              </a:rPr>
              <a:t> </a:t>
            </a:r>
            <a:r>
              <a:rPr lang="en-US" sz="3400" dirty="0" err="1" smtClean="0">
                <a:solidFill>
                  <a:schemeClr val="tx2"/>
                </a:solidFill>
                <a:latin typeface="Times New Roman" panose="02020603050405020304" pitchFamily="18" charset="0"/>
                <a:cs typeface="Times New Roman" panose="02020603050405020304" pitchFamily="18" charset="0"/>
              </a:rPr>
              <a:t>quan</a:t>
            </a:r>
            <a:r>
              <a:rPr lang="en-US" sz="3400" dirty="0">
                <a:solidFill>
                  <a:schemeClr val="tx2"/>
                </a:solidFill>
                <a:latin typeface="Times New Roman" panose="02020603050405020304" pitchFamily="18" charset="0"/>
                <a:cs typeface="Times New Roman" panose="02020603050405020304" pitchFamily="18" charset="0"/>
              </a:rPr>
              <a:t> </a:t>
            </a:r>
            <a:r>
              <a:rPr lang="en-US" sz="3400" dirty="0" err="1" smtClean="0">
                <a:solidFill>
                  <a:schemeClr val="tx2"/>
                </a:solidFill>
                <a:latin typeface="Times New Roman" panose="02020603050405020304" pitchFamily="18" charset="0"/>
                <a:cs typeface="Times New Roman" panose="02020603050405020304" pitchFamily="18" charset="0"/>
              </a:rPr>
              <a:t>thế</a:t>
            </a:r>
            <a:r>
              <a:rPr lang="en-US" sz="3400" dirty="0">
                <a:solidFill>
                  <a:schemeClr val="tx2"/>
                </a:solidFill>
                <a:latin typeface="Times New Roman" panose="02020603050405020304" pitchFamily="18" charset="0"/>
                <a:cs typeface="Times New Roman" panose="02020603050405020304" pitchFamily="18" charset="0"/>
              </a:rPr>
              <a:t> </a:t>
            </a:r>
            <a:r>
              <a:rPr lang="en-US" sz="3400" dirty="0" err="1">
                <a:solidFill>
                  <a:schemeClr val="tx2"/>
                </a:solidFill>
                <a:latin typeface="Times New Roman" panose="02020603050405020304" pitchFamily="18" charset="0"/>
                <a:cs typeface="Times New Roman" panose="02020603050405020304" pitchFamily="18" charset="0"/>
              </a:rPr>
              <a:t>giới</a:t>
            </a:r>
            <a:endParaRPr lang="vi-VN" sz="34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6169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6929717" y="591670"/>
            <a:ext cx="4648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200" b="1">
                <a:solidFill>
                  <a:srgbClr val="008000"/>
                </a:solidFill>
                <a:latin typeface="Times New Roman" panose="02020603050405020304" pitchFamily="18" charset="0"/>
                <a:cs typeface="Times New Roman" panose="02020603050405020304" pitchFamily="18" charset="0"/>
              </a:rPr>
              <a:t>1.Kim tự tháp Ai Cập là lăng mộ của ai?</a:t>
            </a:r>
          </a:p>
        </p:txBody>
      </p:sp>
      <p:sp>
        <p:nvSpPr>
          <p:cNvPr id="11" name="Rounded Rectangle 10"/>
          <p:cNvSpPr/>
          <p:nvPr/>
        </p:nvSpPr>
        <p:spPr>
          <a:xfrm>
            <a:off x="0" y="255494"/>
            <a:ext cx="12062012" cy="62797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8"/>
          <p:cNvSpPr txBox="1">
            <a:spLocks noChangeArrowheads="1"/>
          </p:cNvSpPr>
          <p:nvPr/>
        </p:nvSpPr>
        <p:spPr bwMode="auto">
          <a:xfrm>
            <a:off x="6949887" y="1192539"/>
            <a:ext cx="4648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200" b="1">
                <a:solidFill>
                  <a:srgbClr val="0000FF"/>
                </a:solidFill>
                <a:latin typeface="Times New Roman" panose="02020603050405020304" pitchFamily="18" charset="0"/>
                <a:cs typeface="Times New Roman" panose="02020603050405020304" pitchFamily="18" charset="0"/>
              </a:rPr>
              <a:t>- Kim tự tháp Ai Cập là lăng mộ của các hoàng đế Ai Cập cổ đại.</a:t>
            </a:r>
          </a:p>
        </p:txBody>
      </p:sp>
      <p:sp>
        <p:nvSpPr>
          <p:cNvPr id="13" name="Text Box 9"/>
          <p:cNvSpPr txBox="1">
            <a:spLocks noChangeArrowheads="1"/>
          </p:cNvSpPr>
          <p:nvPr/>
        </p:nvSpPr>
        <p:spPr bwMode="auto">
          <a:xfrm>
            <a:off x="7005917" y="2115670"/>
            <a:ext cx="49485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200" b="1">
                <a:solidFill>
                  <a:srgbClr val="008000"/>
                </a:solidFill>
                <a:latin typeface="Times New Roman" panose="02020603050405020304" pitchFamily="18" charset="0"/>
                <a:cs typeface="Times New Roman" panose="02020603050405020304" pitchFamily="18" charset="0"/>
              </a:rPr>
              <a:t>2. Kim tự tháp xây dựng như thế nào?</a:t>
            </a:r>
          </a:p>
        </p:txBody>
      </p:sp>
      <p:sp>
        <p:nvSpPr>
          <p:cNvPr id="14" name="Text Box 10"/>
          <p:cNvSpPr txBox="1">
            <a:spLocks noChangeArrowheads="1"/>
          </p:cNvSpPr>
          <p:nvPr/>
        </p:nvSpPr>
        <p:spPr bwMode="auto">
          <a:xfrm>
            <a:off x="7082116" y="2699750"/>
            <a:ext cx="497989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200" b="1">
                <a:solidFill>
                  <a:srgbClr val="0000FF"/>
                </a:solidFill>
                <a:latin typeface="Times New Roman" panose="02020603050405020304" pitchFamily="18" charset="0"/>
                <a:cs typeface="Times New Roman" panose="02020603050405020304" pitchFamily="18" charset="0"/>
              </a:rPr>
              <a:t>- Kim tự tháp được xây dựng bằng đá tảng.Từ cửa kim tử tháp đi vào là một hành lang tối và hẹp đường đi nhằng nhịt…</a:t>
            </a:r>
          </a:p>
        </p:txBody>
      </p:sp>
      <p:sp>
        <p:nvSpPr>
          <p:cNvPr id="15" name="Text Box 11"/>
          <p:cNvSpPr txBox="1">
            <a:spLocks noChangeArrowheads="1"/>
          </p:cNvSpPr>
          <p:nvPr/>
        </p:nvSpPr>
        <p:spPr bwMode="auto">
          <a:xfrm>
            <a:off x="7082117" y="4219108"/>
            <a:ext cx="4495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200" b="1">
                <a:solidFill>
                  <a:srgbClr val="008000"/>
                </a:solidFill>
                <a:latin typeface="Times New Roman" panose="02020603050405020304" pitchFamily="18" charset="0"/>
                <a:cs typeface="Times New Roman" panose="02020603050405020304" pitchFamily="18" charset="0"/>
              </a:rPr>
              <a:t>3. Đoạn văn nói lên điều gì ?</a:t>
            </a:r>
          </a:p>
        </p:txBody>
      </p:sp>
      <p:sp>
        <p:nvSpPr>
          <p:cNvPr id="16" name="Text Box 12"/>
          <p:cNvSpPr txBox="1">
            <a:spLocks noChangeArrowheads="1"/>
          </p:cNvSpPr>
          <p:nvPr/>
        </p:nvSpPr>
        <p:spPr bwMode="auto">
          <a:xfrm>
            <a:off x="7005917" y="4786579"/>
            <a:ext cx="479611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200" b="1">
                <a:solidFill>
                  <a:srgbClr val="0000FF"/>
                </a:solidFill>
                <a:latin typeface="Times New Roman" panose="02020603050405020304" pitchFamily="18" charset="0"/>
                <a:cs typeface="Times New Roman" panose="02020603050405020304" pitchFamily="18" charset="0"/>
              </a:rPr>
              <a:t>- Ca ngợi kim tự tháp là công trình kiến trúc và sự tài giỏi của người Ai Cập cổ đại.</a:t>
            </a:r>
          </a:p>
        </p:txBody>
      </p:sp>
      <p:pic>
        <p:nvPicPr>
          <p:cNvPr id="17" name="Picture Placeholder 4"/>
          <p:cNvPicPr>
            <a:picLocks noChangeAspect="1"/>
          </p:cNvPicPr>
          <p:nvPr/>
        </p:nvPicPr>
        <p:blipFill rotWithShape="1">
          <a:blip r:embed="rId2"/>
          <a:srcRect l="14956" t="4623" r="14956" b="6578"/>
          <a:stretch/>
        </p:blipFill>
        <p:spPr>
          <a:xfrm>
            <a:off x="102108" y="874249"/>
            <a:ext cx="6774287" cy="466215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8" name="Text Box 7"/>
          <p:cNvSpPr txBox="1">
            <a:spLocks noChangeArrowheads="1"/>
          </p:cNvSpPr>
          <p:nvPr/>
        </p:nvSpPr>
        <p:spPr bwMode="auto">
          <a:xfrm>
            <a:off x="7005917" y="753595"/>
            <a:ext cx="4648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200" b="1">
                <a:solidFill>
                  <a:srgbClr val="008000"/>
                </a:solidFill>
                <a:latin typeface="Times New Roman" panose="02020603050405020304" pitchFamily="18" charset="0"/>
                <a:cs typeface="Times New Roman" panose="02020603050405020304" pitchFamily="18" charset="0"/>
              </a:rPr>
              <a:t>1.Kim tự tháp Ai Cập </a:t>
            </a:r>
            <a:r>
              <a:rPr lang="en-US" sz="2200" b="1">
                <a:solidFill>
                  <a:srgbClr val="008000"/>
                </a:solidFill>
                <a:latin typeface="Times New Roman" panose="02020603050405020304" pitchFamily="18" charset="0"/>
                <a:cs typeface="Times New Roman" panose="02020603050405020304" pitchFamily="18" charset="0"/>
              </a:rPr>
              <a:t>là </a:t>
            </a:r>
            <a:r>
              <a:rPr lang="en-US" sz="2200" b="1" smtClean="0">
                <a:solidFill>
                  <a:srgbClr val="008000"/>
                </a:solidFill>
                <a:latin typeface="Times New Roman" panose="02020603050405020304" pitchFamily="18" charset="0"/>
                <a:cs typeface="Times New Roman" panose="02020603050405020304" pitchFamily="18" charset="0"/>
              </a:rPr>
              <a:t>gì?</a:t>
            </a:r>
            <a:endParaRPr lang="en-US" sz="2200" b="1">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06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2743200" y="685800"/>
            <a:ext cx="411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latin typeface="Tahoma" panose="020B0604030504040204" pitchFamily="34" charset="0"/>
            </a:endParaRPr>
          </a:p>
        </p:txBody>
      </p:sp>
      <p:pic>
        <p:nvPicPr>
          <p:cNvPr id="8195" name="Picture 6" descr="em_gi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70" y="94129"/>
            <a:ext cx="5593976"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piramid060608_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2541" y="0"/>
            <a:ext cx="59794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Kim%20tu%20thap%20mat%20troi%20Mexic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70" y="3599329"/>
            <a:ext cx="5593976"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49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heel(1)">
                                      <p:cBhvr>
                                        <p:cTn id="7" dur="20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wipe(up)">
                                      <p:cBhvr>
                                        <p:cTn id="12" dur="500"/>
                                        <p:tgtEl>
                                          <p:spTgt spid="819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wheel(1)">
                                      <p:cBhvr>
                                        <p:cTn id="17" dur="2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3455" y="161409"/>
            <a:ext cx="11282517" cy="5324535"/>
          </a:xfrm>
          <a:prstGeom prst="rect">
            <a:avLst/>
          </a:prstGeom>
        </p:spPr>
        <p:txBody>
          <a:bodyPr wrap="square">
            <a:spAutoFit/>
          </a:bodyPr>
          <a:lstStyle/>
          <a:p>
            <a:pPr algn="ctr"/>
            <a:r>
              <a:rPr lang="vi-VN" sz="3400" dirty="0">
                <a:solidFill>
                  <a:schemeClr val="tx2"/>
                </a:solidFill>
                <a:latin typeface="Times New Roman" panose="02020603050405020304" pitchFamily="18" charset="0"/>
                <a:cs typeface="Times New Roman" panose="02020603050405020304" pitchFamily="18" charset="0"/>
              </a:rPr>
              <a:t>Kim tự tháp </a:t>
            </a:r>
            <a:r>
              <a:rPr lang="vi-VN" sz="3400" dirty="0">
                <a:solidFill>
                  <a:srgbClr val="FF0000"/>
                </a:solidFill>
                <a:latin typeface="Times New Roman" panose="02020603050405020304" pitchFamily="18" charset="0"/>
                <a:cs typeface="Times New Roman" panose="02020603050405020304" pitchFamily="18" charset="0"/>
              </a:rPr>
              <a:t>Ai </a:t>
            </a:r>
            <a:r>
              <a:rPr lang="vi-VN" sz="3400" dirty="0" smtClean="0">
                <a:solidFill>
                  <a:srgbClr val="FF0000"/>
                </a:solidFill>
                <a:latin typeface="Times New Roman" panose="02020603050405020304" pitchFamily="18" charset="0"/>
                <a:cs typeface="Times New Roman" panose="02020603050405020304" pitchFamily="18" charset="0"/>
              </a:rPr>
              <a:t>Cập</a:t>
            </a:r>
            <a:endParaRPr lang="vi-VN" sz="3400" dirty="0">
              <a:solidFill>
                <a:srgbClr val="FF0000"/>
              </a:solidFill>
              <a:latin typeface="Times New Roman" panose="02020603050405020304" pitchFamily="18" charset="0"/>
              <a:cs typeface="Times New Roman" panose="02020603050405020304" pitchFamily="18" charset="0"/>
            </a:endParaRPr>
          </a:p>
          <a:p>
            <a:pPr algn="just"/>
            <a:r>
              <a:rPr lang="vi-VN" sz="3400" dirty="0">
                <a:solidFill>
                  <a:schemeClr val="tx2"/>
                </a:solidFill>
                <a:latin typeface="Times New Roman" panose="02020603050405020304" pitchFamily="18" charset="0"/>
                <a:cs typeface="Times New Roman" panose="02020603050405020304" pitchFamily="18" charset="0"/>
              </a:rPr>
              <a:t>      Kim tự tháp </a:t>
            </a:r>
            <a:r>
              <a:rPr lang="vi-VN" sz="3400" dirty="0">
                <a:solidFill>
                  <a:srgbClr val="FF0000"/>
                </a:solidFill>
                <a:latin typeface="Times New Roman" panose="02020603050405020304" pitchFamily="18" charset="0"/>
                <a:cs typeface="Times New Roman" panose="02020603050405020304" pitchFamily="18" charset="0"/>
              </a:rPr>
              <a:t>Ai Cập </a:t>
            </a:r>
            <a:r>
              <a:rPr lang="vi-VN" sz="3400" dirty="0">
                <a:solidFill>
                  <a:schemeClr val="tx2"/>
                </a:solidFill>
                <a:latin typeface="Times New Roman" panose="02020603050405020304" pitchFamily="18" charset="0"/>
                <a:cs typeface="Times New Roman" panose="02020603050405020304" pitchFamily="18" charset="0"/>
              </a:rPr>
              <a:t>là lăng mộ của các hoàng đế </a:t>
            </a:r>
            <a:r>
              <a:rPr lang="vi-VN" sz="3400" dirty="0">
                <a:solidFill>
                  <a:srgbClr val="FF0000"/>
                </a:solidFill>
                <a:latin typeface="Times New Roman" panose="02020603050405020304" pitchFamily="18" charset="0"/>
                <a:cs typeface="Times New Roman" panose="02020603050405020304" pitchFamily="18" charset="0"/>
              </a:rPr>
              <a:t>Ai Cập </a:t>
            </a:r>
            <a:r>
              <a:rPr lang="vi-VN" sz="3400" dirty="0">
                <a:solidFill>
                  <a:schemeClr val="tx2"/>
                </a:solidFill>
                <a:latin typeface="Times New Roman" panose="02020603050405020304" pitchFamily="18" charset="0"/>
                <a:cs typeface="Times New Roman" panose="02020603050405020304" pitchFamily="18" charset="0"/>
              </a:rPr>
              <a:t>cổ đại. Đó là những công trình kiến trúc xây dựng toàn bằng đá tảng. Từ cửa kim tự tháp đi vào là một hành lang tối và hẹp, đường càng đi càng nhằng nhịt dẫn tới những giếng sâu, phòng chứa quan tài, buồng để đồ,... Thăm kim tự tháp, người ta không khỏi ngạc nhiên: Người </a:t>
            </a:r>
            <a:r>
              <a:rPr lang="vi-VN" sz="3400" dirty="0">
                <a:solidFill>
                  <a:srgbClr val="FF0000"/>
                </a:solidFill>
                <a:latin typeface="Times New Roman" panose="02020603050405020304" pitchFamily="18" charset="0"/>
                <a:cs typeface="Times New Roman" panose="02020603050405020304" pitchFamily="18" charset="0"/>
              </a:rPr>
              <a:t>Ai Cập </a:t>
            </a:r>
            <a:r>
              <a:rPr lang="vi-VN" sz="3400" dirty="0">
                <a:solidFill>
                  <a:schemeClr val="tx2"/>
                </a:solidFill>
                <a:latin typeface="Times New Roman" panose="02020603050405020304" pitchFamily="18" charset="0"/>
                <a:cs typeface="Times New Roman" panose="02020603050405020304" pitchFamily="18" charset="0"/>
              </a:rPr>
              <a:t>cổ không có những phương tiện chuyên chở vật liệu như hiện nay, làm thế nào mà họ đã vận chuyển được những tảng đá to như vậy lên cao</a:t>
            </a:r>
            <a:r>
              <a:rPr lang="vi-VN" sz="3400" dirty="0" smtClean="0">
                <a:solidFill>
                  <a:schemeClr val="tx2"/>
                </a:solidFill>
                <a:latin typeface="Times New Roman" panose="02020603050405020304" pitchFamily="18" charset="0"/>
                <a:cs typeface="Times New Roman" panose="02020603050405020304" pitchFamily="18" charset="0"/>
              </a:rPr>
              <a:t>?</a:t>
            </a:r>
            <a:endParaRPr lang="vi-VN" sz="3400" dirty="0">
              <a:solidFill>
                <a:schemeClr val="tx2"/>
              </a:solidFill>
              <a:latin typeface="Times New Roman" panose="02020603050405020304" pitchFamily="18" charset="0"/>
              <a:cs typeface="Times New Roman" panose="02020603050405020304" pitchFamily="18" charset="0"/>
            </a:endParaRPr>
          </a:p>
          <a:p>
            <a:pPr algn="r"/>
            <a:r>
              <a:rPr lang="vi-VN" sz="3400" dirty="0">
                <a:solidFill>
                  <a:schemeClr val="tx2"/>
                </a:solidFill>
                <a:latin typeface="Times New Roman" panose="02020603050405020304" pitchFamily="18" charset="0"/>
                <a:cs typeface="Times New Roman" panose="02020603050405020304" pitchFamily="18" charset="0"/>
              </a:rPr>
              <a:t>Theo </a:t>
            </a:r>
            <a:r>
              <a:rPr lang="en-US" sz="3400" dirty="0" err="1" smtClean="0">
                <a:solidFill>
                  <a:schemeClr val="tx2"/>
                </a:solidFill>
                <a:latin typeface="Times New Roman" panose="02020603050405020304" pitchFamily="18" charset="0"/>
                <a:cs typeface="Times New Roman" panose="02020603050405020304" pitchFamily="18" charset="0"/>
              </a:rPr>
              <a:t>Những</a:t>
            </a:r>
            <a:r>
              <a:rPr lang="en-US" sz="3400" dirty="0">
                <a:solidFill>
                  <a:schemeClr val="tx2"/>
                </a:solidFill>
                <a:latin typeface="Times New Roman" panose="02020603050405020304" pitchFamily="18" charset="0"/>
                <a:cs typeface="Times New Roman" panose="02020603050405020304" pitchFamily="18" charset="0"/>
              </a:rPr>
              <a:t> </a:t>
            </a:r>
            <a:r>
              <a:rPr lang="en-US" sz="3400" dirty="0" err="1" smtClean="0">
                <a:solidFill>
                  <a:schemeClr val="tx2"/>
                </a:solidFill>
                <a:latin typeface="Times New Roman" panose="02020603050405020304" pitchFamily="18" charset="0"/>
                <a:cs typeface="Times New Roman" panose="02020603050405020304" pitchFamily="18" charset="0"/>
              </a:rPr>
              <a:t>kì</a:t>
            </a:r>
            <a:r>
              <a:rPr lang="en-US" sz="3400" dirty="0" smtClean="0">
                <a:solidFill>
                  <a:schemeClr val="tx2"/>
                </a:solidFill>
                <a:latin typeface="Times New Roman" panose="02020603050405020304" pitchFamily="18" charset="0"/>
                <a:cs typeface="Times New Roman" panose="02020603050405020304" pitchFamily="18" charset="0"/>
              </a:rPr>
              <a:t> </a:t>
            </a:r>
            <a:r>
              <a:rPr lang="en-US" sz="3400" dirty="0" err="1" smtClean="0">
                <a:solidFill>
                  <a:schemeClr val="tx2"/>
                </a:solidFill>
                <a:latin typeface="Times New Roman" panose="02020603050405020304" pitchFamily="18" charset="0"/>
                <a:cs typeface="Times New Roman" panose="02020603050405020304" pitchFamily="18" charset="0"/>
              </a:rPr>
              <a:t>quan</a:t>
            </a:r>
            <a:r>
              <a:rPr lang="en-US" sz="3400" dirty="0">
                <a:solidFill>
                  <a:schemeClr val="tx2"/>
                </a:solidFill>
                <a:latin typeface="Times New Roman" panose="02020603050405020304" pitchFamily="18" charset="0"/>
                <a:cs typeface="Times New Roman" panose="02020603050405020304" pitchFamily="18" charset="0"/>
              </a:rPr>
              <a:t> </a:t>
            </a:r>
            <a:r>
              <a:rPr lang="en-US" sz="3400" dirty="0" err="1" smtClean="0">
                <a:solidFill>
                  <a:schemeClr val="tx2"/>
                </a:solidFill>
                <a:latin typeface="Times New Roman" panose="02020603050405020304" pitchFamily="18" charset="0"/>
                <a:cs typeface="Times New Roman" panose="02020603050405020304" pitchFamily="18" charset="0"/>
              </a:rPr>
              <a:t>thế</a:t>
            </a:r>
            <a:r>
              <a:rPr lang="en-US" sz="3400" dirty="0">
                <a:solidFill>
                  <a:schemeClr val="tx2"/>
                </a:solidFill>
                <a:latin typeface="Times New Roman" panose="02020603050405020304" pitchFamily="18" charset="0"/>
                <a:cs typeface="Times New Roman" panose="02020603050405020304" pitchFamily="18" charset="0"/>
              </a:rPr>
              <a:t> </a:t>
            </a:r>
            <a:r>
              <a:rPr lang="en-US" sz="3400" dirty="0" err="1">
                <a:solidFill>
                  <a:schemeClr val="tx2"/>
                </a:solidFill>
                <a:latin typeface="Times New Roman" panose="02020603050405020304" pitchFamily="18" charset="0"/>
                <a:cs typeface="Times New Roman" panose="02020603050405020304" pitchFamily="18" charset="0"/>
              </a:rPr>
              <a:t>giới</a:t>
            </a:r>
            <a:endParaRPr lang="vi-VN" sz="34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8755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3455" y="161409"/>
            <a:ext cx="11282517" cy="5324535"/>
          </a:xfrm>
          <a:prstGeom prst="rect">
            <a:avLst/>
          </a:prstGeom>
        </p:spPr>
        <p:txBody>
          <a:bodyPr wrap="square">
            <a:spAutoFit/>
          </a:bodyPr>
          <a:lstStyle/>
          <a:p>
            <a:pPr algn="ctr"/>
            <a:r>
              <a:rPr lang="vi-VN" sz="3400" dirty="0">
                <a:solidFill>
                  <a:schemeClr val="tx2"/>
                </a:solidFill>
                <a:latin typeface="Times New Roman" panose="02020603050405020304" pitchFamily="18" charset="0"/>
                <a:cs typeface="Times New Roman" panose="02020603050405020304" pitchFamily="18" charset="0"/>
              </a:rPr>
              <a:t>Kim tự tháp Ai </a:t>
            </a:r>
            <a:r>
              <a:rPr lang="vi-VN" sz="3400" dirty="0" smtClean="0">
                <a:solidFill>
                  <a:schemeClr val="tx2"/>
                </a:solidFill>
                <a:latin typeface="Times New Roman" panose="02020603050405020304" pitchFamily="18" charset="0"/>
                <a:cs typeface="Times New Roman" panose="02020603050405020304" pitchFamily="18" charset="0"/>
              </a:rPr>
              <a:t>Cập</a:t>
            </a:r>
            <a:endParaRPr lang="vi-VN" sz="3400" dirty="0">
              <a:solidFill>
                <a:schemeClr val="tx2"/>
              </a:solidFill>
              <a:latin typeface="Times New Roman" panose="02020603050405020304" pitchFamily="18" charset="0"/>
              <a:cs typeface="Times New Roman" panose="02020603050405020304" pitchFamily="18" charset="0"/>
            </a:endParaRPr>
          </a:p>
          <a:p>
            <a:pPr algn="just"/>
            <a:r>
              <a:rPr lang="vi-VN" sz="3400" dirty="0">
                <a:solidFill>
                  <a:schemeClr val="tx2"/>
                </a:solidFill>
                <a:latin typeface="Times New Roman" panose="02020603050405020304" pitchFamily="18" charset="0"/>
                <a:cs typeface="Times New Roman" panose="02020603050405020304" pitchFamily="18" charset="0"/>
              </a:rPr>
              <a:t>      Kim tự tháp Ai Cập là lăng mộ của các hoàng đế Ai Cập cổ đại. Đó là những công trình kiến trúc xây dựng toàn bằng đá tảng. Từ cửa kim tự tháp đi vào là một hành lang tối và hẹp, đường càng đi càng </a:t>
            </a:r>
            <a:r>
              <a:rPr lang="vi-VN" sz="3400" dirty="0">
                <a:solidFill>
                  <a:srgbClr val="FF0000"/>
                </a:solidFill>
                <a:latin typeface="Times New Roman" panose="02020603050405020304" pitchFamily="18" charset="0"/>
                <a:cs typeface="Times New Roman" panose="02020603050405020304" pitchFamily="18" charset="0"/>
              </a:rPr>
              <a:t>nhằng nhịt </a:t>
            </a:r>
            <a:r>
              <a:rPr lang="vi-VN" sz="3400" dirty="0">
                <a:solidFill>
                  <a:schemeClr val="tx2"/>
                </a:solidFill>
                <a:latin typeface="Times New Roman" panose="02020603050405020304" pitchFamily="18" charset="0"/>
                <a:cs typeface="Times New Roman" panose="02020603050405020304" pitchFamily="18" charset="0"/>
              </a:rPr>
              <a:t>dẫn tới những </a:t>
            </a:r>
            <a:r>
              <a:rPr lang="vi-VN" sz="3400" dirty="0">
                <a:solidFill>
                  <a:srgbClr val="FF0000"/>
                </a:solidFill>
                <a:latin typeface="Times New Roman" panose="02020603050405020304" pitchFamily="18" charset="0"/>
                <a:cs typeface="Times New Roman" panose="02020603050405020304" pitchFamily="18" charset="0"/>
              </a:rPr>
              <a:t>giếng sâu</a:t>
            </a:r>
            <a:r>
              <a:rPr lang="vi-VN" sz="3400" dirty="0">
                <a:latin typeface="Times New Roman" panose="02020603050405020304" pitchFamily="18" charset="0"/>
                <a:cs typeface="Times New Roman" panose="02020603050405020304" pitchFamily="18" charset="0"/>
              </a:rPr>
              <a:t>, </a:t>
            </a:r>
            <a:r>
              <a:rPr lang="vi-VN" sz="3400" dirty="0">
                <a:solidFill>
                  <a:schemeClr val="tx2"/>
                </a:solidFill>
                <a:latin typeface="Times New Roman" panose="02020603050405020304" pitchFamily="18" charset="0"/>
                <a:cs typeface="Times New Roman" panose="02020603050405020304" pitchFamily="18" charset="0"/>
              </a:rPr>
              <a:t>phòng chứa</a:t>
            </a:r>
            <a:r>
              <a:rPr lang="vi-VN" sz="3400" dirty="0">
                <a:latin typeface="Times New Roman" panose="02020603050405020304" pitchFamily="18" charset="0"/>
                <a:cs typeface="Times New Roman" panose="02020603050405020304" pitchFamily="18" charset="0"/>
              </a:rPr>
              <a:t> </a:t>
            </a:r>
            <a:r>
              <a:rPr lang="vi-VN" sz="3400" dirty="0">
                <a:solidFill>
                  <a:srgbClr val="FF0000"/>
                </a:solidFill>
                <a:latin typeface="Times New Roman" panose="02020603050405020304" pitchFamily="18" charset="0"/>
                <a:cs typeface="Times New Roman" panose="02020603050405020304" pitchFamily="18" charset="0"/>
              </a:rPr>
              <a:t>quan tài</a:t>
            </a:r>
            <a:r>
              <a:rPr lang="vi-VN" sz="3400" dirty="0">
                <a:latin typeface="Times New Roman" panose="02020603050405020304" pitchFamily="18" charset="0"/>
                <a:cs typeface="Times New Roman" panose="02020603050405020304" pitchFamily="18" charset="0"/>
              </a:rPr>
              <a:t>, </a:t>
            </a:r>
            <a:r>
              <a:rPr lang="vi-VN" sz="3400" dirty="0">
                <a:solidFill>
                  <a:schemeClr val="tx2"/>
                </a:solidFill>
                <a:latin typeface="Times New Roman" panose="02020603050405020304" pitchFamily="18" charset="0"/>
                <a:cs typeface="Times New Roman" panose="02020603050405020304" pitchFamily="18" charset="0"/>
              </a:rPr>
              <a:t>buồng để đồ,... Thăm kim tự tháp, người ta không khỏi ngạc nhiên: Người Ai Cập cổ không có những phương tiện chuyên chở vật liệu như hiện nay, làm thế nào mà họ đã</a:t>
            </a:r>
            <a:r>
              <a:rPr lang="vi-VN" sz="3400" dirty="0">
                <a:latin typeface="Times New Roman" panose="02020603050405020304" pitchFamily="18" charset="0"/>
                <a:cs typeface="Times New Roman" panose="02020603050405020304" pitchFamily="18" charset="0"/>
              </a:rPr>
              <a:t> </a:t>
            </a:r>
            <a:r>
              <a:rPr lang="vi-VN" sz="3400" dirty="0">
                <a:solidFill>
                  <a:srgbClr val="FF0000"/>
                </a:solidFill>
                <a:latin typeface="Times New Roman" panose="02020603050405020304" pitchFamily="18" charset="0"/>
                <a:cs typeface="Times New Roman" panose="02020603050405020304" pitchFamily="18" charset="0"/>
              </a:rPr>
              <a:t>vận chuyển </a:t>
            </a:r>
            <a:r>
              <a:rPr lang="vi-VN" sz="3400" dirty="0">
                <a:solidFill>
                  <a:schemeClr val="tx2"/>
                </a:solidFill>
                <a:latin typeface="Times New Roman" panose="02020603050405020304" pitchFamily="18" charset="0"/>
                <a:cs typeface="Times New Roman" panose="02020603050405020304" pitchFamily="18" charset="0"/>
              </a:rPr>
              <a:t>được những tảng đá to như vậy lên cao</a:t>
            </a:r>
            <a:r>
              <a:rPr lang="vi-VN" sz="3400" dirty="0" smtClean="0">
                <a:solidFill>
                  <a:schemeClr val="tx2"/>
                </a:solidFill>
                <a:latin typeface="Times New Roman" panose="02020603050405020304" pitchFamily="18" charset="0"/>
                <a:cs typeface="Times New Roman" panose="02020603050405020304" pitchFamily="18" charset="0"/>
              </a:rPr>
              <a:t>?</a:t>
            </a:r>
            <a:endParaRPr lang="vi-VN" sz="3400" dirty="0">
              <a:solidFill>
                <a:schemeClr val="tx2"/>
              </a:solidFill>
              <a:latin typeface="Times New Roman" panose="02020603050405020304" pitchFamily="18" charset="0"/>
              <a:cs typeface="Times New Roman" panose="02020603050405020304" pitchFamily="18" charset="0"/>
            </a:endParaRPr>
          </a:p>
          <a:p>
            <a:pPr algn="r"/>
            <a:r>
              <a:rPr lang="vi-VN" sz="3400" dirty="0">
                <a:solidFill>
                  <a:schemeClr val="tx2"/>
                </a:solidFill>
                <a:latin typeface="Times New Roman" panose="02020603050405020304" pitchFamily="18" charset="0"/>
                <a:cs typeface="Times New Roman" panose="02020603050405020304" pitchFamily="18" charset="0"/>
              </a:rPr>
              <a:t>Theo </a:t>
            </a:r>
            <a:r>
              <a:rPr lang="en-US" sz="3400" dirty="0" err="1" smtClean="0">
                <a:solidFill>
                  <a:schemeClr val="tx2"/>
                </a:solidFill>
                <a:latin typeface="Times New Roman" panose="02020603050405020304" pitchFamily="18" charset="0"/>
                <a:cs typeface="Times New Roman" panose="02020603050405020304" pitchFamily="18" charset="0"/>
              </a:rPr>
              <a:t>Những</a:t>
            </a:r>
            <a:r>
              <a:rPr lang="en-US" sz="3400" dirty="0">
                <a:solidFill>
                  <a:schemeClr val="tx2"/>
                </a:solidFill>
                <a:latin typeface="Times New Roman" panose="02020603050405020304" pitchFamily="18" charset="0"/>
                <a:cs typeface="Times New Roman" panose="02020603050405020304" pitchFamily="18" charset="0"/>
              </a:rPr>
              <a:t> </a:t>
            </a:r>
            <a:r>
              <a:rPr lang="en-US" sz="3400" dirty="0" err="1" smtClean="0">
                <a:solidFill>
                  <a:schemeClr val="tx2"/>
                </a:solidFill>
                <a:latin typeface="Times New Roman" panose="02020603050405020304" pitchFamily="18" charset="0"/>
                <a:cs typeface="Times New Roman" panose="02020603050405020304" pitchFamily="18" charset="0"/>
              </a:rPr>
              <a:t>kì</a:t>
            </a:r>
            <a:r>
              <a:rPr lang="en-US" sz="3400" dirty="0" smtClean="0">
                <a:solidFill>
                  <a:schemeClr val="tx2"/>
                </a:solidFill>
                <a:latin typeface="Times New Roman" panose="02020603050405020304" pitchFamily="18" charset="0"/>
                <a:cs typeface="Times New Roman" panose="02020603050405020304" pitchFamily="18" charset="0"/>
              </a:rPr>
              <a:t> </a:t>
            </a:r>
            <a:r>
              <a:rPr lang="en-US" sz="3400" dirty="0" err="1" smtClean="0">
                <a:solidFill>
                  <a:schemeClr val="tx2"/>
                </a:solidFill>
                <a:latin typeface="Times New Roman" panose="02020603050405020304" pitchFamily="18" charset="0"/>
                <a:cs typeface="Times New Roman" panose="02020603050405020304" pitchFamily="18" charset="0"/>
              </a:rPr>
              <a:t>quan</a:t>
            </a:r>
            <a:r>
              <a:rPr lang="en-US" sz="3400" dirty="0">
                <a:solidFill>
                  <a:schemeClr val="tx2"/>
                </a:solidFill>
                <a:latin typeface="Times New Roman" panose="02020603050405020304" pitchFamily="18" charset="0"/>
                <a:cs typeface="Times New Roman" panose="02020603050405020304" pitchFamily="18" charset="0"/>
              </a:rPr>
              <a:t> </a:t>
            </a:r>
            <a:r>
              <a:rPr lang="en-US" sz="3400" dirty="0" err="1" smtClean="0">
                <a:solidFill>
                  <a:schemeClr val="tx2"/>
                </a:solidFill>
                <a:latin typeface="Times New Roman" panose="02020603050405020304" pitchFamily="18" charset="0"/>
                <a:cs typeface="Times New Roman" panose="02020603050405020304" pitchFamily="18" charset="0"/>
              </a:rPr>
              <a:t>thế</a:t>
            </a:r>
            <a:r>
              <a:rPr lang="en-US" sz="3400" dirty="0">
                <a:solidFill>
                  <a:schemeClr val="tx2"/>
                </a:solidFill>
                <a:latin typeface="Times New Roman" panose="02020603050405020304" pitchFamily="18" charset="0"/>
                <a:cs typeface="Times New Roman" panose="02020603050405020304" pitchFamily="18" charset="0"/>
              </a:rPr>
              <a:t> </a:t>
            </a:r>
            <a:r>
              <a:rPr lang="en-US" sz="3400" dirty="0" err="1">
                <a:solidFill>
                  <a:schemeClr val="tx2"/>
                </a:solidFill>
                <a:latin typeface="Times New Roman" panose="02020603050405020304" pitchFamily="18" charset="0"/>
                <a:cs typeface="Times New Roman" panose="02020603050405020304" pitchFamily="18" charset="0"/>
              </a:rPr>
              <a:t>giới</a:t>
            </a:r>
            <a:endParaRPr lang="vi-VN" sz="34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6595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909918" y="0"/>
            <a:ext cx="13101917" cy="7301753"/>
            <a:chOff x="-909918" y="0"/>
            <a:chExt cx="13101917" cy="7301753"/>
          </a:xfrm>
        </p:grpSpPr>
        <p:grpSp>
          <p:nvGrpSpPr>
            <p:cNvPr id="4" name="组合 3">
              <a:extLst>
                <a:ext uri="{FF2B5EF4-FFF2-40B4-BE49-F238E27FC236}">
                  <a16:creationId xmlns:a16="http://schemas.microsoft.com/office/drawing/2014/main" xmlns="" id="{3119D9BB-CCDF-46B7-A553-AAD0D54E5977}"/>
                </a:ext>
              </a:extLst>
            </p:cNvPr>
            <p:cNvGrpSpPr/>
            <p:nvPr/>
          </p:nvGrpSpPr>
          <p:grpSpPr>
            <a:xfrm>
              <a:off x="0" y="0"/>
              <a:ext cx="12191999" cy="6858000"/>
              <a:chOff x="0" y="0"/>
              <a:chExt cx="12191999" cy="6858000"/>
            </a:xfrm>
          </p:grpSpPr>
          <p:pic>
            <p:nvPicPr>
              <p:cNvPr id="2" name="图片 1">
                <a:extLst>
                  <a:ext uri="{FF2B5EF4-FFF2-40B4-BE49-F238E27FC236}">
                    <a16:creationId xmlns:a16="http://schemas.microsoft.com/office/drawing/2014/main" xmlns="" id="{98D742B0-F26D-43E0-B99B-7D7B3A273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3" name="矩形 2">
                <a:extLst>
                  <a:ext uri="{FF2B5EF4-FFF2-40B4-BE49-F238E27FC236}">
                    <a16:creationId xmlns:a16="http://schemas.microsoft.com/office/drawing/2014/main" xmlns="" id="{8F4044AC-B943-4E2A-B85C-DCA07AECBFDE}"/>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6" name="图片 5">
              <a:extLst>
                <a:ext uri="{FF2B5EF4-FFF2-40B4-BE49-F238E27FC236}">
                  <a16:creationId xmlns:a16="http://schemas.microsoft.com/office/drawing/2014/main" xmlns="" id="{C3DB7EF5-02CF-479D-BF94-218346A638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918" y="443753"/>
              <a:ext cx="6858000" cy="6858000"/>
            </a:xfrm>
            <a:prstGeom prst="rect">
              <a:avLst/>
            </a:prstGeom>
          </p:spPr>
        </p:pic>
      </p:grpSp>
      <p:sp>
        <p:nvSpPr>
          <p:cNvPr id="7" name="矩形: 圆角 6">
            <a:extLst>
              <a:ext uri="{FF2B5EF4-FFF2-40B4-BE49-F238E27FC236}">
                <a16:creationId xmlns:a16="http://schemas.microsoft.com/office/drawing/2014/main" xmlns="" id="{36F5BCD9-D656-43B7-958D-A26FAD17ADDB}"/>
              </a:ext>
            </a:extLst>
          </p:cNvPr>
          <p:cNvSpPr/>
          <p:nvPr/>
        </p:nvSpPr>
        <p:spPr>
          <a:xfrm>
            <a:off x="6956614" y="331711"/>
            <a:ext cx="4542758" cy="860612"/>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8" name="Rectangle 17"/>
          <p:cNvSpPr/>
          <p:nvPr/>
        </p:nvSpPr>
        <p:spPr>
          <a:xfrm>
            <a:off x="6107421" y="331711"/>
            <a:ext cx="6241143" cy="707886"/>
          </a:xfrm>
          <a:prstGeom prst="rect">
            <a:avLst/>
          </a:prstGeom>
          <a:noFill/>
        </p:spPr>
        <p:txBody>
          <a:bodyPr wrap="square" lIns="91440" tIns="45720" rIns="91440" bIns="45720">
            <a:spAutoFit/>
          </a:bodyPr>
          <a:lstStyle/>
          <a:p>
            <a:pPr algn="ctr"/>
            <a:r>
              <a:rPr lang="en-US" sz="4000" b="1"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Luyện</a:t>
            </a:r>
            <a:r>
              <a:rPr lang="en-US" sz="40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000" b="1"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viết</a:t>
            </a:r>
            <a:r>
              <a:rPr lang="en-US" sz="40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000" b="1"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từ</a:t>
            </a:r>
            <a:r>
              <a:rPr lang="en-US" sz="40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000" b="1" dirty="0" err="1"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khó</a:t>
            </a:r>
            <a:endParaRPr lang="en-US" sz="40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23" name="任意多边形 33">
            <a:extLst>
              <a:ext uri="{FF2B5EF4-FFF2-40B4-BE49-F238E27FC236}">
                <a16:creationId xmlns:a16="http://schemas.microsoft.com/office/drawing/2014/main" xmlns="" id="{060F65E5-D9C0-4C9A-9E47-A7F0D08C17BE}"/>
              </a:ext>
            </a:extLst>
          </p:cNvPr>
          <p:cNvSpPr>
            <a:spLocks/>
          </p:cNvSpPr>
          <p:nvPr/>
        </p:nvSpPr>
        <p:spPr bwMode="auto">
          <a:xfrm flipH="1">
            <a:off x="7584845" y="1333829"/>
            <a:ext cx="3559054" cy="925512"/>
          </a:xfrm>
          <a:custGeom>
            <a:avLst/>
            <a:gdLst>
              <a:gd name="T0" fmla="*/ 462991 w 4736306"/>
              <a:gd name="T1" fmla="*/ 0 h 925514"/>
              <a:gd name="T2" fmla="*/ 520167 w 4736306"/>
              <a:gd name="T3" fmla="*/ 5761 h 925514"/>
              <a:gd name="T4" fmla="*/ 520167 w 4736306"/>
              <a:gd name="T5" fmla="*/ 0 h 925514"/>
              <a:gd name="T6" fmla="*/ 4738688 w 4736306"/>
              <a:gd name="T7" fmla="*/ 0 h 925514"/>
              <a:gd name="T8" fmla="*/ 4738688 w 4736306"/>
              <a:gd name="T9" fmla="*/ 925508 h 925514"/>
              <a:gd name="T10" fmla="*/ 520167 w 4736306"/>
              <a:gd name="T11" fmla="*/ 925508 h 925514"/>
              <a:gd name="T12" fmla="*/ 520167 w 4736306"/>
              <a:gd name="T13" fmla="*/ 919747 h 925514"/>
              <a:gd name="T14" fmla="*/ 462991 w 4736306"/>
              <a:gd name="T15" fmla="*/ 925508 h 925514"/>
              <a:gd name="T16" fmla="*/ 0 w 4736306"/>
              <a:gd name="T17" fmla="*/ 462754 h 925514"/>
              <a:gd name="T18" fmla="*/ 462991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DEBB0"/>
          </a:solidFill>
          <a:ln>
            <a:noFill/>
          </a:ln>
        </p:spPr>
        <p:txBody>
          <a:bodyPr anchor="ctr"/>
          <a:lstStyle/>
          <a:p>
            <a:endParaRPr lang="zh-CN" altLang="en-US" dirty="0">
              <a:latin typeface="inpin heiti" charset="-122"/>
              <a:ea typeface="inpin heiti" charset="-122"/>
            </a:endParaRPr>
          </a:p>
        </p:txBody>
      </p:sp>
      <p:sp>
        <p:nvSpPr>
          <p:cNvPr id="24" name="任意多边形 34">
            <a:extLst>
              <a:ext uri="{FF2B5EF4-FFF2-40B4-BE49-F238E27FC236}">
                <a16:creationId xmlns:a16="http://schemas.microsoft.com/office/drawing/2014/main" xmlns="" id="{FD3A067A-8E64-41A8-A2F7-278CED733642}"/>
              </a:ext>
            </a:extLst>
          </p:cNvPr>
          <p:cNvSpPr>
            <a:spLocks/>
          </p:cNvSpPr>
          <p:nvPr/>
        </p:nvSpPr>
        <p:spPr bwMode="auto">
          <a:xfrm flipH="1">
            <a:off x="7052836" y="2259341"/>
            <a:ext cx="3557860" cy="925513"/>
          </a:xfrm>
          <a:custGeom>
            <a:avLst/>
            <a:gdLst>
              <a:gd name="T0" fmla="*/ 462523 w 4736306"/>
              <a:gd name="T1" fmla="*/ 0 h 925514"/>
              <a:gd name="T2" fmla="*/ 519645 w 4736306"/>
              <a:gd name="T3" fmla="*/ 5761 h 925514"/>
              <a:gd name="T4" fmla="*/ 519645 w 4736306"/>
              <a:gd name="T5" fmla="*/ 0 h 925514"/>
              <a:gd name="T6" fmla="*/ 4733924 w 4736306"/>
              <a:gd name="T7" fmla="*/ 0 h 925514"/>
              <a:gd name="T8" fmla="*/ 4733924 w 4736306"/>
              <a:gd name="T9" fmla="*/ 925511 h 925514"/>
              <a:gd name="T10" fmla="*/ 519645 w 4736306"/>
              <a:gd name="T11" fmla="*/ 925511 h 925514"/>
              <a:gd name="T12" fmla="*/ 519645 w 4736306"/>
              <a:gd name="T13" fmla="*/ 919750 h 925514"/>
              <a:gd name="T14" fmla="*/ 462523 w 4736306"/>
              <a:gd name="T15" fmla="*/ 925511 h 925514"/>
              <a:gd name="T16" fmla="*/ 0 w 4736306"/>
              <a:gd name="T17" fmla="*/ 462757 h 925514"/>
              <a:gd name="T18" fmla="*/ 462523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CD5B5"/>
          </a:solidFill>
          <a:ln>
            <a:noFill/>
          </a:ln>
        </p:spPr>
        <p:txBody>
          <a:bodyPr anchor="ctr"/>
          <a:lstStyle/>
          <a:p>
            <a:endParaRPr lang="zh-CN" altLang="en-US" dirty="0">
              <a:latin typeface="inpin heiti" charset="-122"/>
              <a:ea typeface="inpin heiti" charset="-122"/>
            </a:endParaRPr>
          </a:p>
        </p:txBody>
      </p:sp>
      <p:sp>
        <p:nvSpPr>
          <p:cNvPr id="25" name="任意多边形 35">
            <a:extLst>
              <a:ext uri="{FF2B5EF4-FFF2-40B4-BE49-F238E27FC236}">
                <a16:creationId xmlns:a16="http://schemas.microsoft.com/office/drawing/2014/main" xmlns="" id="{A7D1FFEB-E835-4400-84D3-C0BF3AE03F3A}"/>
              </a:ext>
            </a:extLst>
          </p:cNvPr>
          <p:cNvSpPr>
            <a:spLocks/>
          </p:cNvSpPr>
          <p:nvPr/>
        </p:nvSpPr>
        <p:spPr bwMode="auto">
          <a:xfrm flipH="1">
            <a:off x="6519633" y="3172154"/>
            <a:ext cx="3559054" cy="925512"/>
          </a:xfrm>
          <a:custGeom>
            <a:avLst/>
            <a:gdLst>
              <a:gd name="T0" fmla="*/ 462991 w 4736306"/>
              <a:gd name="T1" fmla="*/ 0 h 925514"/>
              <a:gd name="T2" fmla="*/ 520167 w 4736306"/>
              <a:gd name="T3" fmla="*/ 5761 h 925514"/>
              <a:gd name="T4" fmla="*/ 520167 w 4736306"/>
              <a:gd name="T5" fmla="*/ 0 h 925514"/>
              <a:gd name="T6" fmla="*/ 4738688 w 4736306"/>
              <a:gd name="T7" fmla="*/ 0 h 925514"/>
              <a:gd name="T8" fmla="*/ 4738688 w 4736306"/>
              <a:gd name="T9" fmla="*/ 925508 h 925514"/>
              <a:gd name="T10" fmla="*/ 520167 w 4736306"/>
              <a:gd name="T11" fmla="*/ 925508 h 925514"/>
              <a:gd name="T12" fmla="*/ 520167 w 4736306"/>
              <a:gd name="T13" fmla="*/ 919747 h 925514"/>
              <a:gd name="T14" fmla="*/ 462991 w 4736306"/>
              <a:gd name="T15" fmla="*/ 925508 h 925514"/>
              <a:gd name="T16" fmla="*/ 0 w 4736306"/>
              <a:gd name="T17" fmla="*/ 462754 h 925514"/>
              <a:gd name="T18" fmla="*/ 462991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AC090"/>
          </a:solidFill>
          <a:ln>
            <a:noFill/>
          </a:ln>
        </p:spPr>
        <p:txBody>
          <a:bodyPr anchor="ctr"/>
          <a:lstStyle/>
          <a:p>
            <a:endParaRPr lang="zh-CN" altLang="en-US" dirty="0">
              <a:latin typeface="inpin heiti" charset="-122"/>
              <a:ea typeface="inpin heiti" charset="-122"/>
            </a:endParaRPr>
          </a:p>
        </p:txBody>
      </p:sp>
      <p:sp>
        <p:nvSpPr>
          <p:cNvPr id="26" name="任意多边形 36">
            <a:extLst>
              <a:ext uri="{FF2B5EF4-FFF2-40B4-BE49-F238E27FC236}">
                <a16:creationId xmlns:a16="http://schemas.microsoft.com/office/drawing/2014/main" xmlns="" id="{976FA575-4DC3-40AE-8874-82AE67AE6C56}"/>
              </a:ext>
            </a:extLst>
          </p:cNvPr>
          <p:cNvSpPr>
            <a:spLocks/>
          </p:cNvSpPr>
          <p:nvPr/>
        </p:nvSpPr>
        <p:spPr bwMode="auto">
          <a:xfrm flipH="1">
            <a:off x="5987623" y="4084966"/>
            <a:ext cx="3557861" cy="925513"/>
          </a:xfrm>
          <a:custGeom>
            <a:avLst/>
            <a:gdLst>
              <a:gd name="T0" fmla="*/ 462526 w 4736306"/>
              <a:gd name="T1" fmla="*/ 0 h 925514"/>
              <a:gd name="T2" fmla="*/ 519645 w 4736306"/>
              <a:gd name="T3" fmla="*/ 5761 h 925514"/>
              <a:gd name="T4" fmla="*/ 519645 w 4736306"/>
              <a:gd name="T5" fmla="*/ 0 h 925514"/>
              <a:gd name="T6" fmla="*/ 4733927 w 4736306"/>
              <a:gd name="T7" fmla="*/ 0 h 925514"/>
              <a:gd name="T8" fmla="*/ 4733927 w 4736306"/>
              <a:gd name="T9" fmla="*/ 925511 h 925514"/>
              <a:gd name="T10" fmla="*/ 519645 w 4736306"/>
              <a:gd name="T11" fmla="*/ 925511 h 925514"/>
              <a:gd name="T12" fmla="*/ 519645 w 4736306"/>
              <a:gd name="T13" fmla="*/ 919750 h 925514"/>
              <a:gd name="T14" fmla="*/ 462526 w 4736306"/>
              <a:gd name="T15" fmla="*/ 925511 h 925514"/>
              <a:gd name="T16" fmla="*/ 0 w 4736306"/>
              <a:gd name="T17" fmla="*/ 462757 h 925514"/>
              <a:gd name="T18" fmla="*/ 462526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F9409"/>
          </a:solidFill>
          <a:ln>
            <a:noFill/>
          </a:ln>
        </p:spPr>
        <p:txBody>
          <a:bodyPr anchor="ctr"/>
          <a:lstStyle/>
          <a:p>
            <a:endParaRPr lang="zh-CN" altLang="en-US" dirty="0">
              <a:latin typeface="inpin heiti" charset="-122"/>
              <a:ea typeface="inpin heiti" charset="-122"/>
            </a:endParaRPr>
          </a:p>
        </p:txBody>
      </p:sp>
      <p:sp>
        <p:nvSpPr>
          <p:cNvPr id="5" name="Rectangle 4"/>
          <p:cNvSpPr/>
          <p:nvPr/>
        </p:nvSpPr>
        <p:spPr>
          <a:xfrm>
            <a:off x="8641439" y="1471804"/>
            <a:ext cx="2146742" cy="646331"/>
          </a:xfrm>
          <a:prstGeom prst="rect">
            <a:avLst/>
          </a:prstGeom>
        </p:spPr>
        <p:txBody>
          <a:bodyPr wrap="none">
            <a:spAutoFit/>
          </a:bodyPr>
          <a:lstStyle/>
          <a:p>
            <a:r>
              <a:rPr lang="vi-VN" sz="3600" dirty="0">
                <a:solidFill>
                  <a:schemeClr val="tx2"/>
                </a:solidFill>
                <a:latin typeface="Times New Roman" panose="02020603050405020304" pitchFamily="18" charset="0"/>
                <a:cs typeface="Times New Roman" panose="02020603050405020304" pitchFamily="18" charset="0"/>
              </a:rPr>
              <a:t>nhằng nhịt</a:t>
            </a:r>
            <a:endParaRPr lang="en-US" sz="3600" dirty="0">
              <a:solidFill>
                <a:schemeClr val="tx2"/>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7653973" y="3286267"/>
            <a:ext cx="1659429" cy="646331"/>
          </a:xfrm>
          <a:prstGeom prst="rect">
            <a:avLst/>
          </a:prstGeom>
        </p:spPr>
        <p:txBody>
          <a:bodyPr wrap="none">
            <a:spAutoFit/>
          </a:bodyPr>
          <a:lstStyle/>
          <a:p>
            <a:r>
              <a:rPr lang="vi-VN" sz="3600" dirty="0">
                <a:solidFill>
                  <a:schemeClr val="tx2"/>
                </a:solidFill>
                <a:latin typeface="Times New Roman" panose="02020603050405020304" pitchFamily="18" charset="0"/>
                <a:cs typeface="Times New Roman" panose="02020603050405020304" pitchFamily="18" charset="0"/>
              </a:rPr>
              <a:t>quan tài</a:t>
            </a:r>
            <a:endParaRPr lang="en-US" sz="3600" dirty="0">
              <a:solidFill>
                <a:schemeClr val="tx2"/>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6767752" y="4196018"/>
            <a:ext cx="2416046" cy="646331"/>
          </a:xfrm>
          <a:prstGeom prst="rect">
            <a:avLst/>
          </a:prstGeom>
        </p:spPr>
        <p:txBody>
          <a:bodyPr wrap="none">
            <a:spAutoFit/>
          </a:bodyPr>
          <a:lstStyle/>
          <a:p>
            <a:r>
              <a:rPr lang="vi-VN" sz="3600" dirty="0">
                <a:solidFill>
                  <a:schemeClr val="tx2"/>
                </a:solidFill>
                <a:latin typeface="Times New Roman" panose="02020603050405020304" pitchFamily="18" charset="0"/>
                <a:cs typeface="Times New Roman" panose="02020603050405020304" pitchFamily="18" charset="0"/>
              </a:rPr>
              <a:t>vận chuyển</a:t>
            </a:r>
            <a:r>
              <a:rPr lang="vi-VN" sz="3600" dirty="0" smtClean="0">
                <a:solidFill>
                  <a:schemeClr val="tx2"/>
                </a:solidFill>
                <a:latin typeface="Times New Roman" panose="02020603050405020304" pitchFamily="18" charset="0"/>
                <a:cs typeface="Times New Roman" panose="02020603050405020304" pitchFamily="18" charset="0"/>
              </a:rPr>
              <a:t>.</a:t>
            </a:r>
            <a:endParaRPr lang="en-US" sz="3600" dirty="0">
              <a:solidFill>
                <a:schemeClr val="tx2"/>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7751363" y="2325945"/>
            <a:ext cx="1941557" cy="646331"/>
          </a:xfrm>
          <a:prstGeom prst="rect">
            <a:avLst/>
          </a:prstGeom>
        </p:spPr>
        <p:txBody>
          <a:bodyPr wrap="none">
            <a:spAutoFit/>
          </a:bodyPr>
          <a:lstStyle/>
          <a:p>
            <a:r>
              <a:rPr lang="vi-VN" sz="3600" dirty="0">
                <a:solidFill>
                  <a:schemeClr val="tx2"/>
                </a:solidFill>
                <a:latin typeface="Times New Roman" panose="02020603050405020304" pitchFamily="18" charset="0"/>
                <a:cs typeface="Times New Roman" panose="02020603050405020304" pitchFamily="18" charset="0"/>
              </a:rPr>
              <a:t>giếng sâu</a:t>
            </a:r>
            <a:endParaRPr lang="en-US" sz="3600" dirty="0">
              <a:solidFill>
                <a:schemeClr val="tx2"/>
              </a:solidFill>
              <a:latin typeface="Times New Roman" panose="02020603050405020304" pitchFamily="18" charset="0"/>
              <a:cs typeface="Times New Roman" panose="02020603050405020304" pitchFamily="18" charset="0"/>
            </a:endParaRPr>
          </a:p>
        </p:txBody>
      </p:sp>
      <p:pic>
        <p:nvPicPr>
          <p:cNvPr id="17" name="图片 4">
            <a:extLst>
              <a:ext uri="{FF2B5EF4-FFF2-40B4-BE49-F238E27FC236}">
                <a16:creationId xmlns:a16="http://schemas.microsoft.com/office/drawing/2014/main" xmlns="" id="{6ADAA11B-1C06-4C0A-B302-438F1073DB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27" name="图片 5">
            <a:extLst>
              <a:ext uri="{FF2B5EF4-FFF2-40B4-BE49-F238E27FC236}">
                <a16:creationId xmlns:a16="http://schemas.microsoft.com/office/drawing/2014/main" xmlns="" id="{E8D2A586-3875-4D56-9123-4C76E9A0F8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spTree>
    <p:extLst>
      <p:ext uri="{BB962C8B-B14F-4D97-AF65-F5344CB8AC3E}">
        <p14:creationId xmlns:p14="http://schemas.microsoft.com/office/powerpoint/2010/main" val="2965273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5" grpId="0"/>
      <p:bldP spid="19" grpId="0"/>
      <p:bldP spid="20" grpId="0"/>
      <p:bldP spid="21" grpId="0"/>
    </p:bldLst>
  </p:timing>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93</TotalTime>
  <Words>1299</Words>
  <Application>Microsoft Office PowerPoint</Application>
  <PresentationFormat>Widescreen</PresentationFormat>
  <Paragraphs>118</Paragraphs>
  <Slides>23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宋体</vt:lpstr>
      <vt:lpstr>Arial</vt:lpstr>
      <vt:lpstr>Euphemia</vt:lpstr>
      <vt:lpstr>inpin heiti</vt:lpstr>
      <vt:lpstr>Tahoma</vt:lpstr>
      <vt:lpstr>Times New Roman</vt:lpstr>
      <vt:lpstr>Wingdings</vt:lpstr>
      <vt:lpstr>Children Playing 16x9</vt:lpstr>
      <vt:lpstr>PowerPoint Presentation</vt:lpstr>
      <vt:lpstr>PowerPoint Presentation</vt:lpstr>
      <vt:lpstr>Thứ ba ngày 18 tháng 01 năm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Phương Lê</cp:lastModifiedBy>
  <cp:revision>14</cp:revision>
  <dcterms:created xsi:type="dcterms:W3CDTF">2021-01-18T13:58:32Z</dcterms:created>
  <dcterms:modified xsi:type="dcterms:W3CDTF">2022-01-13T08:03:11Z</dcterms:modified>
</cp:coreProperties>
</file>