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6" r:id="rId5"/>
    <p:sldId id="266" r:id="rId6"/>
    <p:sldId id="260" r:id="rId7"/>
    <p:sldId id="261" r:id="rId8"/>
    <p:sldId id="265" r:id="rId9"/>
    <p:sldId id="262" r:id="rId10"/>
    <p:sldId id="268" r:id="rId11"/>
    <p:sldId id="263" r:id="rId12"/>
    <p:sldId id="264" r:id="rId13"/>
    <p:sldId id="267" r:id="rId14"/>
    <p:sldId id="259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44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84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95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90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97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29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78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7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45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60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2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33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75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54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7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7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3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80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5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6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6F54-7144-457E-89EF-0055F29FE459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E0219-D4FA-4590-9903-D988B6A4F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66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C6F54-7144-457E-89EF-0055F29FE459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E0219-D4FA-4590-9903-D988B6A4F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7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C6F54-7144-457E-89EF-0055F29FE4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E0219-D4FA-4590-9903-D988B6A4F4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8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0" y="76200"/>
            <a:ext cx="9144000" cy="7010400"/>
            <a:chOff x="0" y="0"/>
            <a:chExt cx="9144000" cy="7010400"/>
          </a:xfrm>
        </p:grpSpPr>
        <p:pic>
          <p:nvPicPr>
            <p:cNvPr id="5" name="Picture 2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764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02768"/>
              <a:ext cx="2209800" cy="2907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3962400"/>
              <a:ext cx="19812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BELLBRD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447800" y="3200400"/>
              <a:ext cx="3276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 descr="BELLBRD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7315200" y="3200400"/>
              <a:ext cx="3276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67600" y="0"/>
              <a:ext cx="16764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173499" y="3822555"/>
            <a:ext cx="9143365" cy="2667000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vi-VN" sz="4800" b="1" kern="1200" cap="all" dirty="0">
                <a:solidFill>
                  <a:srgbClr val="00206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10033" stA="55000" endPos="48000" dist="508" dir="5400000" sy="-100000" algn="bl"/>
                </a:effectLst>
                <a:latin typeface="+mj-lt"/>
                <a:ea typeface="Times New Roman"/>
                <a:cs typeface="Times New Roman"/>
              </a:rPr>
              <a:t>NHIỆT LIỆT CHÀO MỪNG </a:t>
            </a:r>
          </a:p>
          <a:p>
            <a:pPr algn="ctr">
              <a:spcAft>
                <a:spcPts val="0"/>
              </a:spcAft>
            </a:pPr>
            <a:r>
              <a:rPr lang="vi-VN" sz="4800" b="1" kern="1200" cap="all" dirty="0">
                <a:solidFill>
                  <a:srgbClr val="00206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10033" stA="55000" endPos="48000" dist="508" dir="5400000" sy="-100000" algn="bl"/>
                </a:effectLst>
                <a:latin typeface="+mj-lt"/>
                <a:ea typeface="Times New Roman"/>
                <a:cs typeface="Times New Roman"/>
              </a:rPr>
              <a:t>CÁC THẦY CÔ GIÁO </a:t>
            </a:r>
            <a:endParaRPr lang="en-US" sz="2400" dirty="0">
              <a:solidFill>
                <a:srgbClr val="002060"/>
              </a:solidFill>
              <a:effectLst/>
              <a:latin typeface="+mj-lt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4800" b="1" kern="1200" cap="all" dirty="0">
                <a:solidFill>
                  <a:srgbClr val="002060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10033" stA="55000" endPos="48000" dist="508" dir="5400000" sy="-100000" algn="bl"/>
                </a:effectLst>
                <a:latin typeface="+mj-lt"/>
                <a:ea typeface="Times New Roman"/>
                <a:cs typeface="Times New Roman"/>
              </a:rPr>
              <a:t>ĐẾN DỰ GIỜ LỚP 4A1</a:t>
            </a:r>
            <a:endParaRPr lang="en-US" sz="2400" dirty="0">
              <a:solidFill>
                <a:srgbClr val="002060"/>
              </a:solidFill>
              <a:effectLst/>
              <a:latin typeface="+mj-lt"/>
              <a:ea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773"/>
            <a:ext cx="3790950" cy="1885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438150"/>
            <a:ext cx="3790950" cy="18859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1" y="3600450"/>
            <a:ext cx="3790950" cy="18859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14" y="4931991"/>
            <a:ext cx="3790950" cy="1885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76200"/>
            <a:ext cx="3790950" cy="1885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43" y="3433246"/>
            <a:ext cx="3790950" cy="18859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39" y="2293018"/>
            <a:ext cx="3790950" cy="188595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676400" y="5486400"/>
            <a:ext cx="6248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</a:rPr>
              <a:t>Giáo viên: Bùi Hồng Thủy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56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914400" y="457200"/>
            <a:ext cx="7239000" cy="914400"/>
          </a:xfrm>
          <a:prstGeom prst="ribbon">
            <a:avLst>
              <a:gd name="adj1" fmla="val 16667"/>
              <a:gd name="adj2" fmla="val 75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Times New Roman" pitchFamily="18" charset="0"/>
                <a:cs typeface="Times New Roman" pitchFamily="18" charset="0"/>
              </a:rPr>
              <a:t>TIẾN HÀNH THÍ NGHIỆM</a:t>
            </a:r>
          </a:p>
        </p:txBody>
      </p:sp>
    </p:spTree>
    <p:extLst>
      <p:ext uri="{BB962C8B-B14F-4D97-AF65-F5344CB8AC3E}">
        <p14:creationId xmlns:p14="http://schemas.microsoft.com/office/powerpoint/2010/main" val="291036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1884106" y="427703"/>
            <a:ext cx="5715000" cy="943897"/>
          </a:xfrm>
          <a:prstGeom prst="ribbon">
            <a:avLst>
              <a:gd name="adj1" fmla="val 16667"/>
              <a:gd name="adj2" fmla="val 75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3199771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2590800"/>
            <a:ext cx="9144000" cy="274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5000" b="1" dirty="0">
                <a:solidFill>
                  <a:srgbClr val="002060"/>
                </a:solidFill>
                <a:latin typeface="+mj-lt"/>
              </a:rPr>
              <a:t>Hoạt động 2:</a:t>
            </a:r>
          </a:p>
          <a:p>
            <a:pPr marL="0" indent="0" algn="ctr">
              <a:buNone/>
            </a:pPr>
            <a:r>
              <a:rPr lang="vi-VN" sz="5000" b="1" dirty="0">
                <a:solidFill>
                  <a:srgbClr val="FF0000"/>
                </a:solidFill>
                <a:latin typeface="+mj-lt"/>
              </a:rPr>
              <a:t> Thực hành sử dụng nhiệt kế</a:t>
            </a:r>
            <a:endParaRPr lang="en-US" sz="5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566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9665" y="533400"/>
            <a:ext cx="9144000" cy="3581400"/>
            <a:chOff x="0" y="4343400"/>
            <a:chExt cx="9144000" cy="1920875"/>
          </a:xfrm>
        </p:grpSpPr>
        <p:pic>
          <p:nvPicPr>
            <p:cNvPr id="3" name="Picture 9" descr="kien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43400"/>
              <a:ext cx="91440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10"/>
            <p:cNvSpPr txBox="1">
              <a:spLocks noChangeArrowheads="1"/>
            </p:cNvSpPr>
            <p:nvPr/>
          </p:nvSpPr>
          <p:spPr bwMode="auto">
            <a:xfrm>
              <a:off x="914400" y="5638800"/>
              <a:ext cx="9144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>
                  <a:latin typeface=".VnTime" pitchFamily="34" charset="0"/>
                </a:rPr>
                <a:t>A</a:t>
              </a:r>
            </a:p>
          </p:txBody>
        </p:sp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3200400" y="5638800"/>
              <a:ext cx="9144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>
                  <a:latin typeface=".VnTime" pitchFamily="34" charset="0"/>
                </a:rPr>
                <a:t>B</a:t>
              </a:r>
            </a:p>
          </p:txBody>
        </p:sp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5334000" y="5684837"/>
              <a:ext cx="9144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>
                  <a:latin typeface=".VnTime" pitchFamily="34" charset="0"/>
                </a:rPr>
                <a:t>C</a:t>
              </a:r>
            </a:p>
          </p:txBody>
        </p:sp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7696200" y="5638800"/>
              <a:ext cx="6858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>
                  <a:latin typeface=".VnTime" pitchFamily="34" charset="0"/>
                </a:rPr>
                <a:t>D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4800" y="3998893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65" y="5105400"/>
            <a:ext cx="2647335" cy="15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00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rved Down Ribbon 3"/>
          <p:cNvSpPr/>
          <p:nvPr/>
        </p:nvSpPr>
        <p:spPr>
          <a:xfrm>
            <a:off x="1981200" y="1828800"/>
            <a:ext cx="5029200" cy="1066800"/>
          </a:xfrm>
          <a:prstGeom prst="ellipseRibbon">
            <a:avLst>
              <a:gd name="adj1" fmla="val 25000"/>
              <a:gd name="adj2" fmla="val 75000"/>
              <a:gd name="adj3" fmla="val 125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 BÀI CŨ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idx="1"/>
          </p:nvPr>
        </p:nvSpPr>
        <p:spPr bwMode="auto">
          <a:xfrm>
            <a:off x="0" y="3581400"/>
            <a:ext cx="9220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 eaLnBrk="1" hangingPunct="1">
              <a:buNone/>
            </a:pPr>
            <a:r>
              <a:rPr lang="vi-VN" sz="3600" b="1" dirty="0">
                <a:solidFill>
                  <a:srgbClr val="FF0000"/>
                </a:solidFill>
              </a:rPr>
              <a:t>1. </a:t>
            </a:r>
            <a:r>
              <a:rPr lang="en-US" sz="3600" b="1" dirty="0" err="1">
                <a:solidFill>
                  <a:srgbClr val="FF0000"/>
                </a:solidFill>
              </a:rPr>
              <a:t>Tại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err="1">
                <a:solidFill>
                  <a:srgbClr val="FF0000"/>
                </a:solidFill>
              </a:rPr>
              <a:t>sao</a:t>
            </a:r>
            <a:r>
              <a:rPr lang="en-US" sz="3600" b="1">
                <a:solidFill>
                  <a:srgbClr val="FF0000"/>
                </a:solidFill>
              </a:rPr>
              <a:t> chúng ta cần phải tiết kiệm nước?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-18393" y="3429000"/>
            <a:ext cx="9220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0" latinLnBrk="0" hangingPunct="0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itchFamily="34" charset="0"/>
              <a:buNone/>
            </a:pPr>
            <a:r>
              <a:rPr lang="vi-VN" sz="3600" b="1">
                <a:solidFill>
                  <a:srgbClr val="FF0000"/>
                </a:solidFill>
              </a:rPr>
              <a:t>2. Em</a:t>
            </a:r>
            <a:r>
              <a:rPr lang="en-US" sz="3600" b="1">
                <a:solidFill>
                  <a:srgbClr val="FF0000"/>
                </a:solidFill>
              </a:rPr>
              <a:t> </a:t>
            </a:r>
            <a:r>
              <a:rPr lang="vi-VN" sz="3600" b="1">
                <a:solidFill>
                  <a:srgbClr val="FF0000"/>
                </a:solidFill>
              </a:rPr>
              <a:t>h</a:t>
            </a:r>
            <a:r>
              <a:rPr lang="en-US" sz="3600" b="1">
                <a:solidFill>
                  <a:srgbClr val="FF0000"/>
                </a:solidFill>
              </a:rPr>
              <a:t>ãy nêu những việc nên làm và không nên làm để tiết kiệm nước?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1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2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50284" y="2032613"/>
            <a:ext cx="35891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4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</a:rPr>
              <a:t>KHOA HỌC</a:t>
            </a:r>
            <a:endParaRPr lang="en-US" sz="4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81000" y="2951110"/>
            <a:ext cx="98716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4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LÀM THẾ NÀO ĐỂ BIẾT CÓ KHÔNG KHÍ</a:t>
            </a:r>
            <a:endParaRPr lang="en-US" sz="4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749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786" y="2057400"/>
            <a:ext cx="9144000" cy="274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5400" b="1" dirty="0">
                <a:solidFill>
                  <a:srgbClr val="002060"/>
                </a:solidFill>
                <a:latin typeface="+mj-lt"/>
              </a:rPr>
              <a:t>Hoạt động 1:</a:t>
            </a:r>
          </a:p>
          <a:p>
            <a:pPr marL="0" indent="0" algn="ctr">
              <a:buNone/>
            </a:pPr>
            <a:r>
              <a:rPr lang="vi-VN" sz="5400" b="1">
                <a:solidFill>
                  <a:srgbClr val="FF0000"/>
                </a:solidFill>
                <a:latin typeface="+mj-lt"/>
              </a:rPr>
              <a:t> Không khí có ở xung quanh mọi vật và trong các vật rỗng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784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228600" y="4495800"/>
            <a:ext cx="868680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0000"/>
                </a:solidFill>
              </a:rPr>
              <a:t>Câu 1: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3 </a:t>
            </a:r>
            <a:r>
              <a:rPr lang="en-US" sz="2800" b="1" dirty="0" err="1">
                <a:solidFill>
                  <a:srgbClr val="FF0000"/>
                </a:solidFill>
              </a:rPr>
              <a:t>cốc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nước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dưới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đây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cốc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i="1" dirty="0">
                <a:solidFill>
                  <a:srgbClr val="FF0000"/>
                </a:solidFill>
              </a:rPr>
              <a:t>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nóng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cốc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lạnh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cốc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?    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1349477"/>
            <a:ext cx="8686800" cy="2667000"/>
            <a:chOff x="480" y="1488"/>
            <a:chExt cx="4368" cy="1776"/>
          </a:xfrm>
        </p:grpSpPr>
        <p:pic>
          <p:nvPicPr>
            <p:cNvPr id="17419" name="Picture 6" descr="kien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488"/>
              <a:ext cx="4368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0" name="Rectangle 7"/>
            <p:cNvSpPr>
              <a:spLocks noChangeArrowheads="1"/>
            </p:cNvSpPr>
            <p:nvPr/>
          </p:nvSpPr>
          <p:spPr bwMode="auto">
            <a:xfrm>
              <a:off x="480" y="2784"/>
              <a:ext cx="4368" cy="48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262152" name="Text Box 8"/>
          <p:cNvSpPr txBox="1">
            <a:spLocks noChangeArrowheads="1"/>
          </p:cNvSpPr>
          <p:nvPr/>
        </p:nvSpPr>
        <p:spPr bwMode="auto">
          <a:xfrm>
            <a:off x="914400" y="3392129"/>
            <a:ext cx="1965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</a:rPr>
              <a:t>a) </a:t>
            </a:r>
            <a:r>
              <a:rPr lang="en-US" b="1" dirty="0" err="1">
                <a:solidFill>
                  <a:prstClr val="black"/>
                </a:solidFill>
              </a:rPr>
              <a:t>Cốc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nước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nguội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62153" name="Text Box 9"/>
          <p:cNvSpPr txBox="1">
            <a:spLocks noChangeArrowheads="1"/>
          </p:cNvSpPr>
          <p:nvPr/>
        </p:nvSpPr>
        <p:spPr bwMode="auto">
          <a:xfrm>
            <a:off x="3495675" y="3392128"/>
            <a:ext cx="1914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</a:rPr>
              <a:t>b) </a:t>
            </a:r>
            <a:r>
              <a:rPr lang="en-US" b="1" dirty="0" err="1">
                <a:solidFill>
                  <a:prstClr val="black"/>
                </a:solidFill>
              </a:rPr>
              <a:t>Cốc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nước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nóng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62154" name="Text Box 10"/>
          <p:cNvSpPr txBox="1">
            <a:spLocks noChangeArrowheads="1"/>
          </p:cNvSpPr>
          <p:nvPr/>
        </p:nvSpPr>
        <p:spPr bwMode="auto">
          <a:xfrm>
            <a:off x="6324600" y="3429000"/>
            <a:ext cx="247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</a:rPr>
              <a:t>c) </a:t>
            </a:r>
            <a:r>
              <a:rPr lang="en-US" b="1" dirty="0" err="1">
                <a:solidFill>
                  <a:prstClr val="black"/>
                </a:solidFill>
              </a:rPr>
              <a:t>Cốc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nước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có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nước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đá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28600" y="5486400"/>
            <a:ext cx="868680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2800" b="1" dirty="0">
                <a:solidFill>
                  <a:srgbClr val="FF0000"/>
                </a:solidFill>
              </a:rPr>
              <a:t>Câu 2: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3 </a:t>
            </a:r>
            <a:r>
              <a:rPr lang="en-US" sz="2800" b="1" dirty="0" err="1">
                <a:solidFill>
                  <a:srgbClr val="FF0000"/>
                </a:solidFill>
              </a:rPr>
              <a:t>cốc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nước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dưới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cốc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nhiệt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cốc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nhiệt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thấp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nhất</a:t>
            </a:r>
            <a:r>
              <a:rPr lang="en-US" sz="2800" b="1" dirty="0">
                <a:solidFill>
                  <a:srgbClr val="FF0000"/>
                </a:solidFill>
              </a:rPr>
              <a:t>?    </a:t>
            </a:r>
          </a:p>
        </p:txBody>
      </p:sp>
      <p:sp>
        <p:nvSpPr>
          <p:cNvPr id="4" name="Down Ribbon 3"/>
          <p:cNvSpPr/>
          <p:nvPr/>
        </p:nvSpPr>
        <p:spPr>
          <a:xfrm>
            <a:off x="762000" y="228600"/>
            <a:ext cx="7833852" cy="762000"/>
          </a:xfrm>
          <a:prstGeom prst="ribbon">
            <a:avLst>
              <a:gd name="adj1" fmla="val 16667"/>
              <a:gd name="adj2" fmla="val 75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TÌNH HUỐNG XUẤT PHÁT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654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2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2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2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2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7" grpId="0" animBg="1"/>
      <p:bldP spid="262152" grpId="0"/>
      <p:bldP spid="262153" grpId="0"/>
      <p:bldP spid="262154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228600" y="914400"/>
            <a:ext cx="8610600" cy="762000"/>
          </a:xfrm>
          <a:prstGeom prst="ribbon">
            <a:avLst>
              <a:gd name="adj1" fmla="val 16667"/>
              <a:gd name="adj2" fmla="val 75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BỘC LỘ HIỂU BIẾT BAN ĐẦU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9908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228600" y="914400"/>
            <a:ext cx="8610600" cy="762000"/>
          </a:xfrm>
          <a:prstGeom prst="ribbon">
            <a:avLst>
              <a:gd name="adj1" fmla="val 16667"/>
              <a:gd name="adj2" fmla="val 75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BỘC LỘ HIỂU BIẾT BAN ĐẦU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1269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304800" y="457200"/>
            <a:ext cx="8610600" cy="1295400"/>
          </a:xfrm>
          <a:prstGeom prst="ribbon">
            <a:avLst>
              <a:gd name="adj1" fmla="val 16667"/>
              <a:gd name="adj2" fmla="val 75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3000" b="1" dirty="0">
                <a:latin typeface="Times New Roman" pitchFamily="18" charset="0"/>
                <a:cs typeface="Times New Roman" pitchFamily="18" charset="0"/>
              </a:rPr>
              <a:t> XUẤT CÂU HỎI VÀ </a:t>
            </a:r>
          </a:p>
          <a:p>
            <a:pPr algn="ctr"/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DỰ KIẾN PHƯƠNG ÁN TRẢ LỜI</a:t>
            </a:r>
          </a:p>
        </p:txBody>
      </p:sp>
    </p:spTree>
    <p:extLst>
      <p:ext uri="{BB962C8B-B14F-4D97-AF65-F5344CB8AC3E}">
        <p14:creationId xmlns:p14="http://schemas.microsoft.com/office/powerpoint/2010/main" val="1238627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nong lanh nhiet do ban chuan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3868" y="0"/>
            <a:ext cx="9177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125&quot;&gt;&lt;/object&gt;&lt;object type=&quot;2&quot; unique_id=&quot;10126&quot;&gt;&lt;object type=&quot;3&quot; unique_id=&quot;10127&quot;&gt;&lt;property id=&quot;20148&quot; value=&quot;5&quot;/&gt;&lt;property id=&quot;20300&quot; value=&quot;Slide 1&quot;/&gt;&lt;property id=&quot;20307&quot; value=&quot;257&quot;/&gt;&lt;/object&gt;&lt;object type=&quot;3&quot; unique_id=&quot;10128&quot;&gt;&lt;property id=&quot;20148&quot; value=&quot;5&quot;/&gt;&lt;property id=&quot;20300&quot; value=&quot;Slide 3&quot;/&gt;&lt;property id=&quot;20307&quot; value=&quot;256&quot;/&gt;&lt;/object&gt;&lt;object type=&quot;3&quot; unique_id=&quot;10129&quot;&gt;&lt;property id=&quot;20148&quot; value=&quot;5&quot;/&gt;&lt;property id=&quot;20300&quot; value=&quot;Slide 2&quot;/&gt;&lt;property id=&quot;20307&quot; value=&quot;258&quot;/&gt;&lt;/object&gt;&lt;object type=&quot;3&quot; unique_id=&quot;10145&quot;&gt;&lt;property id=&quot;20148&quot; value=&quot;5&quot;/&gt;&lt;property id=&quot;20300&quot; value=&quot;Slide 12&quot;/&gt;&lt;property id=&quot;20307&quot; value=&quot;259&quot;/&gt;&lt;/object&gt;&lt;object type=&quot;3&quot; unique_id=&quot;10207&quot;&gt;&lt;property id=&quot;20148&quot; value=&quot;5&quot;/&gt;&lt;property id=&quot;20300&quot; value=&quot;Slide 5&quot;/&gt;&lt;property id=&quot;20307&quot; value=&quot;260&quot;/&gt;&lt;/object&gt;&lt;object type=&quot;3&quot; unique_id=&quot;10285&quot;&gt;&lt;property id=&quot;20148&quot; value=&quot;5&quot;/&gt;&lt;property id=&quot;20300&quot; value=&quot;Slide 6&quot;/&gt;&lt;property id=&quot;20307&quot; value=&quot;261&quot;/&gt;&lt;/object&gt;&lt;object type=&quot;3&quot; unique_id=&quot;10286&quot;&gt;&lt;property id=&quot;20148&quot; value=&quot;5&quot;/&gt;&lt;property id=&quot;20300&quot; value=&quot;Slide 8&quot;/&gt;&lt;property id=&quot;20307&quot; value=&quot;262&quot;/&gt;&lt;/object&gt;&lt;object type=&quot;3&quot; unique_id=&quot;10287&quot;&gt;&lt;property id=&quot;20148&quot; value=&quot;5&quot;/&gt;&lt;property id=&quot;20300&quot; value=&quot;Slide 9&quot;/&gt;&lt;property id=&quot;20307&quot; value=&quot;263&quot;/&gt;&lt;/object&gt;&lt;object type=&quot;3&quot; unique_id=&quot;10288&quot;&gt;&lt;property id=&quot;20148&quot; value=&quot;5&quot;/&gt;&lt;property id=&quot;20300&quot; value=&quot;Slide 10&quot;/&gt;&lt;property id=&quot;20307&quot; value=&quot;264&quot;/&gt;&lt;/object&gt;&lt;object type=&quot;3&quot; unique_id=&quot;10377&quot;&gt;&lt;property id=&quot;20148&quot; value=&quot;5&quot;/&gt;&lt;property id=&quot;20300&quot; value=&quot;Slide 4&quot;/&gt;&lt;property id=&quot;20307&quot; value=&quot;266&quot;/&gt;&lt;/object&gt;&lt;object type=&quot;3&quot; unique_id=&quot;10378&quot;&gt;&lt;property id=&quot;20148&quot; value=&quot;5&quot;/&gt;&lt;property id=&quot;20300&quot; value=&quot;Slide 7&quot;/&gt;&lt;property id=&quot;20307&quot; value=&quot;265&quot;/&gt;&lt;/object&gt;&lt;object type=&quot;3&quot; unique_id=&quot;10379&quot;&gt;&lt;property id=&quot;20148&quot; value=&quot;5&quot;/&gt;&lt;property id=&quot;20300&quot; value=&quot;Slide 11&quot;/&gt;&lt;property id=&quot;20307&quot; value=&quot;26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</TotalTime>
  <Words>215</Words>
  <Application>Microsoft Office PowerPoint</Application>
  <PresentationFormat>On-screen Show (4:3)</PresentationFormat>
  <Paragraphs>31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.VnTime</vt:lpstr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Phuong</cp:lastModifiedBy>
  <cp:revision>32</cp:revision>
  <dcterms:created xsi:type="dcterms:W3CDTF">2019-02-27T02:05:36Z</dcterms:created>
  <dcterms:modified xsi:type="dcterms:W3CDTF">2022-12-14T15:56:29Z</dcterms:modified>
</cp:coreProperties>
</file>