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1"/>
  </p:notesMasterIdLst>
  <p:sldIdLst>
    <p:sldId id="524" r:id="rId2"/>
    <p:sldId id="322" r:id="rId3"/>
    <p:sldId id="543" r:id="rId4"/>
    <p:sldId id="340" r:id="rId5"/>
    <p:sldId id="520" r:id="rId6"/>
    <p:sldId id="544" r:id="rId7"/>
    <p:sldId id="545" r:id="rId8"/>
    <p:sldId id="546" r:id="rId9"/>
    <p:sldId id="268" r:id="rId10"/>
  </p:sldIdLst>
  <p:sldSz cx="12161838" cy="6858000"/>
  <p:notesSz cx="6858000" cy="9144000"/>
  <p:embeddedFontLst>
    <p:embeddedFont>
      <p:font typeface="Quicksand Medium" charset="-93"/>
      <p:regular r:id="rId12"/>
      <p:bold r:id="rId13"/>
    </p:embeddedFont>
    <p:embeddedFont>
      <p:font typeface="Bebas Neue" charset="0"/>
      <p:regular r:id="rId14"/>
    </p:embeddedFont>
    <p:embeddedFont>
      <p:font typeface="Arial-Rounded" pitchFamily="34" charset="-93"/>
      <p:regular r:id="rId15"/>
    </p:embeddedFont>
    <p:embeddedFont>
      <p:font typeface="Fredoka One" charset="0"/>
      <p:regular r:id="rId16"/>
    </p:embeddedFont>
    <p:embeddedFont>
      <p:font typeface="Arial Rounded MT Bold" pitchFamily="3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D5E6"/>
    <a:srgbClr val="C6EAFA"/>
    <a:srgbClr val="FFFFFF"/>
    <a:srgbClr val="A0D565"/>
    <a:srgbClr val="FFB337"/>
    <a:srgbClr val="FFBC4F"/>
    <a:srgbClr val="8CF17B"/>
    <a:srgbClr val="68DF5F"/>
    <a:srgbClr val="95E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D0A9CCA-FA07-4F9C-BD01-891D97483D46}">
  <a:tblStyle styleId="{CD0A9CCA-FA07-4F9C-BD01-891D97483D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82" autoAdjust="0"/>
  </p:normalViewPr>
  <p:slideViewPr>
    <p:cSldViewPr>
      <p:cViewPr>
        <p:scale>
          <a:sx n="50" d="100"/>
          <a:sy n="50" d="100"/>
        </p:scale>
        <p:origin x="-1482" y="-41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5628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1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44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71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63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cho HS hiểu nghề nghiệp nào cũng đáng quý trọng, miễn là lao động chân chính, không vi phạm pháp luật.</a:t>
            </a:r>
            <a:endParaRPr lang="vi-VN" sz="1100" b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53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7f82909be_0_1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7f82909be_0_1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 flipH="1">
            <a:off x="-4085457" y="1639447"/>
            <a:ext cx="18388106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-1086639" y="3991167"/>
            <a:ext cx="14547620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57625" y="719328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8"/>
          <p:cNvGrpSpPr/>
          <p:nvPr/>
        </p:nvGrpSpPr>
        <p:grpSpPr>
          <a:xfrm flipH="1">
            <a:off x="302508" y="2662955"/>
            <a:ext cx="891787" cy="584699"/>
            <a:chOff x="7555450" y="377766"/>
            <a:chExt cx="670499" cy="438524"/>
          </a:xfrm>
        </p:grpSpPr>
        <p:sp>
          <p:nvSpPr>
            <p:cNvPr id="140" name="Google Shape;140;p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5711103" y="5489654"/>
            <a:ext cx="652020" cy="811748"/>
            <a:chOff x="7376250" y="1989890"/>
            <a:chExt cx="490228" cy="608811"/>
          </a:xfrm>
        </p:grpSpPr>
        <p:sp>
          <p:nvSpPr>
            <p:cNvPr id="144" name="Google Shape;144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-784911">
            <a:off x="10617727" y="1855914"/>
            <a:ext cx="1484251" cy="2317689"/>
            <a:chOff x="8424000" y="2335625"/>
            <a:chExt cx="981301" cy="1528532"/>
          </a:xfrm>
        </p:grpSpPr>
        <p:sp>
          <p:nvSpPr>
            <p:cNvPr id="148" name="Google Shape;148;p8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8"/>
          <p:cNvSpPr/>
          <p:nvPr/>
        </p:nvSpPr>
        <p:spPr>
          <a:xfrm flipH="1">
            <a:off x="5512049" y="3504735"/>
            <a:ext cx="7561119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flipH="1">
            <a:off x="5843288" y="3648350"/>
            <a:ext cx="7229888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 flipH="1">
            <a:off x="11092293" y="626238"/>
            <a:ext cx="652020" cy="811748"/>
            <a:chOff x="7376250" y="1989890"/>
            <a:chExt cx="490228" cy="608811"/>
          </a:xfrm>
        </p:grpSpPr>
        <p:sp>
          <p:nvSpPr>
            <p:cNvPr id="159" name="Google Shape;159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2504289" y="1438000"/>
            <a:ext cx="6876147" cy="3372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59619" y="591433"/>
            <a:ext cx="70565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75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5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171626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108" y="593367"/>
            <a:ext cx="1025975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108" y="1536633"/>
            <a:ext cx="1025975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9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84;p33">
            <a:extLst>
              <a:ext uri="{FF2B5EF4-FFF2-40B4-BE49-F238E27FC236}">
                <a16:creationId xmlns:a16="http://schemas.microsoft.com/office/drawing/2014/main" xmlns="" id="{4570D112-FEDC-4F25-BA62-DF0C7C54C284}"/>
              </a:ext>
            </a:extLst>
          </p:cNvPr>
          <p:cNvSpPr/>
          <p:nvPr/>
        </p:nvSpPr>
        <p:spPr>
          <a:xfrm>
            <a:off x="11465250" y="249985"/>
            <a:ext cx="1427086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Google Shape;585;p33">
            <a:extLst>
              <a:ext uri="{FF2B5EF4-FFF2-40B4-BE49-F238E27FC236}">
                <a16:creationId xmlns:a16="http://schemas.microsoft.com/office/drawing/2014/main" xmlns="" id="{9BC25E1A-50D4-4226-A2DC-BFB81B3D697D}"/>
              </a:ext>
            </a:extLst>
          </p:cNvPr>
          <p:cNvSpPr txBox="1">
            <a:spLocks/>
          </p:cNvSpPr>
          <p:nvPr/>
        </p:nvSpPr>
        <p:spPr>
          <a:xfrm>
            <a:off x="1077613" y="2366170"/>
            <a:ext cx="10006612" cy="2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6650" b="1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spcAft>
                <a:spcPts val="1331"/>
              </a:spcAft>
            </a:pPr>
            <a:r>
              <a:rPr lang="vi-VN" sz="3600">
                <a:latin typeface="Arial" panose="020B0604020202020204" pitchFamily="34" charset="0"/>
                <a:ea typeface="Frankfurter" pitchFamily="2" charset="0"/>
                <a:cs typeface="Arial" panose="020B0604020202020204" pitchFamily="34" charset="0"/>
              </a:rPr>
              <a:t>Bài </a:t>
            </a:r>
            <a:r>
              <a:rPr lang="en-US" sz="3600">
                <a:latin typeface="Arial" panose="020B0604020202020204" pitchFamily="34" charset="0"/>
                <a:ea typeface="Frankfurter" pitchFamily="2" charset="0"/>
                <a:cs typeface="Arial" panose="020B0604020202020204" pitchFamily="34" charset="0"/>
              </a:rPr>
              <a:t>30</a:t>
            </a:r>
            <a:r>
              <a:rPr lang="vi-VN" sz="3600">
                <a:latin typeface="Arial" panose="020B0604020202020204" pitchFamily="34" charset="0"/>
                <a:ea typeface="Frankfurter" pitchFamily="2" charset="0"/>
                <a:cs typeface="Arial" panose="020B0604020202020204" pitchFamily="34" charset="0"/>
              </a:rPr>
              <a:t>: </a:t>
            </a:r>
            <a:endParaRPr lang="en-US" sz="3600">
              <a:latin typeface="Arial" panose="020B0604020202020204" pitchFamily="34" charset="0"/>
              <a:ea typeface="Frankfurter" pitchFamily="2" charset="0"/>
              <a:cs typeface="Arial" panose="020B0604020202020204" pitchFamily="34" charset="0"/>
            </a:endParaRPr>
          </a:p>
          <a:p>
            <a:pPr>
              <a:spcAft>
                <a:spcPts val="1331"/>
              </a:spcAft>
            </a:pPr>
            <a:r>
              <a:rPr lang="en-US" sz="4800">
                <a:latin typeface="Arial" panose="020B0604020202020204" pitchFamily="34" charset="0"/>
                <a:ea typeface="Frankfurter" pitchFamily="2" charset="0"/>
                <a:cs typeface="Arial" panose="020B0604020202020204" pitchFamily="34" charset="0"/>
              </a:rPr>
              <a:t>CÁNH ĐỒNG QUÊ EM</a:t>
            </a:r>
            <a:endParaRPr lang="en-US" sz="3600">
              <a:latin typeface="Arial" panose="020B0604020202020204" pitchFamily="34" charset="0"/>
              <a:ea typeface="Frankfurter" pitchFamily="2" charset="0"/>
              <a:cs typeface="Arial" panose="020B0604020202020204" pitchFamily="34" charset="0"/>
            </a:endParaRPr>
          </a:p>
        </p:txBody>
      </p:sp>
      <p:sp>
        <p:nvSpPr>
          <p:cNvPr id="7" name="Google Shape;586;p33">
            <a:extLst>
              <a:ext uri="{FF2B5EF4-FFF2-40B4-BE49-F238E27FC236}">
                <a16:creationId xmlns:a16="http://schemas.microsoft.com/office/drawing/2014/main" xmlns="" id="{F7AA931B-41B1-4BF7-81D1-0B4A2F50A29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10382" y="5720901"/>
            <a:ext cx="2458757" cy="546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indent="0"/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Trang 131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oogle Shape;592;p33">
            <a:extLst>
              <a:ext uri="{FF2B5EF4-FFF2-40B4-BE49-F238E27FC236}">
                <a16:creationId xmlns:a16="http://schemas.microsoft.com/office/drawing/2014/main" xmlns="" id="{47B62DF2-55CF-4583-8766-4F925AC85004}"/>
              </a:ext>
            </a:extLst>
          </p:cNvPr>
          <p:cNvGrpSpPr/>
          <p:nvPr/>
        </p:nvGrpSpPr>
        <p:grpSpPr>
          <a:xfrm>
            <a:off x="11139240" y="2366170"/>
            <a:ext cx="652020" cy="811748"/>
            <a:chOff x="7376250" y="1989890"/>
            <a:chExt cx="490228" cy="608811"/>
          </a:xfrm>
        </p:grpSpPr>
        <p:sp>
          <p:nvSpPr>
            <p:cNvPr id="9" name="Google Shape;593;p33">
              <a:extLst>
                <a:ext uri="{FF2B5EF4-FFF2-40B4-BE49-F238E27FC236}">
                  <a16:creationId xmlns:a16="http://schemas.microsoft.com/office/drawing/2014/main" xmlns="" id="{742D83A2-A212-4E4D-84F3-E3D0088DADCF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594;p33">
              <a:extLst>
                <a:ext uri="{FF2B5EF4-FFF2-40B4-BE49-F238E27FC236}">
                  <a16:creationId xmlns:a16="http://schemas.microsoft.com/office/drawing/2014/main" xmlns="" id="{99E4324A-7E4C-4C19-B432-7C51B7832CB6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595;p33">
              <a:extLst>
                <a:ext uri="{FF2B5EF4-FFF2-40B4-BE49-F238E27FC236}">
                  <a16:creationId xmlns:a16="http://schemas.microsoft.com/office/drawing/2014/main" xmlns="" id="{BE64D35D-5DAF-4938-818F-56D37C7EED78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" name="Google Shape;596;p33">
            <a:extLst>
              <a:ext uri="{FF2B5EF4-FFF2-40B4-BE49-F238E27FC236}">
                <a16:creationId xmlns:a16="http://schemas.microsoft.com/office/drawing/2014/main" xmlns="" id="{53FFF7FA-92A1-4623-B807-16FF6A01498A}"/>
              </a:ext>
            </a:extLst>
          </p:cNvPr>
          <p:cNvSpPr/>
          <p:nvPr/>
        </p:nvSpPr>
        <p:spPr>
          <a:xfrm>
            <a:off x="16068758" y="4853678"/>
            <a:ext cx="93" cy="1868"/>
          </a:xfrm>
          <a:custGeom>
            <a:avLst/>
            <a:gdLst/>
            <a:ahLst/>
            <a:cxnLst/>
            <a:rect l="l" t="t" r="r" b="b"/>
            <a:pathLst>
              <a:path w="1" h="20" extrusionOk="0">
                <a:moveTo>
                  <a:pt x="1" y="1"/>
                </a:moveTo>
                <a:lnTo>
                  <a:pt x="1" y="20"/>
                </a:lnTo>
                <a:lnTo>
                  <a:pt x="1" y="1"/>
                </a:lnTo>
                <a:close/>
              </a:path>
            </a:pathLst>
          </a:custGeom>
          <a:solidFill>
            <a:srgbClr val="FDAD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3" name="Google Shape;597;p33">
            <a:extLst>
              <a:ext uri="{FF2B5EF4-FFF2-40B4-BE49-F238E27FC236}">
                <a16:creationId xmlns:a16="http://schemas.microsoft.com/office/drawing/2014/main" xmlns="" id="{A4554B69-9354-4A8C-A9D7-BE721E1616EC}"/>
              </a:ext>
            </a:extLst>
          </p:cNvPr>
          <p:cNvSpPr/>
          <p:nvPr/>
        </p:nvSpPr>
        <p:spPr>
          <a:xfrm>
            <a:off x="18103777" y="4801638"/>
            <a:ext cx="37652" cy="37839"/>
          </a:xfrm>
          <a:custGeom>
            <a:avLst/>
            <a:gdLst/>
            <a:ahLst/>
            <a:cxnLst/>
            <a:rect l="l" t="t" r="r" b="b"/>
            <a:pathLst>
              <a:path w="404" h="405" extrusionOk="0">
                <a:moveTo>
                  <a:pt x="211" y="1"/>
                </a:moveTo>
                <a:cubicBezTo>
                  <a:pt x="77" y="1"/>
                  <a:pt x="0" y="97"/>
                  <a:pt x="0" y="193"/>
                </a:cubicBezTo>
                <a:cubicBezTo>
                  <a:pt x="0" y="289"/>
                  <a:pt x="58" y="404"/>
                  <a:pt x="192" y="404"/>
                </a:cubicBezTo>
                <a:cubicBezTo>
                  <a:pt x="307" y="404"/>
                  <a:pt x="404" y="346"/>
                  <a:pt x="404" y="231"/>
                </a:cubicBezTo>
                <a:cubicBezTo>
                  <a:pt x="404" y="135"/>
                  <a:pt x="327" y="1"/>
                  <a:pt x="211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4" name="Google Shape;598;p33">
            <a:extLst>
              <a:ext uri="{FF2B5EF4-FFF2-40B4-BE49-F238E27FC236}">
                <a16:creationId xmlns:a16="http://schemas.microsoft.com/office/drawing/2014/main" xmlns="" id="{49D85DA6-377F-4061-A98F-C335DD1DD00F}"/>
              </a:ext>
            </a:extLst>
          </p:cNvPr>
          <p:cNvSpPr/>
          <p:nvPr/>
        </p:nvSpPr>
        <p:spPr>
          <a:xfrm>
            <a:off x="17939093" y="4871616"/>
            <a:ext cx="35882" cy="35971"/>
          </a:xfrm>
          <a:custGeom>
            <a:avLst/>
            <a:gdLst/>
            <a:ahLst/>
            <a:cxnLst/>
            <a:rect l="l" t="t" r="r" b="b"/>
            <a:pathLst>
              <a:path w="385" h="385" extrusionOk="0">
                <a:moveTo>
                  <a:pt x="193" y="1"/>
                </a:moveTo>
                <a:cubicBezTo>
                  <a:pt x="97" y="20"/>
                  <a:pt x="1" y="97"/>
                  <a:pt x="1" y="193"/>
                </a:cubicBezTo>
                <a:cubicBezTo>
                  <a:pt x="1" y="289"/>
                  <a:pt x="77" y="385"/>
                  <a:pt x="193" y="385"/>
                </a:cubicBezTo>
                <a:cubicBezTo>
                  <a:pt x="289" y="385"/>
                  <a:pt x="385" y="308"/>
                  <a:pt x="385" y="193"/>
                </a:cubicBezTo>
                <a:cubicBezTo>
                  <a:pt x="385" y="97"/>
                  <a:pt x="327" y="1"/>
                  <a:pt x="193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15" name="Google Shape;599;p33">
            <a:extLst>
              <a:ext uri="{FF2B5EF4-FFF2-40B4-BE49-F238E27FC236}">
                <a16:creationId xmlns:a16="http://schemas.microsoft.com/office/drawing/2014/main" xmlns="" id="{10F94882-FC1E-4D0C-94EF-9D361CA9E21D}"/>
              </a:ext>
            </a:extLst>
          </p:cNvPr>
          <p:cNvGrpSpPr/>
          <p:nvPr/>
        </p:nvGrpSpPr>
        <p:grpSpPr>
          <a:xfrm>
            <a:off x="3182109" y="392672"/>
            <a:ext cx="891787" cy="584699"/>
            <a:chOff x="7555450" y="377766"/>
            <a:chExt cx="670499" cy="438524"/>
          </a:xfrm>
        </p:grpSpPr>
        <p:sp>
          <p:nvSpPr>
            <p:cNvPr id="16" name="Google Shape;600;p33">
              <a:extLst>
                <a:ext uri="{FF2B5EF4-FFF2-40B4-BE49-F238E27FC236}">
                  <a16:creationId xmlns:a16="http://schemas.microsoft.com/office/drawing/2014/main" xmlns="" id="{728C5A08-E04B-4EBA-A646-8F1ED99B3DAE}"/>
                </a:ext>
              </a:extLst>
            </p:cNvPr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601;p33">
              <a:extLst>
                <a:ext uri="{FF2B5EF4-FFF2-40B4-BE49-F238E27FC236}">
                  <a16:creationId xmlns:a16="http://schemas.microsoft.com/office/drawing/2014/main" xmlns="" id="{DECB94B6-7DF3-4373-8766-9F6A9BC59974}"/>
                </a:ext>
              </a:extLst>
            </p:cNvPr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602;p33">
              <a:extLst>
                <a:ext uri="{FF2B5EF4-FFF2-40B4-BE49-F238E27FC236}">
                  <a16:creationId xmlns:a16="http://schemas.microsoft.com/office/drawing/2014/main" xmlns="" id="{713229BD-C022-44BE-964C-BAFDE2155BBB}"/>
                </a:ext>
              </a:extLst>
            </p:cNvPr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" name="Google Shape;745;p33">
            <a:extLst>
              <a:ext uri="{FF2B5EF4-FFF2-40B4-BE49-F238E27FC236}">
                <a16:creationId xmlns:a16="http://schemas.microsoft.com/office/drawing/2014/main" xmlns="" id="{C6A246AD-8F90-4AE5-AA69-587D8849CCF2}"/>
              </a:ext>
            </a:extLst>
          </p:cNvPr>
          <p:cNvGrpSpPr/>
          <p:nvPr/>
        </p:nvGrpSpPr>
        <p:grpSpPr>
          <a:xfrm>
            <a:off x="1242203" y="357068"/>
            <a:ext cx="1305143" cy="712529"/>
            <a:chOff x="816462" y="899275"/>
            <a:chExt cx="981285" cy="534397"/>
          </a:xfrm>
        </p:grpSpPr>
        <p:sp>
          <p:nvSpPr>
            <p:cNvPr id="20" name="Google Shape;746;p33">
              <a:extLst>
                <a:ext uri="{FF2B5EF4-FFF2-40B4-BE49-F238E27FC236}">
                  <a16:creationId xmlns:a16="http://schemas.microsoft.com/office/drawing/2014/main" xmlns="" id="{A4DFB021-EBDE-4D50-8D70-D92AC993544A}"/>
                </a:ext>
              </a:extLst>
            </p:cNvPr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47;p33">
              <a:extLst>
                <a:ext uri="{FF2B5EF4-FFF2-40B4-BE49-F238E27FC236}">
                  <a16:creationId xmlns:a16="http://schemas.microsoft.com/office/drawing/2014/main" xmlns="" id="{97873EBD-6A62-4DFE-A72F-D4898DE25DB1}"/>
                </a:ext>
              </a:extLst>
            </p:cNvPr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" name="Google Shape;748;p33">
            <a:extLst>
              <a:ext uri="{FF2B5EF4-FFF2-40B4-BE49-F238E27FC236}">
                <a16:creationId xmlns:a16="http://schemas.microsoft.com/office/drawing/2014/main" xmlns="" id="{939F34E5-DC93-407B-8E7C-5D01943786DA}"/>
              </a:ext>
            </a:extLst>
          </p:cNvPr>
          <p:cNvGrpSpPr/>
          <p:nvPr/>
        </p:nvGrpSpPr>
        <p:grpSpPr>
          <a:xfrm>
            <a:off x="10674142" y="1162416"/>
            <a:ext cx="652034" cy="474539"/>
            <a:chOff x="8787625" y="134475"/>
            <a:chExt cx="838586" cy="608799"/>
          </a:xfrm>
        </p:grpSpPr>
        <p:sp>
          <p:nvSpPr>
            <p:cNvPr id="23" name="Google Shape;749;p33">
              <a:extLst>
                <a:ext uri="{FF2B5EF4-FFF2-40B4-BE49-F238E27FC236}">
                  <a16:creationId xmlns:a16="http://schemas.microsoft.com/office/drawing/2014/main" xmlns="" id="{E9CF9AC1-116F-4680-8E1E-6938FE625F08}"/>
                </a:ext>
              </a:extLst>
            </p:cNvPr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750;p33">
              <a:extLst>
                <a:ext uri="{FF2B5EF4-FFF2-40B4-BE49-F238E27FC236}">
                  <a16:creationId xmlns:a16="http://schemas.microsoft.com/office/drawing/2014/main" xmlns="" id="{94E23A07-380E-400F-9441-A6F352B0DEAC}"/>
                </a:ext>
              </a:extLst>
            </p:cNvPr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5" name="Google Shape;767;p33">
            <a:extLst>
              <a:ext uri="{FF2B5EF4-FFF2-40B4-BE49-F238E27FC236}">
                <a16:creationId xmlns:a16="http://schemas.microsoft.com/office/drawing/2014/main" xmlns="" id="{8DB4897F-6C29-4229-B15A-58C1E99BD2D1}"/>
              </a:ext>
            </a:extLst>
          </p:cNvPr>
          <p:cNvSpPr txBox="1">
            <a:spLocks/>
          </p:cNvSpPr>
          <p:nvPr/>
        </p:nvSpPr>
        <p:spPr>
          <a:xfrm>
            <a:off x="4785519" y="4491421"/>
            <a:ext cx="3651344" cy="609600"/>
          </a:xfrm>
          <a:prstGeom prst="rect">
            <a:avLst/>
          </a:prstGeom>
        </p:spPr>
        <p:txBody>
          <a:bodyPr spcFirstLastPara="1" wrap="square" lIns="121705" tIns="60836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30"/>
              </a:spcAft>
            </a:pPr>
            <a:r>
              <a:rPr lang="en-US" sz="3600" b="1"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30108258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08BC841-3741-4008-AEAA-4D5E0D0C8C8C}"/>
              </a:ext>
            </a:extLst>
          </p:cNvPr>
          <p:cNvGrpSpPr/>
          <p:nvPr/>
        </p:nvGrpSpPr>
        <p:grpSpPr>
          <a:xfrm>
            <a:off x="403834" y="341714"/>
            <a:ext cx="761648" cy="731520"/>
            <a:chOff x="330322" y="169810"/>
            <a:chExt cx="761648" cy="731520"/>
          </a:xfrm>
        </p:grpSpPr>
        <p:sp>
          <p:nvSpPr>
            <p:cNvPr id="14" name="Google Shape;418;p36"/>
            <p:cNvSpPr/>
            <p:nvPr/>
          </p:nvSpPr>
          <p:spPr>
            <a:xfrm>
              <a:off x="330322" y="169810"/>
              <a:ext cx="726460" cy="7315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/>
            <p:cNvSpPr txBox="1">
              <a:spLocks/>
            </p:cNvSpPr>
            <p:nvPr/>
          </p:nvSpPr>
          <p:spPr>
            <a:xfrm>
              <a:off x="360451" y="298524"/>
              <a:ext cx="731519" cy="474092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630" y="562720"/>
            <a:ext cx="10562393" cy="763600"/>
          </a:xfrm>
        </p:spPr>
        <p:txBody>
          <a:bodyPr/>
          <a:lstStyle/>
          <a:p>
            <a:pPr algn="just"/>
            <a:r>
              <a:rPr lang="en-US" sz="320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Kết hợp từ ở cột A với từ ở cột B để tạo từ ngữ chỉ công việc của người nông dân.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xmlns="" id="{902ABE0D-F5A1-4079-8C9B-31821E217CED}"/>
              </a:ext>
            </a:extLst>
          </p:cNvPr>
          <p:cNvSpPr/>
          <p:nvPr/>
        </p:nvSpPr>
        <p:spPr>
          <a:xfrm>
            <a:off x="1681770" y="2590800"/>
            <a:ext cx="3311899" cy="694182"/>
          </a:xfrm>
          <a:prstGeom prst="flowChartTerminator">
            <a:avLst/>
          </a:prstGeom>
          <a:solidFill>
            <a:srgbClr val="C6E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cày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0D8292A4-08BA-4B14-A5A2-851FB1A36CE6}"/>
              </a:ext>
            </a:extLst>
          </p:cNvPr>
          <p:cNvSpPr/>
          <p:nvPr/>
        </p:nvSpPr>
        <p:spPr>
          <a:xfrm>
            <a:off x="1681770" y="3418290"/>
            <a:ext cx="3311899" cy="694182"/>
          </a:xfrm>
          <a:prstGeom prst="flowChartTerminator">
            <a:avLst/>
          </a:prstGeom>
          <a:solidFill>
            <a:srgbClr val="C6E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gặt</a:t>
            </a: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xmlns="" id="{EEA36B45-0C6A-4EEA-A361-DB17F5422F35}"/>
              </a:ext>
            </a:extLst>
          </p:cNvPr>
          <p:cNvSpPr/>
          <p:nvPr/>
        </p:nvSpPr>
        <p:spPr>
          <a:xfrm>
            <a:off x="1681770" y="4245780"/>
            <a:ext cx="3311899" cy="694182"/>
          </a:xfrm>
          <a:prstGeom prst="flowChartTerminator">
            <a:avLst/>
          </a:prstGeom>
          <a:solidFill>
            <a:srgbClr val="C6E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gieo</a:t>
            </a:r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xmlns="" id="{50F72C6B-4CAF-4D26-BD98-779CD1DBE0C6}"/>
              </a:ext>
            </a:extLst>
          </p:cNvPr>
          <p:cNvSpPr/>
          <p:nvPr/>
        </p:nvSpPr>
        <p:spPr>
          <a:xfrm>
            <a:off x="1681770" y="5073270"/>
            <a:ext cx="3311899" cy="694182"/>
          </a:xfrm>
          <a:prstGeom prst="flowChartTerminator">
            <a:avLst/>
          </a:prstGeom>
          <a:solidFill>
            <a:srgbClr val="C6E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bón</a:t>
            </a:r>
          </a:p>
        </p:txBody>
      </p:sp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6D2C7C72-7B1A-471F-A18A-894E7F4E9265}"/>
              </a:ext>
            </a:extLst>
          </p:cNvPr>
          <p:cNvSpPr/>
          <p:nvPr/>
        </p:nvSpPr>
        <p:spPr>
          <a:xfrm>
            <a:off x="1681770" y="5900760"/>
            <a:ext cx="3311899" cy="694182"/>
          </a:xfrm>
          <a:prstGeom prst="flowChartTerminator">
            <a:avLst/>
          </a:prstGeom>
          <a:solidFill>
            <a:srgbClr val="C6E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tưới</a:t>
            </a:r>
          </a:p>
        </p:txBody>
      </p:sp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xmlns="" id="{96877248-FADD-4C3B-BA96-C3FF2CF0C627}"/>
              </a:ext>
            </a:extLst>
          </p:cNvPr>
          <p:cNvSpPr/>
          <p:nvPr/>
        </p:nvSpPr>
        <p:spPr>
          <a:xfrm>
            <a:off x="7528719" y="2590800"/>
            <a:ext cx="3311899" cy="694182"/>
          </a:xfrm>
          <a:prstGeom prst="flowChartTerminator">
            <a:avLst/>
          </a:prstGeom>
          <a:solidFill>
            <a:srgbClr val="FAD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lúa</a:t>
            </a:r>
          </a:p>
        </p:txBody>
      </p:sp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xmlns="" id="{94F99F50-B2D3-4283-A26C-2834DF95075E}"/>
              </a:ext>
            </a:extLst>
          </p:cNvPr>
          <p:cNvSpPr/>
          <p:nvPr/>
        </p:nvSpPr>
        <p:spPr>
          <a:xfrm>
            <a:off x="7528719" y="3418290"/>
            <a:ext cx="3311899" cy="694182"/>
          </a:xfrm>
          <a:prstGeom prst="flowChartTerminator">
            <a:avLst/>
          </a:prstGeom>
          <a:solidFill>
            <a:srgbClr val="FAD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mạ</a:t>
            </a: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C48EB44C-04F8-456E-BC21-3C94DE41AE07}"/>
              </a:ext>
            </a:extLst>
          </p:cNvPr>
          <p:cNvSpPr/>
          <p:nvPr/>
        </p:nvSpPr>
        <p:spPr>
          <a:xfrm>
            <a:off x="7528719" y="4245780"/>
            <a:ext cx="3311899" cy="694182"/>
          </a:xfrm>
          <a:prstGeom prst="flowChartTerminator">
            <a:avLst/>
          </a:prstGeom>
          <a:solidFill>
            <a:srgbClr val="FAD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phân</a:t>
            </a:r>
          </a:p>
        </p:txBody>
      </p: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xmlns="" id="{C2FEEC44-E529-4628-B91E-40A81C3E4370}"/>
              </a:ext>
            </a:extLst>
          </p:cNvPr>
          <p:cNvSpPr/>
          <p:nvPr/>
        </p:nvSpPr>
        <p:spPr>
          <a:xfrm>
            <a:off x="7528719" y="5073270"/>
            <a:ext cx="3311899" cy="694182"/>
          </a:xfrm>
          <a:prstGeom prst="flowChartTerminator">
            <a:avLst/>
          </a:prstGeom>
          <a:solidFill>
            <a:srgbClr val="FAD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nước</a:t>
            </a:r>
          </a:p>
        </p:txBody>
      </p:sp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D9B598FA-E2A9-42E6-B0E7-9C97AA663CEB}"/>
              </a:ext>
            </a:extLst>
          </p:cNvPr>
          <p:cNvSpPr/>
          <p:nvPr/>
        </p:nvSpPr>
        <p:spPr>
          <a:xfrm>
            <a:off x="7528719" y="5900760"/>
            <a:ext cx="3311899" cy="694182"/>
          </a:xfrm>
          <a:prstGeom prst="flowChartTerminator">
            <a:avLst/>
          </a:prstGeom>
          <a:solidFill>
            <a:srgbClr val="FAD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ruộng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0B9A343-3885-4DE8-B083-A9917F3FF1F5}"/>
              </a:ext>
            </a:extLst>
          </p:cNvPr>
          <p:cNvSpPr/>
          <p:nvPr/>
        </p:nvSpPr>
        <p:spPr>
          <a:xfrm>
            <a:off x="3032919" y="1763310"/>
            <a:ext cx="694182" cy="69418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BF80A38-8AA6-4AD2-8B51-C22C86EA8F57}"/>
              </a:ext>
            </a:extLst>
          </p:cNvPr>
          <p:cNvSpPr/>
          <p:nvPr/>
        </p:nvSpPr>
        <p:spPr>
          <a:xfrm>
            <a:off x="8837577" y="1763310"/>
            <a:ext cx="694182" cy="69418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9017F19-C68F-4308-B506-229055694E61}"/>
              </a:ext>
            </a:extLst>
          </p:cNvPr>
          <p:cNvCxnSpPr>
            <a:stCxn id="4" idx="3"/>
            <a:endCxn id="38" idx="1"/>
          </p:cNvCxnSpPr>
          <p:nvPr/>
        </p:nvCxnSpPr>
        <p:spPr>
          <a:xfrm>
            <a:off x="4993669" y="2937891"/>
            <a:ext cx="2535050" cy="3309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895C30C-13EC-4BAB-A089-D88D23FB9D4C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4993669" y="2937891"/>
            <a:ext cx="2535050" cy="827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AD2F35DB-885E-4364-A6E7-5AE67E3DB7AD}"/>
              </a:ext>
            </a:extLst>
          </p:cNvPr>
          <p:cNvCxnSpPr>
            <a:cxnSpLocks/>
          </p:cNvCxnSpPr>
          <p:nvPr/>
        </p:nvCxnSpPr>
        <p:spPr>
          <a:xfrm flipV="1">
            <a:off x="5012719" y="3832035"/>
            <a:ext cx="2535050" cy="827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2726949-49D6-4139-868C-188A5AFF9D55}"/>
              </a:ext>
            </a:extLst>
          </p:cNvPr>
          <p:cNvCxnSpPr>
            <a:cxnSpLocks/>
          </p:cNvCxnSpPr>
          <p:nvPr/>
        </p:nvCxnSpPr>
        <p:spPr>
          <a:xfrm flipV="1">
            <a:off x="4997638" y="4681230"/>
            <a:ext cx="2535050" cy="827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C2B053D-21E7-495B-9526-90986514517A}"/>
              </a:ext>
            </a:extLst>
          </p:cNvPr>
          <p:cNvCxnSpPr>
            <a:cxnSpLocks/>
          </p:cNvCxnSpPr>
          <p:nvPr/>
        </p:nvCxnSpPr>
        <p:spPr>
          <a:xfrm flipV="1">
            <a:off x="4993669" y="5420361"/>
            <a:ext cx="2535050" cy="827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895F03-9970-4A5C-AA80-98EEEF78B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y Trình trồng lúa của Nông dân">
            <a:hlinkClick r:id="" action="ppaction://media"/>
            <a:extLst>
              <a:ext uri="{FF2B5EF4-FFF2-40B4-BE49-F238E27FC236}">
                <a16:creationId xmlns:a16="http://schemas.microsoft.com/office/drawing/2014/main" xmlns="" id="{873B3427-00A6-4735-B190-90C90A15E9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875" y="0"/>
            <a:ext cx="908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9031" y="277304"/>
            <a:ext cx="750569" cy="731520"/>
            <a:chOff x="3041857" y="1727885"/>
            <a:chExt cx="1228170" cy="1188721"/>
          </a:xfrm>
        </p:grpSpPr>
        <p:sp>
          <p:nvSpPr>
            <p:cNvPr id="14" name="Google Shape;418;p36"/>
            <p:cNvSpPr/>
            <p:nvPr/>
          </p:nvSpPr>
          <p:spPr>
            <a:xfrm>
              <a:off x="3041857" y="1727885"/>
              <a:ext cx="1188720" cy="11887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/>
            <p:cNvSpPr txBox="1">
              <a:spLocks/>
            </p:cNvSpPr>
            <p:nvPr/>
          </p:nvSpPr>
          <p:spPr>
            <a:xfrm>
              <a:off x="3073029" y="1883966"/>
              <a:ext cx="1196998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96" y="545167"/>
            <a:ext cx="10246588" cy="763600"/>
          </a:xfrm>
        </p:spPr>
        <p:txBody>
          <a:bodyPr/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Hỏi – đáp về công việc của những người trong từng ảnh.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87B711-FE13-4893-A0A6-E05AAC804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977" y="1981200"/>
            <a:ext cx="10946426" cy="34290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3B760DF-096E-4A9E-AA5F-377981D182C5}"/>
              </a:ext>
            </a:extLst>
          </p:cNvPr>
          <p:cNvSpPr/>
          <p:nvPr/>
        </p:nvSpPr>
        <p:spPr>
          <a:xfrm>
            <a:off x="747180" y="5063109"/>
            <a:ext cx="694182" cy="69418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7E45F04-AEB5-438A-A3BD-698FF23B34E4}"/>
              </a:ext>
            </a:extLst>
          </p:cNvPr>
          <p:cNvSpPr/>
          <p:nvPr/>
        </p:nvSpPr>
        <p:spPr>
          <a:xfrm>
            <a:off x="4633119" y="5063109"/>
            <a:ext cx="694182" cy="69418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5EFF763-9153-48D7-AFCE-09BC3EF74730}"/>
              </a:ext>
            </a:extLst>
          </p:cNvPr>
          <p:cNvSpPr/>
          <p:nvPr/>
        </p:nvSpPr>
        <p:spPr>
          <a:xfrm>
            <a:off x="8519058" y="5120259"/>
            <a:ext cx="694182" cy="69418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873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3190" y="398682"/>
            <a:ext cx="750569" cy="731520"/>
            <a:chOff x="3041857" y="1727885"/>
            <a:chExt cx="1228170" cy="1188721"/>
          </a:xfrm>
        </p:grpSpPr>
        <p:sp>
          <p:nvSpPr>
            <p:cNvPr id="14" name="Google Shape;418;p36"/>
            <p:cNvSpPr/>
            <p:nvPr/>
          </p:nvSpPr>
          <p:spPr>
            <a:xfrm>
              <a:off x="3041857" y="1727885"/>
              <a:ext cx="1188720" cy="11887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/>
            <p:cNvSpPr txBox="1">
              <a:spLocks/>
            </p:cNvSpPr>
            <p:nvPr/>
          </p:nvSpPr>
          <p:spPr>
            <a:xfrm>
              <a:off x="3073029" y="1883966"/>
              <a:ext cx="1196998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569" y="627659"/>
            <a:ext cx="10807879" cy="763600"/>
          </a:xfrm>
        </p:spPr>
        <p:txBody>
          <a:bodyPr/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Nói về nghề nghiệp và công việc của những người trong từng ảnh.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F89E91-5EAB-4979-8009-D48ED09D3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759" y="2057400"/>
            <a:ext cx="10379544" cy="325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3190" y="398682"/>
            <a:ext cx="750569" cy="731520"/>
            <a:chOff x="3041857" y="1727885"/>
            <a:chExt cx="1228170" cy="1188721"/>
          </a:xfrm>
        </p:grpSpPr>
        <p:sp>
          <p:nvSpPr>
            <p:cNvPr id="14" name="Google Shape;418;p36"/>
            <p:cNvSpPr/>
            <p:nvPr/>
          </p:nvSpPr>
          <p:spPr>
            <a:xfrm>
              <a:off x="3041857" y="1727885"/>
              <a:ext cx="1188720" cy="11887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/>
            <p:cNvSpPr txBox="1">
              <a:spLocks/>
            </p:cNvSpPr>
            <p:nvPr/>
          </p:nvSpPr>
          <p:spPr>
            <a:xfrm>
              <a:off x="3073029" y="1883966"/>
              <a:ext cx="1196998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569" y="627659"/>
            <a:ext cx="10807879" cy="763600"/>
          </a:xfrm>
        </p:spPr>
        <p:txBody>
          <a:bodyPr/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Nói về nghề nghiệp và công việc của những người trong từng ảnh.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F89E91-5EAB-4979-8009-D48ED09D3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6057"/>
          <a:stretch/>
        </p:blipFill>
        <p:spPr>
          <a:xfrm>
            <a:off x="3566319" y="1562286"/>
            <a:ext cx="4666160" cy="43141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86E4E73B-5EC1-4BAC-9000-1E5AFD15FF36}"/>
              </a:ext>
            </a:extLst>
          </p:cNvPr>
          <p:cNvSpPr txBox="1">
            <a:spLocks/>
          </p:cNvSpPr>
          <p:nvPr/>
        </p:nvSpPr>
        <p:spPr>
          <a:xfrm>
            <a:off x="4709319" y="5876480"/>
            <a:ext cx="1080787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Công nhân</a:t>
            </a:r>
          </a:p>
        </p:txBody>
      </p:sp>
    </p:spTree>
    <p:extLst>
      <p:ext uri="{BB962C8B-B14F-4D97-AF65-F5344CB8AC3E}">
        <p14:creationId xmlns:p14="http://schemas.microsoft.com/office/powerpoint/2010/main" val="151700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3190" y="398682"/>
            <a:ext cx="750569" cy="731520"/>
            <a:chOff x="3041857" y="1727885"/>
            <a:chExt cx="1228170" cy="1188721"/>
          </a:xfrm>
        </p:grpSpPr>
        <p:sp>
          <p:nvSpPr>
            <p:cNvPr id="14" name="Google Shape;418;p36"/>
            <p:cNvSpPr/>
            <p:nvPr/>
          </p:nvSpPr>
          <p:spPr>
            <a:xfrm>
              <a:off x="3041857" y="1727885"/>
              <a:ext cx="1188720" cy="11887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/>
            <p:cNvSpPr txBox="1">
              <a:spLocks/>
            </p:cNvSpPr>
            <p:nvPr/>
          </p:nvSpPr>
          <p:spPr>
            <a:xfrm>
              <a:off x="3073029" y="1883966"/>
              <a:ext cx="1196998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569" y="627659"/>
            <a:ext cx="10807879" cy="763600"/>
          </a:xfrm>
        </p:spPr>
        <p:txBody>
          <a:bodyPr/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Nói về nghề nghiệp và công việc của những người trong từng ảnh.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F89E91-5EAB-4979-8009-D48ED09D3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258" t="442" r="32799" b="-442"/>
          <a:stretch/>
        </p:blipFill>
        <p:spPr>
          <a:xfrm>
            <a:off x="3747839" y="1916147"/>
            <a:ext cx="4666160" cy="43141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C617277-A814-4B81-8DDC-93B1F4CABF2C}"/>
              </a:ext>
            </a:extLst>
          </p:cNvPr>
          <p:cNvSpPr txBox="1">
            <a:spLocks/>
          </p:cNvSpPr>
          <p:nvPr/>
        </p:nvSpPr>
        <p:spPr>
          <a:xfrm>
            <a:off x="5166519" y="6094400"/>
            <a:ext cx="1080787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</p:spTree>
    <p:extLst>
      <p:ext uri="{BB962C8B-B14F-4D97-AF65-F5344CB8AC3E}">
        <p14:creationId xmlns:p14="http://schemas.microsoft.com/office/powerpoint/2010/main" val="9591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3190" y="398682"/>
            <a:ext cx="750569" cy="731520"/>
            <a:chOff x="3041857" y="1727885"/>
            <a:chExt cx="1228170" cy="1188721"/>
          </a:xfrm>
        </p:grpSpPr>
        <p:sp>
          <p:nvSpPr>
            <p:cNvPr id="14" name="Google Shape;418;p36"/>
            <p:cNvSpPr/>
            <p:nvPr/>
          </p:nvSpPr>
          <p:spPr>
            <a:xfrm>
              <a:off x="3041857" y="1727885"/>
              <a:ext cx="1188720" cy="11887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/>
            <p:cNvSpPr txBox="1">
              <a:spLocks/>
            </p:cNvSpPr>
            <p:nvPr/>
          </p:nvSpPr>
          <p:spPr>
            <a:xfrm>
              <a:off x="3073029" y="1883966"/>
              <a:ext cx="1196998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569" y="627659"/>
            <a:ext cx="10807879" cy="763600"/>
          </a:xfrm>
        </p:spPr>
        <p:txBody>
          <a:bodyPr/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Nói về nghề nghiệp và công việc của những người trong từng ảnh.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F89E91-5EAB-4979-8009-D48ED09D3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516" t="883" r="-459" b="-883"/>
          <a:stretch/>
        </p:blipFill>
        <p:spPr>
          <a:xfrm>
            <a:off x="3642518" y="1667274"/>
            <a:ext cx="4666160" cy="43141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66D3E43-16B9-4A0A-89CF-EE9436B44146}"/>
              </a:ext>
            </a:extLst>
          </p:cNvPr>
          <p:cNvSpPr txBox="1">
            <a:spLocks/>
          </p:cNvSpPr>
          <p:nvPr/>
        </p:nvSpPr>
        <p:spPr>
          <a:xfrm>
            <a:off x="3794919" y="5981468"/>
            <a:ext cx="1080787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Cảnh sát giao thông</a:t>
            </a:r>
          </a:p>
        </p:txBody>
      </p:sp>
    </p:spTree>
    <p:extLst>
      <p:ext uri="{BB962C8B-B14F-4D97-AF65-F5344CB8AC3E}">
        <p14:creationId xmlns:p14="http://schemas.microsoft.com/office/powerpoint/2010/main" val="148461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5"/>
          <p:cNvSpPr/>
          <p:nvPr/>
        </p:nvSpPr>
        <p:spPr>
          <a:xfrm>
            <a:off x="8716197" y="713334"/>
            <a:ext cx="1427086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448" name="Google Shape;1448;p45"/>
          <p:cNvSpPr txBox="1">
            <a:spLocks noGrp="1"/>
          </p:cNvSpPr>
          <p:nvPr>
            <p:ph type="title"/>
          </p:nvPr>
        </p:nvSpPr>
        <p:spPr>
          <a:xfrm>
            <a:off x="3947319" y="2834701"/>
            <a:ext cx="4037587" cy="245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77" name="Google Shape;1477;p45"/>
          <p:cNvSpPr/>
          <p:nvPr/>
        </p:nvSpPr>
        <p:spPr>
          <a:xfrm>
            <a:off x="1492509" y="1337998"/>
            <a:ext cx="129" cy="1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E565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478" name="Google Shape;1478;p45"/>
          <p:cNvSpPr/>
          <p:nvPr/>
        </p:nvSpPr>
        <p:spPr>
          <a:xfrm>
            <a:off x="1243585" y="666928"/>
            <a:ext cx="129" cy="1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E565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1479" name="Google Shape;1479;p45"/>
          <p:cNvGrpSpPr/>
          <p:nvPr/>
        </p:nvGrpSpPr>
        <p:grpSpPr>
          <a:xfrm>
            <a:off x="-178019" y="413056"/>
            <a:ext cx="2258259" cy="2456536"/>
            <a:chOff x="-192928" y="533516"/>
            <a:chExt cx="1511255" cy="1719140"/>
          </a:xfrm>
        </p:grpSpPr>
        <p:sp>
          <p:nvSpPr>
            <p:cNvPr id="1480" name="Google Shape;1480;p45"/>
            <p:cNvSpPr/>
            <p:nvPr/>
          </p:nvSpPr>
          <p:spPr>
            <a:xfrm rot="940192">
              <a:off x="158530" y="647164"/>
              <a:ext cx="1011649" cy="1236210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 rot="940192">
              <a:off x="-15354" y="692714"/>
              <a:ext cx="997692" cy="1452192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rgbClr val="E793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theme/theme1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525</Words>
  <Application>Microsoft Office PowerPoint</Application>
  <PresentationFormat>Custom</PresentationFormat>
  <Paragraphs>72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Quicksand Medium</vt:lpstr>
      <vt:lpstr>Bebas Neue</vt:lpstr>
      <vt:lpstr>Arial-Rounded</vt:lpstr>
      <vt:lpstr>Fredoka One</vt:lpstr>
      <vt:lpstr>Aachen</vt:lpstr>
      <vt:lpstr>Frankfurter</vt:lpstr>
      <vt:lpstr>Arial Rounded MT Bold</vt:lpstr>
      <vt:lpstr>Fall Vibes Stickers fo Marketing by Slidesgo</vt:lpstr>
      <vt:lpstr>PowerPoint Presentation</vt:lpstr>
      <vt:lpstr>Kết hợp từ ở cột A với từ ở cột B để tạo từ ngữ chỉ công việc của người nông dân.</vt:lpstr>
      <vt:lpstr>PowerPoint Presentation</vt:lpstr>
      <vt:lpstr>Hỏi – đáp về công việc của những người trong từng ảnh.</vt:lpstr>
      <vt:lpstr>Nói về nghề nghiệp và công việc của những người trong từng ảnh.</vt:lpstr>
      <vt:lpstr>Nói về nghề nghiệp và công việc của những người trong từng ảnh.</vt:lpstr>
      <vt:lpstr>Nói về nghề nghiệp và công việc của những người trong từng ảnh.</vt:lpstr>
      <vt:lpstr>Nói về nghề nghiệp và công việc của những người trong từng ảnh.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VIBES STICKERS</dc:title>
  <dc:creator>PC</dc:creator>
  <cp:lastModifiedBy>A</cp:lastModifiedBy>
  <cp:revision>204</cp:revision>
  <dcterms:modified xsi:type="dcterms:W3CDTF">2023-05-08T08:00:41Z</dcterms:modified>
</cp:coreProperties>
</file>