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5"/>
  </p:notesMasterIdLst>
  <p:sldIdLst>
    <p:sldId id="429" r:id="rId2"/>
    <p:sldId id="257" r:id="rId3"/>
    <p:sldId id="394" r:id="rId4"/>
    <p:sldId id="395" r:id="rId5"/>
    <p:sldId id="425" r:id="rId6"/>
    <p:sldId id="558" r:id="rId7"/>
    <p:sldId id="562" r:id="rId8"/>
    <p:sldId id="416" r:id="rId9"/>
    <p:sldId id="368" r:id="rId10"/>
    <p:sldId id="318" r:id="rId11"/>
    <p:sldId id="369" r:id="rId12"/>
    <p:sldId id="258" r:id="rId13"/>
    <p:sldId id="559" r:id="rId14"/>
    <p:sldId id="371" r:id="rId15"/>
    <p:sldId id="407" r:id="rId16"/>
    <p:sldId id="563" r:id="rId17"/>
    <p:sldId id="427" r:id="rId18"/>
    <p:sldId id="564" r:id="rId19"/>
    <p:sldId id="428" r:id="rId20"/>
    <p:sldId id="400" r:id="rId21"/>
    <p:sldId id="382" r:id="rId22"/>
    <p:sldId id="381" r:id="rId23"/>
    <p:sldId id="389" r:id="rId24"/>
  </p:sldIdLst>
  <p:sldSz cx="12161838" cy="6858000"/>
  <p:notesSz cx="6858000" cy="9144000"/>
  <p:embeddedFontLst>
    <p:embeddedFont>
      <p:font typeface="Patrick Hand" charset="-93"/>
      <p:regular r:id="rId26"/>
    </p:embeddedFont>
    <p:embeddedFont>
      <p:font typeface="Arial-Rounded" pitchFamily="34" charset="-93"/>
      <p:regular r:id="rId27"/>
    </p:embeddedFont>
    <p:embeddedFont>
      <p:font typeface="Scope One"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395"/>
    <a:srgbClr val="C0D971"/>
    <a:srgbClr val="FFFFFF"/>
    <a:srgbClr val="4747D9"/>
    <a:srgbClr val="CFE7E5"/>
    <a:srgbClr val="ABD5D2"/>
    <a:srgbClr val="FFD16A"/>
    <a:srgbClr val="3BB9F1"/>
    <a:srgbClr val="9DDBF8"/>
    <a:srgbClr val="F1B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87845" autoAdjust="0"/>
  </p:normalViewPr>
  <p:slideViewPr>
    <p:cSldViewPr snapToGrid="0">
      <p:cViewPr varScale="1">
        <p:scale>
          <a:sx n="64" d="100"/>
          <a:sy n="64" d="100"/>
        </p:scale>
        <p:origin x="-1068" y="-108"/>
      </p:cViewPr>
      <p:guideLst>
        <p:guide orient="horz" pos="2160"/>
        <p:guide pos="3830"/>
      </p:guideLst>
    </p:cSldViewPr>
  </p:slideViewPr>
  <p:notesTextViewPr>
    <p:cViewPr>
      <p:scale>
        <a:sx n="1" d="1"/>
        <a:sy n="1" d="1"/>
      </p:scale>
      <p:origin x="0" y="0"/>
    </p:cViewPr>
  </p:notesTextViewPr>
  <p:sorterViewPr>
    <p:cViewPr>
      <p:scale>
        <a:sx n="100" d="100"/>
        <a:sy n="100" d="100"/>
      </p:scale>
      <p:origin x="0" y="-24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71657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8642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27612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 trước khi tìm hiểu bài (nếu có thời gian)</a:t>
            </a:r>
          </a:p>
        </p:txBody>
      </p:sp>
    </p:spTree>
    <p:extLst>
      <p:ext uri="{BB962C8B-B14F-4D97-AF65-F5344CB8AC3E}">
        <p14:creationId xmlns:p14="http://schemas.microsoft.com/office/powerpoint/2010/main" val="117681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nhiều cách trả lời đúng, GV linh động nhé</a:t>
            </a:r>
          </a:p>
        </p:txBody>
      </p:sp>
    </p:spTree>
    <p:extLst>
      <p:ext uri="{BB962C8B-B14F-4D97-AF65-F5344CB8AC3E}">
        <p14:creationId xmlns:p14="http://schemas.microsoft.com/office/powerpoint/2010/main" val="8731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quan sát thêm Tháp rùa để nói</a:t>
            </a:r>
            <a:endParaRPr lang="vi-VN"/>
          </a:p>
        </p:txBody>
      </p:sp>
    </p:spTree>
    <p:extLst>
      <p:ext uri="{BB962C8B-B14F-4D97-AF65-F5344CB8AC3E}">
        <p14:creationId xmlns:p14="http://schemas.microsoft.com/office/powerpoint/2010/main" val="395708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Tuy nhiên đây chỉ là những cách giải thích truyền miệng của nhân dân, câu chuyện k có thật.</a:t>
            </a:r>
          </a:p>
        </p:txBody>
      </p:sp>
    </p:spTree>
    <p:extLst>
      <p:ext uri="{BB962C8B-B14F-4D97-AF65-F5344CB8AC3E}">
        <p14:creationId xmlns:p14="http://schemas.microsoft.com/office/powerpoint/2010/main" val="3223651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HD thêm về việc tên riêng các dân tộc là phải viết hoa</a:t>
            </a:r>
          </a:p>
          <a:p>
            <a:r>
              <a:rPr lang="en-US" b="0"/>
              <a:t>HS có thể viết theo lựa chọn của mình, hs chỉ cần chọn 3 tên và viết là đc ạ</a:t>
            </a:r>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148155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141892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21243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54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vi-VN"/>
          </a:p>
        </p:txBody>
      </p:sp>
    </p:spTree>
    <p:extLst>
      <p:ext uri="{BB962C8B-B14F-4D97-AF65-F5344CB8AC3E}">
        <p14:creationId xmlns:p14="http://schemas.microsoft.com/office/powerpoint/2010/main" val="102711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B1178A-5CB5-4E1A-BADD-9FEF9D3EB104}"/>
              </a:ext>
            </a:extLst>
          </p:cNvPr>
          <p:cNvSpPr>
            <a:spLocks noGrp="1"/>
          </p:cNvSpPr>
          <p:nvPr>
            <p:ph type="title" idx="4294967295"/>
          </p:nvPr>
        </p:nvSpPr>
        <p:spPr>
          <a:xfrm>
            <a:off x="1650021" y="639867"/>
            <a:ext cx="12398375" cy="763587"/>
          </a:xfrm>
        </p:spPr>
        <p:txBody>
          <a:bodyPr/>
          <a:lstStyle/>
          <a:p>
            <a:r>
              <a:rPr lang="en-US" sz="2800" b="0">
                <a:solidFill>
                  <a:schemeClr val="tx1"/>
                </a:solidFill>
                <a:latin typeface="+mj-lt"/>
              </a:rPr>
              <a:t>Em biết những gì về thủ đô Hà Nội?</a:t>
            </a:r>
          </a:p>
        </p:txBody>
      </p:sp>
      <p:pic>
        <p:nvPicPr>
          <p:cNvPr id="7" name="Picture 6">
            <a:extLst>
              <a:ext uri="{FF2B5EF4-FFF2-40B4-BE49-F238E27FC236}">
                <a16:creationId xmlns:a16="http://schemas.microsoft.com/office/drawing/2014/main" xmlns="" id="{569792C7-2A4A-46C0-907A-785539A22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35" y="464696"/>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hình ảnh Hà Nội đẹp dịu dàng làm say đắm lòng người">
            <a:extLst>
              <a:ext uri="{FF2B5EF4-FFF2-40B4-BE49-F238E27FC236}">
                <a16:creationId xmlns:a16="http://schemas.microsoft.com/office/drawing/2014/main" xmlns="" id="{5EC5F1FF-7056-4BE8-950E-1B952696F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956" y="1514007"/>
            <a:ext cx="8103925" cy="487929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4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xmlns="" id="{52D632D2-77D6-4735-8DFE-247BE69DA244}"/>
              </a:ext>
            </a:extLst>
          </p:cNvPr>
          <p:cNvPicPr>
            <a:picLocks noChangeAspect="1"/>
          </p:cNvPicPr>
          <p:nvPr/>
        </p:nvPicPr>
        <p:blipFill>
          <a:blip r:embed="rId6"/>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E3895DDF-DD57-439D-BAE5-BABF4CA6B033}"/>
              </a:ext>
            </a:extLst>
          </p:cNvPr>
          <p:cNvGrpSpPr/>
          <p:nvPr/>
        </p:nvGrpSpPr>
        <p:grpSpPr>
          <a:xfrm>
            <a:off x="300642" y="148604"/>
            <a:ext cx="11560554" cy="5911885"/>
            <a:chOff x="300642" y="240083"/>
            <a:chExt cx="11560554" cy="5911885"/>
          </a:xfrm>
        </p:grpSpPr>
        <p:sp>
          <p:nvSpPr>
            <p:cNvPr id="8" name="TextBox 7">
              <a:extLst>
                <a:ext uri="{FF2B5EF4-FFF2-40B4-BE49-F238E27FC236}">
                  <a16:creationId xmlns:a16="http://schemas.microsoft.com/office/drawing/2014/main" xmlns="" id="{7F1E2642-F6D7-48DC-BC53-1BE89FE62457}"/>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9" name="TextBox 8">
              <a:extLst>
                <a:ext uri="{FF2B5EF4-FFF2-40B4-BE49-F238E27FC236}">
                  <a16:creationId xmlns:a16="http://schemas.microsoft.com/office/drawing/2014/main" xmlns="" id="{299F4F81-57E6-41A3-8C3B-4F868B679E7A}"/>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6FC7D71-D564-4243-9403-38F7E4590102}"/>
              </a:ext>
            </a:extLst>
          </p:cNvPr>
          <p:cNvGrpSpPr/>
          <p:nvPr/>
        </p:nvGrpSpPr>
        <p:grpSpPr>
          <a:xfrm>
            <a:off x="300642" y="148604"/>
            <a:ext cx="11560554" cy="5911885"/>
            <a:chOff x="300642" y="240083"/>
            <a:chExt cx="11560554" cy="5911885"/>
          </a:xfrm>
        </p:grpSpPr>
        <p:sp>
          <p:nvSpPr>
            <p:cNvPr id="8" name="TextBox 7">
              <a:extLst>
                <a:ext uri="{FF2B5EF4-FFF2-40B4-BE49-F238E27FC236}">
                  <a16:creationId xmlns:a16="http://schemas.microsoft.com/office/drawing/2014/main" xmlns="" id="{24FA8DA4-9375-4284-A263-1E5D394BF170}"/>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9" name="TextBox 8">
              <a:extLst>
                <a:ext uri="{FF2B5EF4-FFF2-40B4-BE49-F238E27FC236}">
                  <a16:creationId xmlns:a16="http://schemas.microsoft.com/office/drawing/2014/main" xmlns="" id="{7409D522-8ABB-4A19-AB06-087AE9F07EE3}"/>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1564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5885" y="226161"/>
            <a:ext cx="11530067" cy="729710"/>
            <a:chOff x="294783" y="915918"/>
            <a:chExt cx="11558663"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52801" y="1044632"/>
              <a:ext cx="10800645" cy="586226"/>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Bài văn tả những cảnh đẹp nào ở Hồ Gươm?</a:t>
              </a:r>
            </a:p>
          </p:txBody>
        </p:sp>
      </p:grpSp>
      <p:sp>
        <p:nvSpPr>
          <p:cNvPr id="17" name="TextBox 16">
            <a:extLst>
              <a:ext uri="{FF2B5EF4-FFF2-40B4-BE49-F238E27FC236}">
                <a16:creationId xmlns:a16="http://schemas.microsoft.com/office/drawing/2014/main" xmlns="" id="{1AD4A8B8-3812-48CD-B4E1-52B56489E469}"/>
              </a:ext>
            </a:extLst>
          </p:cNvPr>
          <p:cNvSpPr txBox="1"/>
          <p:nvPr/>
        </p:nvSpPr>
        <p:spPr>
          <a:xfrm>
            <a:off x="1072028" y="1174206"/>
            <a:ext cx="10421161" cy="3108543"/>
          </a:xfrm>
          <a:prstGeom prst="rect">
            <a:avLst/>
          </a:prstGeom>
          <a:solidFill>
            <a:srgbClr val="FFFFFF"/>
          </a:solidFill>
        </p:spPr>
        <p:txBody>
          <a:bodyPr wrap="square">
            <a:spAutoFit/>
          </a:bodyPr>
          <a:lstStyle/>
          <a:p>
            <a:pPr algn="just"/>
            <a:r>
              <a:rPr lang="en-US" sz="2800">
                <a:latin typeface="Arial" panose="020B0604020202020204" pitchFamily="34" charset="0"/>
                <a:cs typeface="Arial" panose="020B0604020202020204" pitchFamily="34" charset="0"/>
              </a:rPr>
              <a:t>	</a:t>
            </a:r>
            <a:r>
              <a:rPr lang="vi-VN" sz="2800"/>
              <a:t>Nhà tôi ở Hà Nội, cách Hồ Gươm không xa. Từ trên cao nhìn xuống, mặt hồ như một chiếc gương bầu dục lớn, sáng long lanh.</a:t>
            </a:r>
          </a:p>
          <a:p>
            <a:pPr algn="just"/>
            <a:r>
              <a:rPr lang="en-US" sz="2800"/>
              <a:t>	</a:t>
            </a:r>
            <a:r>
              <a:rPr lang="vi-VN" sz="2800"/>
              <a:t>Cầu Thê Húc màu son, cong cong như con tôm, dẫn vào đền Ngọc Sơn. Mái đền lấp ló bên gốc đa già, rễ lá xum xuê. Xa một chút là Tháp Rùa, tường rêu cổ kính. Tháp xây trên gò đất giữa hồ, cỏ mọc xanh um.</a:t>
            </a:r>
          </a:p>
        </p:txBody>
      </p:sp>
      <p:cxnSp>
        <p:nvCxnSpPr>
          <p:cNvPr id="21" name="Straight Connector 20">
            <a:extLst>
              <a:ext uri="{FF2B5EF4-FFF2-40B4-BE49-F238E27FC236}">
                <a16:creationId xmlns:a16="http://schemas.microsoft.com/office/drawing/2014/main" xmlns="" id="{B60E7E5B-5B0C-4372-BABF-A7D5504BDB3B}"/>
              </a:ext>
            </a:extLst>
          </p:cNvPr>
          <p:cNvCxnSpPr>
            <a:cxnSpLocks/>
          </p:cNvCxnSpPr>
          <p:nvPr/>
        </p:nvCxnSpPr>
        <p:spPr>
          <a:xfrm>
            <a:off x="1969878" y="2900651"/>
            <a:ext cx="21498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949D4B7-770D-4BCE-8FB3-60AF8CF3647B}"/>
              </a:ext>
            </a:extLst>
          </p:cNvPr>
          <p:cNvCxnSpPr>
            <a:cxnSpLocks/>
          </p:cNvCxnSpPr>
          <p:nvPr/>
        </p:nvCxnSpPr>
        <p:spPr>
          <a:xfrm>
            <a:off x="1157494" y="3344083"/>
            <a:ext cx="23052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AB4D3F53-BEF3-4415-AB31-CBA09727C0A9}"/>
              </a:ext>
            </a:extLst>
          </p:cNvPr>
          <p:cNvSpPr txBox="1"/>
          <p:nvPr/>
        </p:nvSpPr>
        <p:spPr>
          <a:xfrm>
            <a:off x="1112524" y="5205146"/>
            <a:ext cx="10380665" cy="1077218"/>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Bài văn tả những cảnh đẹp nào ở Hồ Gươm là: cầu Thế Húc, đền Ngọc Sơn, Tháp Rùa.</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062D015F-4959-48A8-87E2-ED36A5DCD4CF}"/>
              </a:ext>
            </a:extLst>
          </p:cNvPr>
          <p:cNvCxnSpPr>
            <a:cxnSpLocks/>
          </p:cNvCxnSpPr>
          <p:nvPr/>
        </p:nvCxnSpPr>
        <p:spPr>
          <a:xfrm>
            <a:off x="3099325" y="3751316"/>
            <a:ext cx="1574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556500" cy="749481"/>
            <a:chOff x="294783" y="915918"/>
            <a:chExt cx="11585161" cy="75134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Cầu Thế Húc được miêu tả như thế nào?</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755866" y="1436422"/>
            <a:ext cx="10626749" cy="2862322"/>
          </a:xfrm>
          <a:prstGeom prst="rect">
            <a:avLst/>
          </a:prstGeom>
          <a:solidFill>
            <a:srgbClr val="FFFFFF"/>
          </a:solidFill>
        </p:spPr>
        <p:txBody>
          <a:bodyPr wrap="square">
            <a:spAutoFit/>
          </a:bodyPr>
          <a:lstStyle/>
          <a:p>
            <a:pPr algn="just"/>
            <a:r>
              <a:rPr lang="en-US" sz="3600">
                <a:latin typeface="Arial" panose="020B0604020202020204" pitchFamily="34" charset="0"/>
                <a:cs typeface="Arial" panose="020B0604020202020204" pitchFamily="34" charset="0"/>
              </a:rPr>
              <a:t> 	</a:t>
            </a:r>
            <a:r>
              <a:rPr lang="vi-VN" sz="3600"/>
              <a:t>Cầu Thê Húc màu son, cong cong như con tôm, dẫn vào đền Ngọc Sơn. Mái đền lấp ló bên gốc đa già, rễ lá xum xuê. Xa một chút là Tháp Rùa, tường rêu cổ kính. Tháp xây trên gò đất giữa hồ, cỏ mọc xanh um.</a:t>
            </a:r>
            <a:endParaRPr lang="en-US" sz="3600">
              <a:solidFill>
                <a:srgbClr val="0070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2BCFD7AD-01B1-4ED5-AB15-3AE25FF39F3E}"/>
              </a:ext>
            </a:extLst>
          </p:cNvPr>
          <p:cNvSpPr txBox="1"/>
          <p:nvPr/>
        </p:nvSpPr>
        <p:spPr>
          <a:xfrm>
            <a:off x="755866" y="4721147"/>
            <a:ext cx="10626749" cy="1200329"/>
          </a:xfrm>
          <a:prstGeom prst="rect">
            <a:avLst/>
          </a:prstGeom>
          <a:solidFill>
            <a:schemeClr val="accent1"/>
          </a:solidFill>
        </p:spPr>
        <p:txBody>
          <a:bodyPr wrap="square">
            <a:spAutoFit/>
          </a:bodyPr>
          <a:lstStyle/>
          <a:p>
            <a:pPr algn="just"/>
            <a:r>
              <a:rPr lang="en-US" sz="3600">
                <a:ea typeface="Arial-Rounded" pitchFamily="34" charset="0"/>
                <a:cs typeface="Arial-Rounded" pitchFamily="34" charset="0"/>
              </a:rPr>
              <a:t>Cầu Thế Húc được miêu tả: “Cầu</a:t>
            </a:r>
            <a:r>
              <a:rPr lang="vi-VN" sz="3600"/>
              <a:t> Thê Húc màu son, cong cong như con tôm</a:t>
            </a:r>
            <a:r>
              <a:rPr lang="en-US" sz="3600"/>
              <a:t>”.</a:t>
            </a:r>
            <a:r>
              <a:rPr lang="en-US" sz="3600">
                <a:ea typeface="Arial-Rounded" pitchFamily="34" charset="0"/>
                <a:cs typeface="Arial-Rounded" pitchFamily="34" charset="0"/>
              </a:rPr>
              <a:t> </a:t>
            </a:r>
            <a:endParaRPr lang="en-US" sz="36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3E902DEC-C849-48D0-BD8B-CD79E7081F31}"/>
              </a:ext>
            </a:extLst>
          </p:cNvPr>
          <p:cNvCxnSpPr>
            <a:cxnSpLocks/>
          </p:cNvCxnSpPr>
          <p:nvPr/>
        </p:nvCxnSpPr>
        <p:spPr>
          <a:xfrm>
            <a:off x="1696228" y="2030674"/>
            <a:ext cx="95947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39BED4D-4808-427F-A646-105EE60A9A42}"/>
              </a:ext>
            </a:extLst>
          </p:cNvPr>
          <p:cNvCxnSpPr>
            <a:cxnSpLocks/>
          </p:cNvCxnSpPr>
          <p:nvPr/>
        </p:nvCxnSpPr>
        <p:spPr>
          <a:xfrm>
            <a:off x="781251" y="2557828"/>
            <a:ext cx="885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581F5-35A2-4D01-A320-B755F23E56CB}"/>
              </a:ext>
            </a:extLst>
          </p:cNvPr>
          <p:cNvSpPr>
            <a:spLocks noGrp="1"/>
          </p:cNvSpPr>
          <p:nvPr>
            <p:ph type="title"/>
          </p:nvPr>
        </p:nvSpPr>
        <p:spPr/>
        <p:txBody>
          <a:bodyPr/>
          <a:lstStyle/>
          <a:p>
            <a:endParaRPr lang="en-US"/>
          </a:p>
        </p:txBody>
      </p:sp>
      <p:pic>
        <p:nvPicPr>
          <p:cNvPr id="5122" name="Picture 2" descr="Hình ảnh Hà Nội đẹp, nên thơ mang nét duyên dáng, trữ tình">
            <a:extLst>
              <a:ext uri="{FF2B5EF4-FFF2-40B4-BE49-F238E27FC236}">
                <a16:creationId xmlns:a16="http://schemas.microsoft.com/office/drawing/2014/main" xmlns="" id="{6E97F008-4470-4468-853A-378CCAFC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61838" cy="684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1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560435" y="578821"/>
            <a:ext cx="11376852" cy="584775"/>
            <a:chOff x="286529" y="1104351"/>
            <a:chExt cx="11405067" cy="586226"/>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86529" y="1105579"/>
              <a:ext cx="731521" cy="541858"/>
              <a:chOff x="3052100" y="2036084"/>
              <a:chExt cx="1197000" cy="8805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2036084"/>
                <a:ext cx="880520" cy="8805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200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052100" y="2091142"/>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832896" y="1104351"/>
              <a:ext cx="10858700" cy="586226"/>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Nói 1 – 2 câu giới thiệu về Tháp Rùa.</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090460" y="1928536"/>
            <a:ext cx="10404947" cy="2062103"/>
          </a:xfrm>
          <a:prstGeom prst="rect">
            <a:avLst/>
          </a:prstGeom>
          <a:solidFill>
            <a:srgbClr val="FFFFFF"/>
          </a:solidFill>
        </p:spPr>
        <p:txBody>
          <a:bodyPr wrap="square">
            <a:spAutoFit/>
          </a:bodyPr>
          <a:lstStyle/>
          <a:p>
            <a:pPr algn="just"/>
            <a:r>
              <a:rPr lang="en-US" sz="3200"/>
              <a:t>	</a:t>
            </a:r>
            <a:r>
              <a:rPr lang="vi-VN" sz="3200"/>
              <a:t>Cầu Thê Húc màu son, cong cong như con tôm, dẫn vào đền Ngọc Sơn. Mái đền lấp ló bên gốc đa già, rễ lá xum xuê. Xa một chút là Tháp Rùa, tường rêu cổ kính. Tháp xây trên gò đất giữa hồ, cỏ mọc xanh um.</a:t>
            </a:r>
          </a:p>
        </p:txBody>
      </p:sp>
      <p:cxnSp>
        <p:nvCxnSpPr>
          <p:cNvPr id="19" name="Straight Connector 18">
            <a:extLst>
              <a:ext uri="{FF2B5EF4-FFF2-40B4-BE49-F238E27FC236}">
                <a16:creationId xmlns:a16="http://schemas.microsoft.com/office/drawing/2014/main" xmlns="" id="{56446864-E327-437E-BB34-7434DDB086C3}"/>
              </a:ext>
            </a:extLst>
          </p:cNvPr>
          <p:cNvCxnSpPr>
            <a:cxnSpLocks/>
          </p:cNvCxnSpPr>
          <p:nvPr/>
        </p:nvCxnSpPr>
        <p:spPr>
          <a:xfrm>
            <a:off x="2216485" y="3966526"/>
            <a:ext cx="8363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1DFEF-E098-4909-A931-3848B3DAF62A}"/>
              </a:ext>
            </a:extLst>
          </p:cNvPr>
          <p:cNvSpPr>
            <a:spLocks noGrp="1"/>
          </p:cNvSpPr>
          <p:nvPr>
            <p:ph type="title"/>
          </p:nvPr>
        </p:nvSpPr>
        <p:spPr/>
        <p:txBody>
          <a:bodyPr/>
          <a:lstStyle/>
          <a:p>
            <a:endParaRPr lang="en-US"/>
          </a:p>
        </p:txBody>
      </p:sp>
      <p:pic>
        <p:nvPicPr>
          <p:cNvPr id="3" name="Picture 2" descr="Hoan Kiem,Ha Noi Viet Nam | Du lịch, Phong cảnh, Việt nam">
            <a:extLst>
              <a:ext uri="{FF2B5EF4-FFF2-40B4-BE49-F238E27FC236}">
                <a16:creationId xmlns:a16="http://schemas.microsoft.com/office/drawing/2014/main" xmlns="" id="{88CCA18F-6E34-4438-8205-238036A45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 y="1165657"/>
            <a:ext cx="6220483" cy="4804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xmlns="" id="{FB9D2FA5-7169-43FD-BD10-65F5DFF88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775" y="505689"/>
            <a:ext cx="3630438" cy="546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0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699435" y="289446"/>
            <a:ext cx="10999773" cy="644210"/>
            <a:chOff x="321281" y="999550"/>
            <a:chExt cx="11027054" cy="645807"/>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321281" y="999550"/>
              <a:ext cx="731520" cy="602807"/>
              <a:chOff x="3108967" y="1863785"/>
              <a:chExt cx="1196999" cy="979561"/>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114785" y="1863785"/>
                <a:ext cx="979562" cy="979561"/>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958826" y="1059132"/>
              <a:ext cx="10389509" cy="58622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Khi thấy rùa hiện lên mặt hồ, tác giả nghĩ đến điều gì?</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335402" y="1278912"/>
            <a:ext cx="10363806" cy="3046988"/>
          </a:xfrm>
          <a:prstGeom prst="rect">
            <a:avLst/>
          </a:prstGeom>
          <a:solidFill>
            <a:srgbClr val="FFFFFF"/>
          </a:solidFill>
        </p:spPr>
        <p:txBody>
          <a:bodyPr wrap="square">
            <a:spAutoFit/>
          </a:bodyPr>
          <a:lstStyle/>
          <a:p>
            <a:pPr algn="just"/>
            <a:r>
              <a:rPr lang="en-US" sz="3200"/>
              <a:t>	</a:t>
            </a:r>
            <a:r>
              <a:rPr lang="vi-VN" sz="3200"/>
              <a:t>Có buổi, người ta thấy có con rùa lớn, đầu to như trái bưởi, nhô lên khỏi mặt n</a:t>
            </a:r>
            <a:r>
              <a:rPr lang="en-US" sz="3200"/>
              <a:t>ướ</a:t>
            </a:r>
            <a:r>
              <a:rPr lang="vi-VN" sz="3200"/>
              <a:t>c. Rùa như lắng nghe tiếng chuông đồng hồ trên tầng cao nh</a:t>
            </a:r>
            <a:r>
              <a:rPr lang="en-US" sz="3200"/>
              <a:t>à</a:t>
            </a:r>
            <a:r>
              <a:rPr lang="vi-VN" sz="3200"/>
              <a:t> bưu điện, buông từng tiếng ngân nga trong gió. Tôi thầm nghĩ: không biết có phải rùa đã từng ngậm thanh kiếm của vua Lê thắng giặc đó không?</a:t>
            </a:r>
          </a:p>
        </p:txBody>
      </p:sp>
      <p:cxnSp>
        <p:nvCxnSpPr>
          <p:cNvPr id="13" name="Straight Connector 12">
            <a:extLst>
              <a:ext uri="{FF2B5EF4-FFF2-40B4-BE49-F238E27FC236}">
                <a16:creationId xmlns:a16="http://schemas.microsoft.com/office/drawing/2014/main" xmlns="" id="{A2CD7B76-6C5B-43F4-B06F-353B3EBA10EE}"/>
              </a:ext>
            </a:extLst>
          </p:cNvPr>
          <p:cNvCxnSpPr>
            <a:cxnSpLocks/>
          </p:cNvCxnSpPr>
          <p:nvPr/>
        </p:nvCxnSpPr>
        <p:spPr>
          <a:xfrm>
            <a:off x="1451987" y="3764498"/>
            <a:ext cx="10127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F6BFA30-2440-423B-B229-D6C5CC91E84F}"/>
              </a:ext>
            </a:extLst>
          </p:cNvPr>
          <p:cNvCxnSpPr>
            <a:cxnSpLocks/>
          </p:cNvCxnSpPr>
          <p:nvPr/>
        </p:nvCxnSpPr>
        <p:spPr>
          <a:xfrm>
            <a:off x="1451987" y="4295920"/>
            <a:ext cx="50653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A532E9E9-85DD-4265-940E-BF0586ADA53E}"/>
              </a:ext>
            </a:extLst>
          </p:cNvPr>
          <p:cNvSpPr txBox="1"/>
          <p:nvPr/>
        </p:nvSpPr>
        <p:spPr>
          <a:xfrm>
            <a:off x="1215227" y="4923794"/>
            <a:ext cx="10626749" cy="1754326"/>
          </a:xfrm>
          <a:prstGeom prst="rect">
            <a:avLst/>
          </a:prstGeom>
          <a:solidFill>
            <a:schemeClr val="accent1"/>
          </a:solidFill>
        </p:spPr>
        <p:txBody>
          <a:bodyPr wrap="square">
            <a:spAutoFit/>
          </a:bodyPr>
          <a:lstStyle/>
          <a:p>
            <a:pPr algn="just"/>
            <a:r>
              <a:rPr lang="en-US" sz="3600">
                <a:ea typeface="Arial-Rounded" pitchFamily="34" charset="0"/>
                <a:cs typeface="Arial-Rounded" pitchFamily="34" charset="0"/>
              </a:rPr>
              <a:t>Khi thấy rùa hiện lên mặt hồ, tác giả nghĩ “</a:t>
            </a:r>
            <a:r>
              <a:rPr lang="vi-VN" sz="3600"/>
              <a:t>không biết có phải rùa đã từng ngậm thanh kiếm của vua Lê thắng giặc đó không?</a:t>
            </a:r>
            <a:r>
              <a:rPr lang="en-US" sz="3600"/>
              <a:t>”.</a:t>
            </a:r>
            <a:r>
              <a:rPr lang="en-US" sz="3600">
                <a:ea typeface="Arial-Rounded" pitchFamily="34" charset="0"/>
                <a:cs typeface="Arial-Rounded" pitchFamily="34" charset="0"/>
              </a:rPr>
              <a:t> </a:t>
            </a:r>
            <a:endParaRPr lang="en-US" sz="3600" i="1">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0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xmlns="" id="{6862A032-1218-41E0-99CE-CAD8F8F398F3}"/>
              </a:ext>
            </a:extLst>
          </p:cNvPr>
          <p:cNvGrpSpPr/>
          <p:nvPr/>
        </p:nvGrpSpPr>
        <p:grpSpPr>
          <a:xfrm>
            <a:off x="300642" y="148604"/>
            <a:ext cx="11560554" cy="5911885"/>
            <a:chOff x="300642" y="240083"/>
            <a:chExt cx="11560554" cy="5911885"/>
          </a:xfrm>
        </p:grpSpPr>
        <p:sp>
          <p:nvSpPr>
            <p:cNvPr id="289" name="TextBox 288">
              <a:extLst>
                <a:ext uri="{FF2B5EF4-FFF2-40B4-BE49-F238E27FC236}">
                  <a16:creationId xmlns:a16="http://schemas.microsoft.com/office/drawing/2014/main" xmlns="" id="{C03AF8B8-FCB8-4F11-8A0D-E38E00798793}"/>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292" name="TextBox 291">
              <a:extLst>
                <a:ext uri="{FF2B5EF4-FFF2-40B4-BE49-F238E27FC236}">
                  <a16:creationId xmlns:a16="http://schemas.microsoft.com/office/drawing/2014/main" xmlns="" id="{DF27BD9A-DB1A-46E3-B962-B4296A14C6B0}"/>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xmlns="" id="{5D31EE84-4CA9-4793-8658-4CC0CB4B25C7}"/>
              </a:ext>
            </a:extLst>
          </p:cNvPr>
          <p:cNvCxnSpPr>
            <a:cxnSpLocks/>
          </p:cNvCxnSpPr>
          <p:nvPr/>
        </p:nvCxnSpPr>
        <p:spPr>
          <a:xfrm>
            <a:off x="5314188" y="1239978"/>
            <a:ext cx="18163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B58658F-1E38-4C4A-9F71-DC9ED271204C}"/>
              </a:ext>
            </a:extLst>
          </p:cNvPr>
          <p:cNvCxnSpPr>
            <a:cxnSpLocks/>
          </p:cNvCxnSpPr>
          <p:nvPr/>
        </p:nvCxnSpPr>
        <p:spPr>
          <a:xfrm>
            <a:off x="7888738" y="2529133"/>
            <a:ext cx="14114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D50FE72-EA4A-47DE-81C7-723F89F2345F}"/>
              </a:ext>
            </a:extLst>
          </p:cNvPr>
          <p:cNvCxnSpPr>
            <a:cxnSpLocks/>
          </p:cNvCxnSpPr>
          <p:nvPr/>
        </p:nvCxnSpPr>
        <p:spPr>
          <a:xfrm>
            <a:off x="4183703" y="1674693"/>
            <a:ext cx="1897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73B2EEB-A40C-46C3-877C-7DD41E42323B}"/>
              </a:ext>
            </a:extLst>
          </p:cNvPr>
          <p:cNvCxnSpPr>
            <a:cxnSpLocks/>
          </p:cNvCxnSpPr>
          <p:nvPr/>
        </p:nvCxnSpPr>
        <p:spPr>
          <a:xfrm>
            <a:off x="9179692" y="1674693"/>
            <a:ext cx="14483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E284930-8E31-40E1-ACD5-A05966762CC1}"/>
              </a:ext>
            </a:extLst>
          </p:cNvPr>
          <p:cNvCxnSpPr>
            <a:cxnSpLocks/>
          </p:cNvCxnSpPr>
          <p:nvPr/>
        </p:nvCxnSpPr>
        <p:spPr>
          <a:xfrm>
            <a:off x="6751984" y="4225520"/>
            <a:ext cx="20922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F43B99B-838B-453C-967C-D299FC78B426}"/>
              </a:ext>
            </a:extLst>
          </p:cNvPr>
          <p:cNvCxnSpPr>
            <a:cxnSpLocks/>
          </p:cNvCxnSpPr>
          <p:nvPr/>
        </p:nvCxnSpPr>
        <p:spPr>
          <a:xfrm>
            <a:off x="6287461" y="5082457"/>
            <a:ext cx="1902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a:t>
            </a:r>
          </a:p>
          <a:p>
            <a:pPr algn="ctr"/>
            <a:r>
              <a:rPr lang="en-US" sz="1800">
                <a:solidFill>
                  <a:schemeClr val="tx1"/>
                </a:solidFill>
              </a:rPr>
              <a:t>toàn bài</a:t>
            </a:r>
          </a:p>
        </p:txBody>
      </p:sp>
      <p:grpSp>
        <p:nvGrpSpPr>
          <p:cNvPr id="8" name="Group 7">
            <a:extLst>
              <a:ext uri="{FF2B5EF4-FFF2-40B4-BE49-F238E27FC236}">
                <a16:creationId xmlns:a16="http://schemas.microsoft.com/office/drawing/2014/main" xmlns="" id="{6A3D68BD-85A4-4045-A538-F7B8C805744B}"/>
              </a:ext>
            </a:extLst>
          </p:cNvPr>
          <p:cNvGrpSpPr/>
          <p:nvPr/>
        </p:nvGrpSpPr>
        <p:grpSpPr>
          <a:xfrm>
            <a:off x="300642" y="148604"/>
            <a:ext cx="11560554" cy="5911885"/>
            <a:chOff x="300642" y="240083"/>
            <a:chExt cx="11560554" cy="5911885"/>
          </a:xfrm>
        </p:grpSpPr>
        <p:sp>
          <p:nvSpPr>
            <p:cNvPr id="9" name="TextBox 8">
              <a:extLst>
                <a:ext uri="{FF2B5EF4-FFF2-40B4-BE49-F238E27FC236}">
                  <a16:creationId xmlns:a16="http://schemas.microsoft.com/office/drawing/2014/main" xmlns="" id="{B3A969EB-0C20-44EE-A6A5-85E2FB4508B4}"/>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0" name="TextBox 9">
              <a:extLst>
                <a:ext uri="{FF2B5EF4-FFF2-40B4-BE49-F238E27FC236}">
                  <a16:creationId xmlns:a16="http://schemas.microsoft.com/office/drawing/2014/main" xmlns="" id="{80ED797A-EB8F-430B-A61E-B47E6FCFDED5}"/>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D65F115-1A1B-4B77-84AE-DF9D8C027E2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379615" y="3986465"/>
            <a:ext cx="9402608" cy="2871535"/>
          </a:xfrm>
          <a:prstGeom prst="rect">
            <a:avLst/>
          </a:prstGeom>
        </p:spPr>
      </p:pic>
      <p:grpSp>
        <p:nvGrpSpPr>
          <p:cNvPr id="3" name="Group 2">
            <a:extLst>
              <a:ext uri="{FF2B5EF4-FFF2-40B4-BE49-F238E27FC236}">
                <a16:creationId xmlns:a16="http://schemas.microsoft.com/office/drawing/2014/main" xmlns="" id="{8A405393-1CC8-4F97-896A-54C7A849B4E3}"/>
              </a:ext>
            </a:extLst>
          </p:cNvPr>
          <p:cNvGrpSpPr/>
          <p:nvPr/>
        </p:nvGrpSpPr>
        <p:grpSpPr>
          <a:xfrm>
            <a:off x="1285095" y="442476"/>
            <a:ext cx="10409924" cy="774725"/>
            <a:chOff x="292250" y="915918"/>
            <a:chExt cx="10435740"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706751"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Xếp các từ ngữ dưới đây vào nhóm thích hợp.</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63690" y="374366"/>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6">
            <a:extLst>
              <a:ext uri="{FF2B5EF4-FFF2-40B4-BE49-F238E27FC236}">
                <a16:creationId xmlns:a16="http://schemas.microsoft.com/office/drawing/2014/main" xmlns="" id="{7FEE60FB-68DD-48D8-83EE-BD383F1C57D3}"/>
              </a:ext>
            </a:extLst>
          </p:cNvPr>
          <p:cNvSpPr/>
          <p:nvPr/>
        </p:nvSpPr>
        <p:spPr>
          <a:xfrm>
            <a:off x="899508" y="1495677"/>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cong cong</a:t>
            </a:r>
          </a:p>
        </p:txBody>
      </p:sp>
      <p:sp>
        <p:nvSpPr>
          <p:cNvPr id="25" name="4">
            <a:extLst>
              <a:ext uri="{FF2B5EF4-FFF2-40B4-BE49-F238E27FC236}">
                <a16:creationId xmlns:a16="http://schemas.microsoft.com/office/drawing/2014/main" xmlns="" id="{A54A6818-85BD-4A46-8A6A-0D8681D87C84}"/>
              </a:ext>
            </a:extLst>
          </p:cNvPr>
          <p:cNvSpPr/>
          <p:nvPr/>
        </p:nvSpPr>
        <p:spPr>
          <a:xfrm>
            <a:off x="8243736" y="1495677"/>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lớn</a:t>
            </a:r>
          </a:p>
        </p:txBody>
      </p:sp>
      <p:sp>
        <p:nvSpPr>
          <p:cNvPr id="31" name="2">
            <a:extLst>
              <a:ext uri="{FF2B5EF4-FFF2-40B4-BE49-F238E27FC236}">
                <a16:creationId xmlns:a16="http://schemas.microsoft.com/office/drawing/2014/main" xmlns="" id="{D17D95DF-BBAA-4704-9CFE-B1A2368E03A9}"/>
              </a:ext>
            </a:extLst>
          </p:cNvPr>
          <p:cNvSpPr/>
          <p:nvPr/>
        </p:nvSpPr>
        <p:spPr>
          <a:xfrm>
            <a:off x="4571622" y="2537800"/>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thanh kiếm</a:t>
            </a:r>
          </a:p>
        </p:txBody>
      </p:sp>
      <p:sp>
        <p:nvSpPr>
          <p:cNvPr id="23" name="5">
            <a:extLst>
              <a:ext uri="{FF2B5EF4-FFF2-40B4-BE49-F238E27FC236}">
                <a16:creationId xmlns:a16="http://schemas.microsoft.com/office/drawing/2014/main" xmlns="" id="{14ED28B0-E64D-4983-B1CC-3B966383F7A1}"/>
              </a:ext>
            </a:extLst>
          </p:cNvPr>
          <p:cNvSpPr/>
          <p:nvPr/>
        </p:nvSpPr>
        <p:spPr>
          <a:xfrm>
            <a:off x="4571622" y="1495677"/>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rùa</a:t>
            </a:r>
          </a:p>
        </p:txBody>
      </p:sp>
      <p:sp>
        <p:nvSpPr>
          <p:cNvPr id="24" name="3">
            <a:extLst>
              <a:ext uri="{FF2B5EF4-FFF2-40B4-BE49-F238E27FC236}">
                <a16:creationId xmlns:a16="http://schemas.microsoft.com/office/drawing/2014/main" xmlns="" id="{AF40BD2B-804E-4CA1-B92C-A8BD3FC8C9F0}"/>
              </a:ext>
            </a:extLst>
          </p:cNvPr>
          <p:cNvSpPr/>
          <p:nvPr/>
        </p:nvSpPr>
        <p:spPr>
          <a:xfrm>
            <a:off x="914498" y="2537801"/>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trái bưởi</a:t>
            </a:r>
          </a:p>
        </p:txBody>
      </p:sp>
      <p:sp>
        <p:nvSpPr>
          <p:cNvPr id="26" name="1">
            <a:extLst>
              <a:ext uri="{FF2B5EF4-FFF2-40B4-BE49-F238E27FC236}">
                <a16:creationId xmlns:a16="http://schemas.microsoft.com/office/drawing/2014/main" xmlns="" id="{B775E6E2-9731-4AFC-B766-75E8350B7FD9}"/>
              </a:ext>
            </a:extLst>
          </p:cNvPr>
          <p:cNvSpPr/>
          <p:nvPr/>
        </p:nvSpPr>
        <p:spPr>
          <a:xfrm>
            <a:off x="8243736" y="2537799"/>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xum xuê</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3142E-6 -2.59259E-6 L 0.53361 0.6206 " pathEditMode="relative" rAng="0" ptsTypes="AA">
                                      <p:cBhvr>
                                        <p:cTn id="6" dur="2000" fill="hold"/>
                                        <p:tgtEl>
                                          <p:spTgt spid="2"/>
                                        </p:tgtEl>
                                        <p:attrNameLst>
                                          <p:attrName>ppt_x</p:attrName>
                                          <p:attrName>ppt_y</p:attrName>
                                        </p:attrNameLst>
                                      </p:cBhvr>
                                      <p:rCtr x="26681" y="31019"/>
                                    </p:animMotion>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40974E-7 -2.59259E-6 L -0.32333 0.45093 " pathEditMode="relative" rAng="0" ptsTypes="AA">
                                      <p:cBhvr>
                                        <p:cTn id="11" dur="2000" fill="hold"/>
                                        <p:tgtEl>
                                          <p:spTgt spid="23"/>
                                        </p:tgtEl>
                                        <p:attrNameLst>
                                          <p:attrName>ppt_x</p:attrName>
                                          <p:attrName>ppt_y</p:attrName>
                                        </p:attrNameLst>
                                      </p:cBhvr>
                                      <p:rCtr x="-16173" y="22546"/>
                                    </p:animMotion>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04947E-6 -2.59259E-6 L -0.10847 0.30741 " pathEditMode="relative" rAng="0" ptsTypes="AA">
                                      <p:cBhvr>
                                        <p:cTn id="16" dur="2000" fill="hold"/>
                                        <p:tgtEl>
                                          <p:spTgt spid="25"/>
                                        </p:tgtEl>
                                        <p:attrNameLst>
                                          <p:attrName>ppt_x</p:attrName>
                                          <p:attrName>ppt_y</p:attrName>
                                        </p:attrNameLst>
                                      </p:cBhvr>
                                      <p:rCtr x="-5430" y="15370"/>
                                    </p:animMotion>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3.88722E-6 -4.44444E-6 L 0.15102 0.19005 " pathEditMode="relative" rAng="0" ptsTypes="AA">
                                      <p:cBhvr>
                                        <p:cTn id="21" dur="2000" fill="hold"/>
                                        <p:tgtEl>
                                          <p:spTgt spid="24"/>
                                        </p:tgtEl>
                                        <p:attrNameLst>
                                          <p:attrName>ppt_x</p:attrName>
                                          <p:attrName>ppt_y</p:attrName>
                                        </p:attrNameLst>
                                      </p:cBhvr>
                                      <p:rCtr x="7545" y="9491"/>
                                    </p:animMotion>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40974E-7 -4.44444E-6 L -0.17295 0.46644 " pathEditMode="relative" rAng="0" ptsTypes="AA">
                                      <p:cBhvr>
                                        <p:cTn id="26" dur="2000" fill="hold"/>
                                        <p:tgtEl>
                                          <p:spTgt spid="31"/>
                                        </p:tgtEl>
                                        <p:attrNameLst>
                                          <p:attrName>ppt_x</p:attrName>
                                          <p:attrName>ppt_y</p:attrName>
                                        </p:attrNameLst>
                                      </p:cBhvr>
                                      <p:rCtr x="-8654" y="23310"/>
                                    </p:animMotion>
                                  </p:childTnLst>
                                </p:cTn>
                              </p:par>
                            </p:childTnLst>
                          </p:cTn>
                        </p:par>
                      </p:childTnLst>
                    </p:cTn>
                  </p:par>
                </p:childTnLst>
              </p:cTn>
              <p:nextCondLst>
                <p:cond evt="onClick" delay="0">
                  <p:tgtEl>
                    <p:spTgt spid="31"/>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04947E-6 -4.44444E-6 L -0.19319 0.27014 " pathEditMode="relative" rAng="0" ptsTypes="AA">
                                      <p:cBhvr>
                                        <p:cTn id="31" dur="2000" fill="hold"/>
                                        <p:tgtEl>
                                          <p:spTgt spid="26"/>
                                        </p:tgtEl>
                                        <p:attrNameLst>
                                          <p:attrName>ppt_x</p:attrName>
                                          <p:attrName>ppt_y</p:attrName>
                                        </p:attrNameLst>
                                      </p:cBhvr>
                                      <p:rCtr x="-9659" y="13495"/>
                                    </p:animMotion>
                                  </p:childTnLst>
                                </p:cTn>
                              </p:par>
                            </p:childTnLst>
                          </p:cTn>
                        </p:par>
                      </p:childTnLst>
                    </p:cTn>
                  </p:par>
                </p:childTnLst>
              </p:cTn>
              <p:nextCondLst>
                <p:cond evt="onClick" delay="0">
                  <p:tgtEl>
                    <p:spTgt spid="26"/>
                  </p:tgtEl>
                </p:cond>
              </p:nextCondLst>
            </p:seq>
          </p:childTnLst>
        </p:cTn>
      </p:par>
    </p:tnLst>
    <p:bldLst>
      <p:bldP spid="2" grpId="0"/>
      <p:bldP spid="25" grpId="0"/>
      <p:bldP spid="31" grpId="0"/>
      <p:bldP spid="23" grpId="0"/>
      <p:bldP spid="24"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533468" y="191920"/>
            <a:ext cx="10621935" cy="1328724"/>
            <a:chOff x="294781" y="915918"/>
            <a:chExt cx="10648277" cy="1332020"/>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Kết hợp từ ngữ ở cột A với từ ngữ ở cột B để tạo câu.</a:t>
              </a:r>
            </a:p>
          </p:txBody>
        </p:sp>
      </p:grpSp>
      <p:sp>
        <p:nvSpPr>
          <p:cNvPr id="23" name="Google Shape;418;p36">
            <a:extLst>
              <a:ext uri="{FF2B5EF4-FFF2-40B4-BE49-F238E27FC236}">
                <a16:creationId xmlns:a16="http://schemas.microsoft.com/office/drawing/2014/main" xmlns="" id="{6ECADA0D-DFDC-4B11-BF65-BC8B4B647B8A}"/>
              </a:ext>
            </a:extLst>
          </p:cNvPr>
          <p:cNvSpPr/>
          <p:nvPr/>
        </p:nvSpPr>
        <p:spPr>
          <a:xfrm>
            <a:off x="2064278" y="1680096"/>
            <a:ext cx="724662" cy="729710"/>
          </a:xfrm>
          <a:prstGeom prst="ellipse">
            <a:avLst/>
          </a:prstGeom>
          <a:solidFill>
            <a:srgbClr val="4747D9"/>
          </a:solidFill>
          <a:ln>
            <a:noFill/>
          </a:ln>
        </p:spPr>
        <p:txBody>
          <a:bodyPr spcFirstLastPara="1" wrap="square" lIns="121404" tIns="121404" rIns="121404" bIns="121404" anchor="ctr" anchorCtr="0">
            <a:noAutofit/>
          </a:bodyPr>
          <a:lstStyle/>
          <a:p>
            <a:pPr algn="ctr"/>
            <a:r>
              <a:rPr lang="en-US" sz="3600" b="1">
                <a:solidFill>
                  <a:srgbClr val="FFFFFF"/>
                </a:solidFill>
                <a:latin typeface="+mj-lt"/>
                <a:ea typeface="Arial-Rounded" pitchFamily="34" charset="0"/>
                <a:cs typeface="Arial-Rounded" pitchFamily="34" charset="0"/>
              </a:rPr>
              <a:t>A</a:t>
            </a:r>
            <a:endParaRPr sz="3600" b="1">
              <a:solidFill>
                <a:srgbClr val="FFFFFF"/>
              </a:solidFill>
              <a:latin typeface="+mj-lt"/>
              <a:ea typeface="Arial-Rounded" pitchFamily="34" charset="0"/>
              <a:cs typeface="Arial-Rounded" pitchFamily="34" charset="0"/>
            </a:endParaRPr>
          </a:p>
        </p:txBody>
      </p:sp>
      <p:sp>
        <p:nvSpPr>
          <p:cNvPr id="24" name="Google Shape;418;p36">
            <a:extLst>
              <a:ext uri="{FF2B5EF4-FFF2-40B4-BE49-F238E27FC236}">
                <a16:creationId xmlns:a16="http://schemas.microsoft.com/office/drawing/2014/main" xmlns="" id="{84D4AA4E-82D1-4231-B24F-766E138D363F}"/>
              </a:ext>
            </a:extLst>
          </p:cNvPr>
          <p:cNvSpPr/>
          <p:nvPr/>
        </p:nvSpPr>
        <p:spPr>
          <a:xfrm>
            <a:off x="9250278" y="1680096"/>
            <a:ext cx="724662" cy="729710"/>
          </a:xfrm>
          <a:prstGeom prst="ellipse">
            <a:avLst/>
          </a:prstGeom>
          <a:solidFill>
            <a:srgbClr val="92D050"/>
          </a:solidFill>
          <a:ln>
            <a:noFill/>
          </a:ln>
        </p:spPr>
        <p:txBody>
          <a:bodyPr spcFirstLastPara="1" wrap="square" lIns="121404" tIns="121404" rIns="121404" bIns="121404" anchor="ctr" anchorCtr="0">
            <a:noAutofit/>
          </a:bodyPr>
          <a:lstStyle/>
          <a:p>
            <a:pPr algn="ctr"/>
            <a:r>
              <a:rPr lang="en-US" sz="3600" b="1">
                <a:solidFill>
                  <a:srgbClr val="FFFFFF"/>
                </a:solidFill>
                <a:latin typeface="+mj-lt"/>
                <a:ea typeface="Arial-Rounded" pitchFamily="34" charset="0"/>
                <a:cs typeface="Arial-Rounded" pitchFamily="34" charset="0"/>
              </a:rPr>
              <a:t>B</a:t>
            </a:r>
            <a:endParaRPr sz="3600" b="1">
              <a:solidFill>
                <a:srgbClr val="FFFFFF"/>
              </a:solidFill>
              <a:latin typeface="+mj-lt"/>
              <a:ea typeface="Arial-Rounded" pitchFamily="34" charset="0"/>
              <a:cs typeface="Arial-Rounded" pitchFamily="34" charset="0"/>
            </a:endParaRPr>
          </a:p>
        </p:txBody>
      </p:sp>
      <p:cxnSp>
        <p:nvCxnSpPr>
          <p:cNvPr id="8" name="Straight Connector 7">
            <a:extLst>
              <a:ext uri="{FF2B5EF4-FFF2-40B4-BE49-F238E27FC236}">
                <a16:creationId xmlns:a16="http://schemas.microsoft.com/office/drawing/2014/main" xmlns="" id="{699DF35D-FFCE-450F-8B8E-D00C628AA419}"/>
              </a:ext>
            </a:extLst>
          </p:cNvPr>
          <p:cNvCxnSpPr>
            <a:cxnSpLocks/>
            <a:stCxn id="14" idx="3"/>
            <a:endCxn id="17" idx="1"/>
          </p:cNvCxnSpPr>
          <p:nvPr/>
        </p:nvCxnSpPr>
        <p:spPr>
          <a:xfrm>
            <a:off x="4888298" y="2971800"/>
            <a:ext cx="2895539" cy="2922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329BA05-C89B-4EFB-8A6E-E732A5677C2F}"/>
              </a:ext>
            </a:extLst>
          </p:cNvPr>
          <p:cNvCxnSpPr>
            <a:cxnSpLocks/>
            <a:endCxn id="15" idx="1"/>
          </p:cNvCxnSpPr>
          <p:nvPr/>
        </p:nvCxnSpPr>
        <p:spPr>
          <a:xfrm flipV="1">
            <a:off x="4834101" y="2971800"/>
            <a:ext cx="2949736" cy="12584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13A3BE9-011B-4848-B27C-ACC774AC31BB}"/>
              </a:ext>
            </a:extLst>
          </p:cNvPr>
          <p:cNvCxnSpPr>
            <a:cxnSpLocks/>
          </p:cNvCxnSpPr>
          <p:nvPr/>
        </p:nvCxnSpPr>
        <p:spPr>
          <a:xfrm flipV="1">
            <a:off x="4838070" y="4403912"/>
            <a:ext cx="2949736" cy="13334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1">
            <a:extLst>
              <a:ext uri="{FF2B5EF4-FFF2-40B4-BE49-F238E27FC236}">
                <a16:creationId xmlns:a16="http://schemas.microsoft.com/office/drawing/2014/main" xmlns="" id="{ABB12F19-DCCB-46F2-A569-4985999CBD7C}"/>
              </a:ext>
            </a:extLst>
          </p:cNvPr>
          <p:cNvSpPr/>
          <p:nvPr/>
        </p:nvSpPr>
        <p:spPr>
          <a:xfrm>
            <a:off x="7783837" y="2514600"/>
            <a:ext cx="3840480" cy="914400"/>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như con tôm.</a:t>
            </a:r>
          </a:p>
        </p:txBody>
      </p:sp>
      <p:sp>
        <p:nvSpPr>
          <p:cNvPr id="16" name="2">
            <a:extLst>
              <a:ext uri="{FF2B5EF4-FFF2-40B4-BE49-F238E27FC236}">
                <a16:creationId xmlns:a16="http://schemas.microsoft.com/office/drawing/2014/main" xmlns="" id="{80D9B034-B59A-4255-9E6B-E3A73811B001}"/>
              </a:ext>
            </a:extLst>
          </p:cNvPr>
          <p:cNvSpPr/>
          <p:nvPr/>
        </p:nvSpPr>
        <p:spPr>
          <a:xfrm>
            <a:off x="7783837" y="3852848"/>
            <a:ext cx="3840480" cy="914400"/>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như trái bưởi.</a:t>
            </a:r>
          </a:p>
        </p:txBody>
      </p:sp>
      <p:sp>
        <p:nvSpPr>
          <p:cNvPr id="17" name="3">
            <a:extLst>
              <a:ext uri="{FF2B5EF4-FFF2-40B4-BE49-F238E27FC236}">
                <a16:creationId xmlns:a16="http://schemas.microsoft.com/office/drawing/2014/main" xmlns="" id="{6438F057-0125-49C8-BD99-770CADC10E1D}"/>
              </a:ext>
            </a:extLst>
          </p:cNvPr>
          <p:cNvSpPr/>
          <p:nvPr/>
        </p:nvSpPr>
        <p:spPr>
          <a:xfrm>
            <a:off x="7783837" y="4930031"/>
            <a:ext cx="3840480" cy="1927969"/>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như chiếc gương bầu dục lớn.</a:t>
            </a:r>
          </a:p>
        </p:txBody>
      </p:sp>
      <p:sp>
        <p:nvSpPr>
          <p:cNvPr id="14" name="4">
            <a:extLst>
              <a:ext uri="{FF2B5EF4-FFF2-40B4-BE49-F238E27FC236}">
                <a16:creationId xmlns:a16="http://schemas.microsoft.com/office/drawing/2014/main" xmlns="" id="{5B2A02E6-CC8F-4AD9-8152-7867E5031F32}"/>
              </a:ext>
            </a:extLst>
          </p:cNvPr>
          <p:cNvSpPr/>
          <p:nvPr/>
        </p:nvSpPr>
        <p:spPr>
          <a:xfrm>
            <a:off x="1047818" y="2514600"/>
            <a:ext cx="3840480" cy="914400"/>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Mặt hồ</a:t>
            </a:r>
          </a:p>
        </p:txBody>
      </p:sp>
      <p:sp>
        <p:nvSpPr>
          <p:cNvPr id="20" name="4">
            <a:extLst>
              <a:ext uri="{FF2B5EF4-FFF2-40B4-BE49-F238E27FC236}">
                <a16:creationId xmlns:a16="http://schemas.microsoft.com/office/drawing/2014/main" xmlns="" id="{A4CF26FC-FD55-42BB-AFC5-1955AC2CAEDA}"/>
              </a:ext>
            </a:extLst>
          </p:cNvPr>
          <p:cNvSpPr/>
          <p:nvPr/>
        </p:nvSpPr>
        <p:spPr>
          <a:xfrm>
            <a:off x="1047818" y="3652548"/>
            <a:ext cx="3840480" cy="1277483"/>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Cầu Thê Húc cong cong</a:t>
            </a:r>
          </a:p>
        </p:txBody>
      </p:sp>
      <p:sp>
        <p:nvSpPr>
          <p:cNvPr id="21" name="4">
            <a:extLst>
              <a:ext uri="{FF2B5EF4-FFF2-40B4-BE49-F238E27FC236}">
                <a16:creationId xmlns:a16="http://schemas.microsoft.com/office/drawing/2014/main" xmlns="" id="{BC0D8B48-88AB-4A94-88EE-0C842F72EA34}"/>
              </a:ext>
            </a:extLst>
          </p:cNvPr>
          <p:cNvSpPr/>
          <p:nvPr/>
        </p:nvSpPr>
        <p:spPr>
          <a:xfrm>
            <a:off x="1047818" y="5188758"/>
            <a:ext cx="3840480" cy="914400"/>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Đầu rùa to</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27A2818-B917-4DED-B26D-ECB5CE289E0D}"/>
              </a:ext>
            </a:extLst>
          </p:cNvPr>
          <p:cNvPicPr>
            <a:picLocks noChangeAspect="1"/>
          </p:cNvPicPr>
          <p:nvPr/>
        </p:nvPicPr>
        <p:blipFill>
          <a:blip r:embed="rId4"/>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5"/>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36"/>
        <p:cNvGrpSpPr/>
        <p:nvPr/>
      </p:nvGrpSpPr>
      <p:grpSpPr>
        <a:xfrm>
          <a:off x="0" y="0"/>
          <a:ext cx="0" cy="0"/>
          <a:chOff x="0" y="0"/>
          <a:chExt cx="0" cy="0"/>
        </a:xfrm>
      </p:grpSpPr>
      <p:sp>
        <p:nvSpPr>
          <p:cNvPr id="8" name="TextBox 7">
            <a:extLst>
              <a:ext uri="{FF2B5EF4-FFF2-40B4-BE49-F238E27FC236}">
                <a16:creationId xmlns:a16="http://schemas.microsoft.com/office/drawing/2014/main" xmlns="" id="{FB3568DF-D77A-4224-895F-5CC3A7B21E9C}"/>
              </a:ext>
            </a:extLst>
          </p:cNvPr>
          <p:cNvSpPr txBox="1"/>
          <p:nvPr/>
        </p:nvSpPr>
        <p:spPr>
          <a:xfrm>
            <a:off x="294973" y="270482"/>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xmlns="" id="{B8FAE11F-A892-42C1-B1BC-D5DF74F2AF73}"/>
              </a:ext>
            </a:extLst>
          </p:cNvPr>
          <p:cNvSpPr/>
          <p:nvPr/>
        </p:nvSpPr>
        <p:spPr>
          <a:xfrm>
            <a:off x="1379097" y="11575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Hồ Gươm</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8C142259-D819-420A-80F6-061070EBD8C3}"/>
              </a:ext>
            </a:extLst>
          </p:cNvPr>
          <p:cNvSpPr/>
          <p:nvPr/>
        </p:nvSpPr>
        <p:spPr>
          <a:xfrm>
            <a:off x="6516085" y="29863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xum xuê</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787AAAD-A338-4F2E-B3CA-8658D8D00673}"/>
              </a:ext>
            </a:extLst>
          </p:cNvPr>
          <p:cNvSpPr/>
          <p:nvPr/>
        </p:nvSpPr>
        <p:spPr>
          <a:xfrm>
            <a:off x="1379097" y="29863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long lanh</a:t>
            </a:r>
            <a:endParaRPr lang="en-US" sz="48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46CC09B0-5FA1-4C4D-B5F9-6DD5B7FA2E21}"/>
              </a:ext>
            </a:extLst>
          </p:cNvPr>
          <p:cNvSpPr/>
          <p:nvPr/>
        </p:nvSpPr>
        <p:spPr>
          <a:xfrm>
            <a:off x="6516084" y="11575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chiếc gương</a:t>
            </a:r>
            <a:endParaRPr lang="en-US" sz="48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898E66AE-1010-44B3-9292-17B7A1022F1C}"/>
              </a:ext>
            </a:extLst>
          </p:cNvPr>
          <p:cNvSpPr/>
          <p:nvPr/>
        </p:nvSpPr>
        <p:spPr>
          <a:xfrm>
            <a:off x="1379097" y="48151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tiếng chuông</a:t>
            </a:r>
            <a:endParaRPr lang="en-US" sz="4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xmlns="" id="{7B016DBB-77E9-415C-9267-2E5F6E5BE832}"/>
              </a:ext>
            </a:extLst>
          </p:cNvPr>
          <p:cNvSpPr/>
          <p:nvPr/>
        </p:nvSpPr>
        <p:spPr>
          <a:xfrm>
            <a:off x="6590705" y="48151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thanh kiếm</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BFB98060-B3A4-4C3B-A560-261757700A3C}"/>
              </a:ext>
            </a:extLst>
          </p:cNvPr>
          <p:cNvGrpSpPr/>
          <p:nvPr/>
        </p:nvGrpSpPr>
        <p:grpSpPr>
          <a:xfrm>
            <a:off x="300642" y="148604"/>
            <a:ext cx="11560554" cy="5911885"/>
            <a:chOff x="300642" y="240083"/>
            <a:chExt cx="11560554" cy="5911885"/>
          </a:xfrm>
        </p:grpSpPr>
        <p:sp>
          <p:nvSpPr>
            <p:cNvPr id="14" name="TextBox 13">
              <a:extLst>
                <a:ext uri="{FF2B5EF4-FFF2-40B4-BE49-F238E27FC236}">
                  <a16:creationId xmlns:a16="http://schemas.microsoft.com/office/drawing/2014/main" xmlns="" id="{927710BE-A7E1-430C-8A81-6ED71B490FD5}"/>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5" name="TextBox 14">
              <a:extLst>
                <a:ext uri="{FF2B5EF4-FFF2-40B4-BE49-F238E27FC236}">
                  <a16:creationId xmlns:a16="http://schemas.microsoft.com/office/drawing/2014/main" xmlns="" id="{0EA50AD2-5AA1-4E2E-989A-C6ED048F60D9}"/>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29" name="Straight Connector 28">
            <a:extLst>
              <a:ext uri="{FF2B5EF4-FFF2-40B4-BE49-F238E27FC236}">
                <a16:creationId xmlns:a16="http://schemas.microsoft.com/office/drawing/2014/main" xmlns="" id="{2F107E85-5F73-4B7A-9F65-52DBF4237094}"/>
              </a:ext>
            </a:extLst>
          </p:cNvPr>
          <p:cNvCxnSpPr>
            <a:cxnSpLocks/>
          </p:cNvCxnSpPr>
          <p:nvPr/>
        </p:nvCxnSpPr>
        <p:spPr>
          <a:xfrm>
            <a:off x="5343372" y="1255425"/>
            <a:ext cx="1672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F00CD86-CB0A-4803-B249-60547DD8F553}"/>
              </a:ext>
            </a:extLst>
          </p:cNvPr>
          <p:cNvCxnSpPr>
            <a:cxnSpLocks/>
          </p:cNvCxnSpPr>
          <p:nvPr/>
        </p:nvCxnSpPr>
        <p:spPr>
          <a:xfrm>
            <a:off x="4048573" y="2966803"/>
            <a:ext cx="1168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FDA5067-BD03-4FBF-8F97-E44AB3AB3F76}"/>
              </a:ext>
            </a:extLst>
          </p:cNvPr>
          <p:cNvCxnSpPr>
            <a:cxnSpLocks/>
          </p:cNvCxnSpPr>
          <p:nvPr/>
        </p:nvCxnSpPr>
        <p:spPr>
          <a:xfrm>
            <a:off x="7919751" y="2996783"/>
            <a:ext cx="9656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943156" y="433999"/>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780078" y="433999"/>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Hồ Gươm</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1780078" y="419009"/>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mj-lt"/>
                <a:ea typeface="Arial-Rounded" panose="020B0500000000000000" pitchFamily="34" charset="0"/>
                <a:cs typeface="Arial-Rounded" panose="020B0500000000000000" pitchFamily="34" charset="0"/>
              </a:rPr>
              <a:t>                  còn</a:t>
            </a:r>
            <a:r>
              <a:rPr kumimoji="0" lang="en-US" sz="3600" b="0" i="0" u="none" strike="noStrike" kern="1200" cap="none" spc="0" normalizeH="0" noProof="0">
                <a:ln>
                  <a:noFill/>
                </a:ln>
                <a:solidFill>
                  <a:srgbClr val="000000"/>
                </a:solidFill>
                <a:effectLst/>
                <a:uLnTx/>
                <a:uFillTx/>
                <a:latin typeface="+mj-lt"/>
                <a:ea typeface="Arial-Rounded" panose="020B0500000000000000" pitchFamily="34" charset="0"/>
                <a:cs typeface="Arial-Rounded" panose="020B0500000000000000" pitchFamily="34" charset="0"/>
              </a:rPr>
              <a:t> gọi là hồ Hoàn Kiếm, ở thủ đô Hà Nội.</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Hoan Kiem,Ha Noi Viet Nam | Du lịch, Phong cảnh, Việt nam">
            <a:extLst>
              <a:ext uri="{FF2B5EF4-FFF2-40B4-BE49-F238E27FC236}">
                <a16:creationId xmlns:a16="http://schemas.microsoft.com/office/drawing/2014/main" xmlns="" id="{6EA327F5-32F2-4427-ACD0-7983DB0F0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76" y="1634328"/>
            <a:ext cx="6220483" cy="4804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ông gian Hồ Gươm - Rộng dần theo tuổi tác - Tạp chí Kiến Trúc">
            <a:extLst>
              <a:ext uri="{FF2B5EF4-FFF2-40B4-BE49-F238E27FC236}">
                <a16:creationId xmlns:a16="http://schemas.microsoft.com/office/drawing/2014/main" xmlns="" id="{AD840C73-76AC-4035-98E0-DCA5466DA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303" y="1652156"/>
            <a:ext cx="4739026" cy="473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1048087" y="448989"/>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885009" y="448989"/>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Cổ kính</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7BD90C6F-E74D-4325-B581-BFA6D056C7BD}"/>
              </a:ext>
            </a:extLst>
          </p:cNvPr>
          <p:cNvSpPr txBox="1"/>
          <p:nvPr/>
        </p:nvSpPr>
        <p:spPr>
          <a:xfrm>
            <a:off x="3698819" y="447596"/>
            <a:ext cx="5969837"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cổ và trang nghiêm.</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pic>
        <p:nvPicPr>
          <p:cNvPr id="3076" name="Picture 4">
            <a:extLst>
              <a:ext uri="{FF2B5EF4-FFF2-40B4-BE49-F238E27FC236}">
                <a16:creationId xmlns:a16="http://schemas.microsoft.com/office/drawing/2014/main" xmlns="" id="{D6ACDB5A-CA2C-4911-B60B-F7986214E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731" y="1244183"/>
            <a:ext cx="3630438" cy="546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39261F32-D93A-4362-B1F4-F6652013FA80}"/>
              </a:ext>
            </a:extLst>
          </p:cNvPr>
          <p:cNvSpPr txBox="1"/>
          <p:nvPr/>
        </p:nvSpPr>
        <p:spPr>
          <a:xfrm>
            <a:off x="1615186" y="532871"/>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khoảng đất nổi cao lên giữa những nơi bằng phẳng.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8" name="Google Shape;7681;p56">
            <a:extLst>
              <a:ext uri="{FF2B5EF4-FFF2-40B4-BE49-F238E27FC236}">
                <a16:creationId xmlns:a16="http://schemas.microsoft.com/office/drawing/2014/main" xmlns="" id="{F178C6D8-7A13-4411-B535-38757EA751B1}"/>
              </a:ext>
            </a:extLst>
          </p:cNvPr>
          <p:cNvGrpSpPr/>
          <p:nvPr/>
        </p:nvGrpSpPr>
        <p:grpSpPr>
          <a:xfrm>
            <a:off x="778264" y="548577"/>
            <a:ext cx="652318" cy="647680"/>
            <a:chOff x="1773575" y="4308850"/>
            <a:chExt cx="650450" cy="645825"/>
          </a:xfrm>
        </p:grpSpPr>
        <p:sp>
          <p:nvSpPr>
            <p:cNvPr id="9" name="Google Shape;7682;p56">
              <a:extLst>
                <a:ext uri="{FF2B5EF4-FFF2-40B4-BE49-F238E27FC236}">
                  <a16:creationId xmlns:a16="http://schemas.microsoft.com/office/drawing/2014/main" xmlns="" id="{1120A9D0-D38D-4E12-A12B-C11AAEC68BB9}"/>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0" name="Google Shape;7683;p56">
              <a:extLst>
                <a:ext uri="{FF2B5EF4-FFF2-40B4-BE49-F238E27FC236}">
                  <a16:creationId xmlns:a16="http://schemas.microsoft.com/office/drawing/2014/main" xmlns="" id="{76101DEA-A960-4A7A-8D16-C00F9B4E640B}"/>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1" name="TextBox 10">
            <a:extLst>
              <a:ext uri="{FF2B5EF4-FFF2-40B4-BE49-F238E27FC236}">
                <a16:creationId xmlns:a16="http://schemas.microsoft.com/office/drawing/2014/main" xmlns="" id="{E778B389-7C4E-400C-B8AC-ADF425111E48}"/>
              </a:ext>
            </a:extLst>
          </p:cNvPr>
          <p:cNvSpPr txBox="1"/>
          <p:nvPr/>
        </p:nvSpPr>
        <p:spPr>
          <a:xfrm>
            <a:off x="1615186" y="548577"/>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Gò đất</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pic>
        <p:nvPicPr>
          <p:cNvPr id="4098" name="Picture 2" descr="Là Silbury Hill, Pyramid Wiltshire, thực sự chỉ là một tai nạn?">
            <a:extLst>
              <a:ext uri="{FF2B5EF4-FFF2-40B4-BE49-F238E27FC236}">
                <a16:creationId xmlns:a16="http://schemas.microsoft.com/office/drawing/2014/main" xmlns="" id="{C726CB5A-B947-4946-8D36-CFAD7296D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36" y="2389123"/>
            <a:ext cx="5318317" cy="35455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í ẩn không ngờ xung quanh Tháp Rùa Hồ Gươm - YouTube">
            <a:extLst>
              <a:ext uri="{FF2B5EF4-FFF2-40B4-BE49-F238E27FC236}">
                <a16:creationId xmlns:a16="http://schemas.microsoft.com/office/drawing/2014/main" xmlns="" id="{D87E0AAD-2F8E-4112-99F6-C81DEBCA93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77" t="10617"/>
          <a:stretch/>
        </p:blipFill>
        <p:spPr bwMode="auto">
          <a:xfrm>
            <a:off x="5891135" y="2389123"/>
            <a:ext cx="5966086" cy="356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0D3E7A-647B-429F-B21B-3F3401B3CA5A}"/>
              </a:ext>
            </a:extLst>
          </p:cNvPr>
          <p:cNvSpPr txBox="1"/>
          <p:nvPr/>
        </p:nvSpPr>
        <p:spPr>
          <a:xfrm>
            <a:off x="942903" y="957834"/>
            <a:ext cx="10605816" cy="5324535"/>
          </a:xfrm>
          <a:prstGeom prst="rect">
            <a:avLst/>
          </a:prstGeom>
          <a:noFill/>
        </p:spPr>
        <p:txBody>
          <a:bodyPr wrap="square">
            <a:spAutoFit/>
          </a:bodyPr>
          <a:lstStyle/>
          <a:p>
            <a:pPr algn="just">
              <a:spcBef>
                <a:spcPts val="600"/>
              </a:spcBef>
              <a:spcAft>
                <a:spcPts val="600"/>
              </a:spcAft>
            </a:pPr>
            <a:r>
              <a:rPr lang="vi-VN" sz="4000" b="0" i="0">
                <a:solidFill>
                  <a:srgbClr val="000000"/>
                </a:solidFill>
                <a:effectLst/>
                <a:latin typeface="+mn-lt"/>
              </a:rPr>
              <a:t>Có buổi, người ta thấy có con rùa lớn, đầu to như trái bưởi, nhô lên khỏi mặt n</a:t>
            </a:r>
            <a:r>
              <a:rPr lang="en-US" sz="4000">
                <a:latin typeface="+mn-lt"/>
              </a:rPr>
              <a:t>ướ</a:t>
            </a:r>
            <a:r>
              <a:rPr lang="vi-VN" sz="4000" b="0" i="0">
                <a:solidFill>
                  <a:srgbClr val="000000"/>
                </a:solidFill>
                <a:effectLst/>
                <a:latin typeface="+mn-lt"/>
              </a:rPr>
              <a:t>c. </a:t>
            </a:r>
            <a:endParaRPr lang="en-US" sz="4000" b="0" i="0">
              <a:solidFill>
                <a:srgbClr val="000000"/>
              </a:solidFill>
              <a:effectLst/>
              <a:latin typeface="+mn-lt"/>
            </a:endParaRPr>
          </a:p>
          <a:p>
            <a:pPr algn="just">
              <a:spcBef>
                <a:spcPts val="600"/>
              </a:spcBef>
              <a:spcAft>
                <a:spcPts val="600"/>
              </a:spcAft>
            </a:pPr>
            <a:r>
              <a:rPr lang="vi-VN" sz="4000" b="0" i="0">
                <a:solidFill>
                  <a:srgbClr val="000000"/>
                </a:solidFill>
                <a:effectLst/>
                <a:latin typeface="+mn-lt"/>
              </a:rPr>
              <a:t>Rùa như lắng nghe tiếng chuông đồng hồ trên tầng cao nh</a:t>
            </a:r>
            <a:r>
              <a:rPr lang="en-US" sz="4000">
                <a:latin typeface="+mn-lt"/>
              </a:rPr>
              <a:t>à</a:t>
            </a:r>
            <a:r>
              <a:rPr lang="vi-VN" sz="4000" b="0" i="0">
                <a:solidFill>
                  <a:srgbClr val="000000"/>
                </a:solidFill>
                <a:effectLst/>
                <a:latin typeface="+mn-lt"/>
              </a:rPr>
              <a:t> bưu điện, buông từng tiếng ngân nga trong gió. </a:t>
            </a:r>
            <a:endParaRPr lang="en-US" sz="4000" b="0" i="0">
              <a:solidFill>
                <a:srgbClr val="000000"/>
              </a:solidFill>
              <a:effectLst/>
              <a:latin typeface="+mn-lt"/>
            </a:endParaRPr>
          </a:p>
          <a:p>
            <a:pPr algn="just">
              <a:spcBef>
                <a:spcPts val="600"/>
              </a:spcBef>
              <a:spcAft>
                <a:spcPts val="600"/>
              </a:spcAft>
            </a:pPr>
            <a:r>
              <a:rPr lang="vi-VN" sz="4000" b="0" i="0">
                <a:solidFill>
                  <a:srgbClr val="000000"/>
                </a:solidFill>
                <a:effectLst/>
                <a:latin typeface="+mn-lt"/>
              </a:rPr>
              <a:t>Tôi thầm nghĩ: không biết có phải rùa đã từng ngậm thanh kiếm của vua Lê thắng giặc đó không?</a:t>
            </a:r>
          </a:p>
        </p:txBody>
      </p:sp>
      <p:cxnSp>
        <p:nvCxnSpPr>
          <p:cNvPr id="5" name="Straight Connector 4">
            <a:extLst>
              <a:ext uri="{FF2B5EF4-FFF2-40B4-BE49-F238E27FC236}">
                <a16:creationId xmlns:a16="http://schemas.microsoft.com/office/drawing/2014/main" xmlns="" id="{3943FCA6-D8D7-49DE-ADD4-ABCD2567916E}"/>
              </a:ext>
            </a:extLst>
          </p:cNvPr>
          <p:cNvCxnSpPr>
            <a:cxnSpLocks/>
          </p:cNvCxnSpPr>
          <p:nvPr/>
        </p:nvCxnSpPr>
        <p:spPr>
          <a:xfrm flipV="1">
            <a:off x="2956726" y="957834"/>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0551A0EC-47E6-4E83-A816-EE0090E19B1C}"/>
              </a:ext>
            </a:extLst>
          </p:cNvPr>
          <p:cNvGrpSpPr/>
          <p:nvPr/>
        </p:nvGrpSpPr>
        <p:grpSpPr>
          <a:xfrm rot="21128394">
            <a:off x="9482725" y="1718145"/>
            <a:ext cx="404033" cy="548779"/>
            <a:chOff x="8074786" y="2617012"/>
            <a:chExt cx="317117" cy="402892"/>
          </a:xfrm>
        </p:grpSpPr>
        <p:cxnSp>
          <p:nvCxnSpPr>
            <p:cNvPr id="7" name="Straight Connector 6">
              <a:extLst>
                <a:ext uri="{FF2B5EF4-FFF2-40B4-BE49-F238E27FC236}">
                  <a16:creationId xmlns:a16="http://schemas.microsoft.com/office/drawing/2014/main" xmlns=""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xmlns="" id="{9046A8EF-79AA-436B-92EA-CAE9C0613597}"/>
              </a:ext>
            </a:extLst>
          </p:cNvPr>
          <p:cNvCxnSpPr>
            <a:cxnSpLocks/>
          </p:cNvCxnSpPr>
          <p:nvPr/>
        </p:nvCxnSpPr>
        <p:spPr>
          <a:xfrm flipV="1">
            <a:off x="9912580" y="957834"/>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7E03787-C6FE-4FAE-9ABC-297A87B46218}"/>
              </a:ext>
            </a:extLst>
          </p:cNvPr>
          <p:cNvCxnSpPr>
            <a:cxnSpLocks/>
          </p:cNvCxnSpPr>
          <p:nvPr/>
        </p:nvCxnSpPr>
        <p:spPr>
          <a:xfrm flipV="1">
            <a:off x="4179809" y="1693096"/>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2813FFF-5216-4F50-A894-06A00E7D4105}"/>
              </a:ext>
            </a:extLst>
          </p:cNvPr>
          <p:cNvCxnSpPr>
            <a:cxnSpLocks/>
          </p:cNvCxnSpPr>
          <p:nvPr/>
        </p:nvCxnSpPr>
        <p:spPr>
          <a:xfrm flipV="1">
            <a:off x="5422569" y="2291973"/>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52F6DC76-5A09-465C-B613-119E9121EBF2}"/>
              </a:ext>
            </a:extLst>
          </p:cNvPr>
          <p:cNvCxnSpPr>
            <a:cxnSpLocks/>
          </p:cNvCxnSpPr>
          <p:nvPr/>
        </p:nvCxnSpPr>
        <p:spPr>
          <a:xfrm flipV="1">
            <a:off x="10473181" y="2291973"/>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475FC54-860F-41E0-8804-BCD3782D6C0C}"/>
              </a:ext>
            </a:extLst>
          </p:cNvPr>
          <p:cNvCxnSpPr>
            <a:cxnSpLocks/>
          </p:cNvCxnSpPr>
          <p:nvPr/>
        </p:nvCxnSpPr>
        <p:spPr>
          <a:xfrm flipV="1">
            <a:off x="7064187" y="3020971"/>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B9945E65-CDE5-4D94-ACF6-08D6A0F3C164}"/>
              </a:ext>
            </a:extLst>
          </p:cNvPr>
          <p:cNvGrpSpPr/>
          <p:nvPr/>
        </p:nvGrpSpPr>
        <p:grpSpPr>
          <a:xfrm rot="21128394">
            <a:off x="5457091" y="3644896"/>
            <a:ext cx="404033" cy="548779"/>
            <a:chOff x="8074786" y="2617012"/>
            <a:chExt cx="317117" cy="402892"/>
          </a:xfrm>
        </p:grpSpPr>
        <p:cxnSp>
          <p:nvCxnSpPr>
            <p:cNvPr id="14" name="Straight Connector 13">
              <a:extLst>
                <a:ext uri="{FF2B5EF4-FFF2-40B4-BE49-F238E27FC236}">
                  <a16:creationId xmlns:a16="http://schemas.microsoft.com/office/drawing/2014/main" xmlns="" id="{4975398B-A4A1-4E13-97B0-4F20F9DD452C}"/>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B1C436A-5CB2-49BB-940B-8E628D86F393}"/>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xmlns="" id="{AA3F6940-07F8-4CD2-BEFE-6E6250DCE7EF}"/>
              </a:ext>
            </a:extLst>
          </p:cNvPr>
          <p:cNvCxnSpPr>
            <a:cxnSpLocks/>
          </p:cNvCxnSpPr>
          <p:nvPr/>
        </p:nvCxnSpPr>
        <p:spPr>
          <a:xfrm flipV="1">
            <a:off x="4304457" y="4378104"/>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146A9B3-4850-4722-836D-FC9813126E80}"/>
              </a:ext>
            </a:extLst>
          </p:cNvPr>
          <p:cNvCxnSpPr>
            <a:cxnSpLocks/>
          </p:cNvCxnSpPr>
          <p:nvPr/>
        </p:nvCxnSpPr>
        <p:spPr>
          <a:xfrm flipV="1">
            <a:off x="8627774" y="4378103"/>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9BD1D4D-C832-4716-B009-074F06765AF2}"/>
              </a:ext>
            </a:extLst>
          </p:cNvPr>
          <p:cNvCxnSpPr>
            <a:cxnSpLocks/>
          </p:cNvCxnSpPr>
          <p:nvPr/>
        </p:nvCxnSpPr>
        <p:spPr>
          <a:xfrm flipV="1">
            <a:off x="5191475" y="4976980"/>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1741A0DC-B06B-4F01-BE49-F087D6DDC228}"/>
              </a:ext>
            </a:extLst>
          </p:cNvPr>
          <p:cNvGrpSpPr/>
          <p:nvPr/>
        </p:nvGrpSpPr>
        <p:grpSpPr>
          <a:xfrm rot="21128394">
            <a:off x="2644323" y="5625776"/>
            <a:ext cx="404033" cy="548779"/>
            <a:chOff x="8074786" y="2617012"/>
            <a:chExt cx="317117" cy="402892"/>
          </a:xfrm>
        </p:grpSpPr>
        <p:cxnSp>
          <p:nvCxnSpPr>
            <p:cNvPr id="20" name="Straight Connector 19">
              <a:extLst>
                <a:ext uri="{FF2B5EF4-FFF2-40B4-BE49-F238E27FC236}">
                  <a16:creationId xmlns:a16="http://schemas.microsoft.com/office/drawing/2014/main" xmlns="" id="{AC86E099-9BB1-4730-A303-8971BB10F31C}"/>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F8A0F00-F40D-4F8A-84C9-BC73E98147EF}"/>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xmlns=""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9" name="Group 8">
            <a:extLst>
              <a:ext uri="{FF2B5EF4-FFF2-40B4-BE49-F238E27FC236}">
                <a16:creationId xmlns:a16="http://schemas.microsoft.com/office/drawing/2014/main" xmlns="" id="{3FBA89D6-16C1-4292-98E2-BF8E6A8DE04B}"/>
              </a:ext>
            </a:extLst>
          </p:cNvPr>
          <p:cNvGrpSpPr/>
          <p:nvPr/>
        </p:nvGrpSpPr>
        <p:grpSpPr>
          <a:xfrm>
            <a:off x="300642" y="148604"/>
            <a:ext cx="11560554" cy="5911885"/>
            <a:chOff x="300642" y="240083"/>
            <a:chExt cx="11560554" cy="5911885"/>
          </a:xfrm>
        </p:grpSpPr>
        <p:sp>
          <p:nvSpPr>
            <p:cNvPr id="10" name="TextBox 9">
              <a:extLst>
                <a:ext uri="{FF2B5EF4-FFF2-40B4-BE49-F238E27FC236}">
                  <a16:creationId xmlns:a16="http://schemas.microsoft.com/office/drawing/2014/main" xmlns="" id="{3535C084-4C72-442E-8EFA-62F0F2129C80}"/>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1" name="TextBox 10">
              <a:extLst>
                <a:ext uri="{FF2B5EF4-FFF2-40B4-BE49-F238E27FC236}">
                  <a16:creationId xmlns:a16="http://schemas.microsoft.com/office/drawing/2014/main" xmlns="" id="{BAE6DDDA-3B79-400E-9569-26D9DB8ED1F3}"/>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xmlns="" id="{74161B0B-4492-4054-87FB-355A2D4BAE3C}"/>
              </a:ext>
            </a:extLst>
          </p:cNvPr>
          <p:cNvGrpSpPr/>
          <p:nvPr/>
        </p:nvGrpSpPr>
        <p:grpSpPr>
          <a:xfrm>
            <a:off x="300642" y="148604"/>
            <a:ext cx="11560554" cy="5911885"/>
            <a:chOff x="300642" y="240083"/>
            <a:chExt cx="11560554" cy="5911885"/>
          </a:xfrm>
        </p:grpSpPr>
        <p:sp>
          <p:nvSpPr>
            <p:cNvPr id="14" name="TextBox 13">
              <a:extLst>
                <a:ext uri="{FF2B5EF4-FFF2-40B4-BE49-F238E27FC236}">
                  <a16:creationId xmlns:a16="http://schemas.microsoft.com/office/drawing/2014/main" xmlns="" id="{D9AFA31D-BC0B-4D27-93A5-465B7BFFAB64}"/>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70C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7030A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B050"/>
                  </a:solidFill>
                  <a:effectLst/>
                  <a:latin typeface="+mn-lt"/>
                </a:rPr>
                <a:t>Có buổi, người ta thấy có con rùa lớn, đầu to như trái bưởi, nhô lên khỏi mặt n</a:t>
              </a:r>
              <a:r>
                <a:rPr lang="en-US" sz="2800">
                  <a:solidFill>
                    <a:srgbClr val="00B050"/>
                  </a:solidFill>
                  <a:latin typeface="+mn-lt"/>
                </a:rPr>
                <a:t>ướ</a:t>
              </a:r>
              <a:r>
                <a:rPr lang="vi-VN" sz="2800" b="0" i="0">
                  <a:solidFill>
                    <a:srgbClr val="00B050"/>
                  </a:solidFill>
                  <a:effectLst/>
                  <a:latin typeface="+mn-lt"/>
                </a:rPr>
                <a:t>c. Rùa như lắng nghe tiếng chuông đồng hồ trên tầng cao nh</a:t>
              </a:r>
              <a:r>
                <a:rPr lang="en-US" sz="2800">
                  <a:solidFill>
                    <a:srgbClr val="00B050"/>
                  </a:solidFill>
                  <a:latin typeface="+mn-lt"/>
                </a:rPr>
                <a:t>à</a:t>
              </a:r>
              <a:r>
                <a:rPr lang="vi-VN" sz="2800" b="0" i="0">
                  <a:solidFill>
                    <a:srgbClr val="00B05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5" name="TextBox 14">
              <a:extLst>
                <a:ext uri="{FF2B5EF4-FFF2-40B4-BE49-F238E27FC236}">
                  <a16:creationId xmlns:a16="http://schemas.microsoft.com/office/drawing/2014/main" xmlns="" id="{E694E45E-5212-4432-8488-B097FE37CDF2}"/>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2376</TotalTime>
  <Words>553</Words>
  <Application>Microsoft Office PowerPoint</Application>
  <PresentationFormat>Custom</PresentationFormat>
  <Paragraphs>113</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Patrick Hand</vt:lpstr>
      <vt:lpstr>Times New Roman</vt:lpstr>
      <vt:lpstr>Arial-Rounded</vt:lpstr>
      <vt:lpstr>Scope One</vt:lpstr>
      <vt:lpstr>Kawaii Doodles Newsletter by Slidesgo</vt:lpstr>
      <vt:lpstr>Em biết những gì về thủ đô Hà Nội?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cp:lastModifiedBy>
  <cp:revision>327</cp:revision>
  <dcterms:modified xsi:type="dcterms:W3CDTF">2023-05-08T07:59:42Z</dcterms:modified>
</cp:coreProperties>
</file>