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3"/>
  </p:notesMasterIdLst>
  <p:sldIdLst>
    <p:sldId id="313" r:id="rId2"/>
    <p:sldId id="509" r:id="rId3"/>
    <p:sldId id="514" r:id="rId4"/>
    <p:sldId id="515" r:id="rId5"/>
    <p:sldId id="317" r:id="rId6"/>
    <p:sldId id="330" r:id="rId7"/>
    <p:sldId id="506" r:id="rId8"/>
    <p:sldId id="511" r:id="rId9"/>
    <p:sldId id="512" r:id="rId10"/>
    <p:sldId id="507" r:id="rId11"/>
    <p:sldId id="327" r:id="rId12"/>
  </p:sldIdLst>
  <p:sldSz cx="12161838" cy="6858000"/>
  <p:notesSz cx="6858000" cy="9144000"/>
  <p:embeddedFontLst>
    <p:embeddedFont>
      <p:font typeface="Titan One" charset="0"/>
      <p:regular r:id="rId14"/>
    </p:embeddedFont>
    <p:embeddedFont>
      <p:font typeface="Source Sans Pro" charset="0"/>
      <p:regular r:id="rId15"/>
      <p:bold r:id="rId16"/>
      <p:italic r:id="rId17"/>
      <p:boldItalic r:id="rId18"/>
    </p:embeddedFont>
    <p:embeddedFont>
      <p:font typeface="Bebas Neue" charset="0"/>
      <p:regular r:id="rId19"/>
    </p:embeddedFont>
    <p:embeddedFont>
      <p:font typeface="Arial-Rounded" pitchFamily="34" charset="-93"/>
      <p:regular r:id="rId20"/>
    </p:embeddedFont>
    <p:embeddedFont>
      <p:font typeface="Quicksand" charset="0"/>
      <p:regular r:id="rId21"/>
      <p:bold r:id="rId22"/>
    </p:embeddedFont>
    <p:embeddedFont>
      <p:font typeface="Fira Sans Extra Condensed Medium" charset="0"/>
      <p:regular r:id="rId23"/>
      <p:bold r:id="rId24"/>
      <p:italic r:id="rId25"/>
      <p:boldItalic r:id="rId26"/>
    </p:embeddedFont>
    <p:embeddedFont>
      <p:font typeface="Dosis" charset="0"/>
      <p:regular r:id="rId27"/>
      <p:bold r:id="rId28"/>
    </p:embeddedFont>
    <p:embeddedFont>
      <p:font typeface="HP001 4 hàng" pitchFamily="34" charset="-93"/>
      <p:regular r:id="rId29"/>
      <p:bold r:id="rId30"/>
    </p:embeddedFont>
    <p:embeddedFont>
      <p:font typeface="Calibri" pitchFamily="34" charset="0"/>
      <p:regular r:id="rId31"/>
      <p:bold r:id="rId32"/>
      <p:italic r:id="rId33"/>
      <p:boldItalic r:id="rId34"/>
    </p:embeddedFont>
    <p:embeddedFont>
      <p:font typeface="Arial Rounded MT Bold"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extLst>
      <p:ext uri="{19B8F6BF-5375-455C-9EA6-DF929625EA0E}">
        <p15:presenceInfo xmlns:p15="http://schemas.microsoft.com/office/powerpoint/2012/main" xmlns="" userId="Phan Thi Linh (FE FSC 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EA8F"/>
    <a:srgbClr val="CCFF99"/>
    <a:srgbClr val="FFFFCC"/>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88766" autoAdjust="0"/>
  </p:normalViewPr>
  <p:slideViewPr>
    <p:cSldViewPr>
      <p:cViewPr varScale="1">
        <p:scale>
          <a:sx n="65" d="100"/>
          <a:sy n="65" d="100"/>
        </p:scale>
        <p:origin x="-924" y="-108"/>
      </p:cViewPr>
      <p:guideLst>
        <p:guide orient="horz" pos="2160"/>
        <p:guide pos="383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heme" Target="theme/theme1.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viết nhiều từ ngữ hoặc câu phù hợp, GV linh động kết luận nhé</a:t>
            </a:r>
          </a:p>
        </p:txBody>
      </p:sp>
    </p:spTree>
    <p:extLst>
      <p:ext uri="{BB962C8B-B14F-4D97-AF65-F5344CB8AC3E}">
        <p14:creationId xmlns:p14="http://schemas.microsoft.com/office/powerpoint/2010/main" val="217039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viết nhiều từ ngữ hoặc câu phù hợp, GV linh động kết luận nhé</a:t>
            </a:r>
          </a:p>
        </p:txBody>
      </p:sp>
    </p:spTree>
    <p:extLst>
      <p:ext uri="{BB962C8B-B14F-4D97-AF65-F5344CB8AC3E}">
        <p14:creationId xmlns:p14="http://schemas.microsoft.com/office/powerpoint/2010/main" val="172528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HS có thể viết nhiều từ ngữ hoặc câu phù hợp, GV linh động kết luận nhé</a:t>
            </a:r>
          </a:p>
          <a:p>
            <a:pPr marL="158750" indent="0">
              <a:buNone/>
            </a:pPr>
            <a:endParaRPr lang="en-US"/>
          </a:p>
        </p:txBody>
      </p:sp>
    </p:spTree>
    <p:extLst>
      <p:ext uri="{BB962C8B-B14F-4D97-AF65-F5344CB8AC3E}">
        <p14:creationId xmlns:p14="http://schemas.microsoft.com/office/powerpoint/2010/main" val="112365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07990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Văn mẫu do người soạn tự viết ra, k tham khảo tl nào cả. Mn có thể dùng nếu thấy phù hợp, hoặc thay thế nhé!</a:t>
            </a:r>
          </a:p>
        </p:txBody>
      </p:sp>
    </p:spTree>
    <p:extLst>
      <p:ext uri="{BB962C8B-B14F-4D97-AF65-F5344CB8AC3E}">
        <p14:creationId xmlns:p14="http://schemas.microsoft.com/office/powerpoint/2010/main" val="33345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4572" y="5640767"/>
            <a:ext cx="7978613" cy="806800"/>
          </a:xfrm>
          <a:prstGeom prst="rect">
            <a:avLst/>
          </a:prstGeom>
        </p:spPr>
        <p:txBody>
          <a:bodyPr spcFirstLastPara="1" wrap="square" lIns="91425" tIns="91425" rIns="91425" bIns="91425" anchor="ctr" anchorCtr="0">
            <a:noAutofit/>
          </a:bodyPr>
          <a:lstStyle>
            <a:lvl1pPr marL="608076" lvl="0" indent="-30403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68664" y="6217623"/>
            <a:ext cx="72979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93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9" r:id="rId3"/>
    <p:sldLayoutId id="2147483683" r:id="rId4"/>
    <p:sldLayoutId id="2147483687" r:id="rId5"/>
    <p:sldLayoutId id="2147483688" r:id="rId6"/>
    <p:sldLayoutId id="214748368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427129" y="304800"/>
            <a:ext cx="1889525" cy="174927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3">
            <a:extLst>
              <a:ext uri="{FF2B5EF4-FFF2-40B4-BE49-F238E27FC236}">
                <a16:creationId xmlns:a16="http://schemas.microsoft.com/office/drawing/2014/main" xmlns="" id="{47D16BF3-4C13-42C5-97CF-AE39D496F0BC}"/>
              </a:ext>
            </a:extLst>
          </p:cNvPr>
          <p:cNvSpPr>
            <a:spLocks noGrp="1"/>
          </p:cNvSpPr>
          <p:nvPr>
            <p:ph type="title"/>
          </p:nvPr>
        </p:nvSpPr>
        <p:spPr>
          <a:xfrm>
            <a:off x="1707765" y="1874308"/>
            <a:ext cx="8746309" cy="1718800"/>
          </a:xfrm>
        </p:spPr>
        <p:txBody>
          <a:bodyPr>
            <a:noAutofit/>
          </a:bodyPr>
          <a:lstStyle/>
          <a:p>
            <a:pPr algn="ctr"/>
            <a:r>
              <a:rPr lang="en-US" sz="10600" b="1">
                <a:solidFill>
                  <a:schemeClr val="tx1"/>
                </a:solidFill>
                <a:latin typeface="AvantGarde" pitchFamily="2" charset="0"/>
                <a:ea typeface="AvantGarde" pitchFamily="2" charset="0"/>
                <a:cs typeface="AvantGarde" pitchFamily="2" charset="0"/>
              </a:rPr>
              <a:t>TIẾNG VIỆT </a:t>
            </a:r>
            <a:r>
              <a:rPr lang="en-US" sz="10600" b="1">
                <a:solidFill>
                  <a:schemeClr val="tx1"/>
                </a:solidFill>
                <a:latin typeface="+mj-lt"/>
                <a:ea typeface="AvantGarde" pitchFamily="2" charset="0"/>
                <a:cs typeface="AvantGarde" pitchFamily="2" charset="0"/>
              </a:rPr>
              <a:t>2</a:t>
            </a:r>
          </a:p>
        </p:txBody>
      </p:sp>
      <p:pic>
        <p:nvPicPr>
          <p:cNvPr id="11" name="Picture 5">
            <a:extLst>
              <a:ext uri="{FF2B5EF4-FFF2-40B4-BE49-F238E27FC236}">
                <a16:creationId xmlns:a16="http://schemas.microsoft.com/office/drawing/2014/main" xmlns="" id="{AC23930E-A78C-4D35-913D-55EC489BB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856" y="4114800"/>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4ADC4-872C-48D1-A82D-95EE5BD6118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BD3DA950-899C-4C56-9002-83330AA0B6C5}"/>
              </a:ext>
            </a:extLst>
          </p:cNvPr>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3" y="-131801"/>
            <a:ext cx="12572999" cy="7121602"/>
          </a:xfrm>
          <a:prstGeom prst="rect">
            <a:avLst/>
          </a:prstGeom>
        </p:spPr>
      </p:pic>
      <p:sp>
        <p:nvSpPr>
          <p:cNvPr id="4" name="Text Box 2">
            <a:extLst>
              <a:ext uri="{FF2B5EF4-FFF2-40B4-BE49-F238E27FC236}">
                <a16:creationId xmlns:a16="http://schemas.microsoft.com/office/drawing/2014/main" xmlns="" id="{AB4E5841-930C-4657-BEAC-6DB921F4B3B3}"/>
              </a:ext>
            </a:extLst>
          </p:cNvPr>
          <p:cNvSpPr txBox="1">
            <a:spLocks noChangeArrowheads="1"/>
          </p:cNvSpPr>
          <p:nvPr/>
        </p:nvSpPr>
        <p:spPr bwMode="auto">
          <a:xfrm>
            <a:off x="2406836" y="287192"/>
            <a:ext cx="10464443"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8" tIns="45673" rIns="91348" bIns="45673"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endParaRPr lang="en-US" altLang="en-US" sz="3192" b="1" i="1" dirty="0">
              <a:solidFill>
                <a:srgbClr val="FFFFFF"/>
              </a:solidFill>
              <a:latin typeface="HP001 4 hàng" pitchFamily="34" charset="0"/>
            </a:endParaRP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r>
              <a:rPr lang="en-US" altLang="en-US" sz="3192" b="1" dirty="0">
                <a:solidFill>
                  <a:srgbClr val="FFFFFF"/>
                </a:solidFill>
                <a:latin typeface="HP001 4 hàng" pitchFamily="34" charset="0"/>
              </a:rPr>
              <a:t>  </a:t>
            </a:r>
          </a:p>
          <a:p>
            <a:pPr>
              <a:spcAft>
                <a:spcPts val="749"/>
              </a:spcAft>
              <a:defRPr/>
            </a:pPr>
            <a:endParaRPr lang="en-US" altLang="en-US" sz="3192" b="1" dirty="0">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a:solidFill>
                <a:srgbClr val="FFFFFF"/>
              </a:solidFill>
              <a:latin typeface="HP001 4 hàng" pitchFamily="34" charset="0"/>
            </a:endParaRPr>
          </a:p>
          <a:p>
            <a:pPr>
              <a:spcAft>
                <a:spcPts val="749"/>
              </a:spcAft>
              <a:defRPr/>
            </a:pPr>
            <a:endParaRPr lang="en-US" altLang="en-US" sz="3192" b="1" dirty="0">
              <a:solidFill>
                <a:srgbClr val="FFFFFF"/>
              </a:solidFill>
              <a:latin typeface="HP001 4 hàng" pitchFamily="34" charset="0"/>
            </a:endParaRPr>
          </a:p>
          <a:p>
            <a:pPr>
              <a:defRPr/>
            </a:pPr>
            <a:r>
              <a:rPr lang="en-US" altLang="en-US" sz="3192" b="1">
                <a:solidFill>
                  <a:srgbClr val="FFFFFF"/>
                </a:solidFill>
                <a:latin typeface="HP001 4 hàng" pitchFamily="34" charset="0"/>
              </a:rPr>
              <a:t> Thứ … </a:t>
            </a:r>
            <a:r>
              <a:rPr lang="en-US" sz="3192" b="1">
                <a:solidFill>
                  <a:srgbClr val="FFFFFF"/>
                </a:solidFill>
                <a:latin typeface="HP001 4 hàng" pitchFamily="34" charset="0"/>
              </a:rPr>
              <a:t>w</a:t>
            </a:r>
            <a:r>
              <a:rPr lang="en-US" altLang="en-US" sz="3192" b="1">
                <a:solidFill>
                  <a:srgbClr val="FFFFFF"/>
                </a:solidFill>
                <a:latin typeface="HP001 4 hàng" pitchFamily="34" charset="0"/>
              </a:rPr>
              <a:t>gày … </a:t>
            </a:r>
            <a:r>
              <a:rPr lang="en-US" sz="3192" b="1">
                <a:solidFill>
                  <a:srgbClr val="FFFFFF"/>
                </a:solidFill>
                <a:latin typeface="HP001 4 hàng" pitchFamily="34" charset="0"/>
                <a:ea typeface="Calibri"/>
              </a:rPr>
              <a:t>Ǉ</a:t>
            </a:r>
            <a:r>
              <a:rPr lang="en-US" altLang="en-US" sz="3192" b="1">
                <a:solidFill>
                  <a:srgbClr val="FFFFFF"/>
                </a:solidFill>
                <a:latin typeface="HP001 4 hàng" pitchFamily="34" charset="0"/>
              </a:rPr>
              <a:t>háng … </a:t>
            </a:r>
            <a:r>
              <a:rPr lang="en-US" sz="3192" b="1">
                <a:solidFill>
                  <a:srgbClr val="FFFFFF"/>
                </a:solidFill>
                <a:latin typeface="HP001 4 hàng" pitchFamily="34" charset="0"/>
              </a:rPr>
              <a:t>w</a:t>
            </a:r>
            <a:r>
              <a:rPr lang="en-US" altLang="en-US" sz="3192" b="1">
                <a:solidFill>
                  <a:srgbClr val="FFFFFF"/>
                </a:solidFill>
                <a:latin typeface="HP001 4 hàng" pitchFamily="34" charset="0"/>
              </a:rPr>
              <a:t>ăm 2022</a:t>
            </a:r>
            <a:endParaRPr lang="en-US" altLang="en-US" sz="3192" b="1" dirty="0">
              <a:solidFill>
                <a:srgbClr val="FFFFFF"/>
              </a:solidFill>
              <a:latin typeface="HP001 4 hàng" pitchFamily="34" charset="0"/>
            </a:endParaRPr>
          </a:p>
        </p:txBody>
      </p:sp>
      <p:sp>
        <p:nvSpPr>
          <p:cNvPr id="5" name="Text Box 2">
            <a:extLst>
              <a:ext uri="{FF2B5EF4-FFF2-40B4-BE49-F238E27FC236}">
                <a16:creationId xmlns:a16="http://schemas.microsoft.com/office/drawing/2014/main" xmlns="" id="{47088EA1-B66E-4805-B802-FCC27BF32AD4}"/>
              </a:ext>
            </a:extLst>
          </p:cNvPr>
          <p:cNvSpPr txBox="1">
            <a:spLocks noChangeArrowheads="1"/>
          </p:cNvSpPr>
          <p:nvPr/>
        </p:nvSpPr>
        <p:spPr bwMode="auto">
          <a:xfrm>
            <a:off x="4600875" y="1151642"/>
            <a:ext cx="3051175"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en-US" altLang="en-US" sz="3192" b="1">
                <a:solidFill>
                  <a:srgbClr val="FFFFFF"/>
                </a:solidFill>
                <a:latin typeface="HP001 4 hàng" pitchFamily="34" charset="0"/>
              </a:rPr>
              <a:t> T</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Ğng V</a:t>
            </a:r>
            <a:r>
              <a:rPr lang="el-GR" altLang="en-US" sz="3192" b="1">
                <a:solidFill>
                  <a:srgbClr val="FFFFFF"/>
                </a:solidFill>
                <a:latin typeface="HP001 4 hàng" pitchFamily="34" charset="0"/>
              </a:rPr>
              <a:t>Η</a:t>
            </a:r>
            <a:r>
              <a:rPr lang="en-US" altLang="en-US" sz="3192" b="1">
                <a:solidFill>
                  <a:srgbClr val="FFFFFF"/>
                </a:solidFill>
                <a:latin typeface="HP001 4 hàng" pitchFamily="34" charset="0"/>
              </a:rPr>
              <a:t>İ</a:t>
            </a:r>
            <a:r>
              <a:rPr lang="el-GR" altLang="en-US" sz="3192" b="1">
                <a:solidFill>
                  <a:srgbClr val="FFFFFF"/>
                </a:solidFill>
                <a:latin typeface="HP001 4 hàng" pitchFamily="34" charset="0"/>
              </a:rPr>
              <a:t>Ι </a:t>
            </a:r>
            <a:endParaRPr lang="en-US" altLang="en-US" sz="3192" b="1" dirty="0">
              <a:solidFill>
                <a:srgbClr val="FFFFFF"/>
              </a:solidFill>
              <a:latin typeface="HP001 4 hàng" pitchFamily="34" charset="0"/>
            </a:endParaRPr>
          </a:p>
        </p:txBody>
      </p:sp>
      <p:sp>
        <p:nvSpPr>
          <p:cNvPr id="6" name="Text Box 2">
            <a:extLst>
              <a:ext uri="{FF2B5EF4-FFF2-40B4-BE49-F238E27FC236}">
                <a16:creationId xmlns:a16="http://schemas.microsoft.com/office/drawing/2014/main" xmlns="" id="{352CEB8E-1136-493F-874E-11C24BFEB834}"/>
              </a:ext>
            </a:extLst>
          </p:cNvPr>
          <p:cNvSpPr txBox="1">
            <a:spLocks noChangeArrowheads="1"/>
          </p:cNvSpPr>
          <p:nvPr/>
        </p:nvSpPr>
        <p:spPr bwMode="auto">
          <a:xfrm>
            <a:off x="4663014" y="1720815"/>
            <a:ext cx="5978071" cy="4988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348" tIns="45673" rIns="91348" bIns="45673"/>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49"/>
              </a:spcAft>
              <a:defRPr/>
            </a:pPr>
            <a:r>
              <a:rPr lang="lv-LV" altLang="en-US" sz="3192" b="1">
                <a:solidFill>
                  <a:srgbClr val="FFFFFF"/>
                </a:solidFill>
                <a:latin typeface="HP001 4 hàng" pitchFamily="34" charset="0"/>
              </a:rPr>
              <a:t>Khủng l</a:t>
            </a:r>
            <a:r>
              <a:rPr lang="el-GR" altLang="en-US" sz="3192" b="1">
                <a:solidFill>
                  <a:srgbClr val="FFFFFF"/>
                </a:solidFill>
                <a:latin typeface="HP001 4 hàng" pitchFamily="34" charset="0"/>
              </a:rPr>
              <a:t>Ϊ</a:t>
            </a:r>
            <a:r>
              <a:rPr lang="lv-LV" altLang="en-US" sz="3192" b="1">
                <a:solidFill>
                  <a:srgbClr val="FFFFFF"/>
                </a:solidFill>
                <a:latin typeface="HP001 4 hàng" pitchFamily="34" charset="0"/>
              </a:rPr>
              <a:t>g</a:t>
            </a:r>
            <a:endParaRPr lang="en-US" altLang="en-US" sz="3192" b="1" dirty="0">
              <a:solidFill>
                <a:srgbClr val="FFFFFF"/>
              </a:solidFill>
              <a:latin typeface="HP001 4 hàng" pitchFamily="34" charset="0"/>
            </a:endParaRPr>
          </a:p>
        </p:txBody>
      </p:sp>
      <p:sp>
        <p:nvSpPr>
          <p:cNvPr id="7" name="Rectangle 6">
            <a:extLst>
              <a:ext uri="{FF2B5EF4-FFF2-40B4-BE49-F238E27FC236}">
                <a16:creationId xmlns:a16="http://schemas.microsoft.com/office/drawing/2014/main" xmlns="" id="{EC97EDC7-64BB-45B4-8B74-A5CD7661525A}"/>
              </a:ext>
            </a:extLst>
          </p:cNvPr>
          <p:cNvSpPr/>
          <p:nvPr/>
        </p:nvSpPr>
        <p:spPr>
          <a:xfrm>
            <a:off x="632618" y="2344670"/>
            <a:ext cx="10820399" cy="3108448"/>
          </a:xfrm>
          <a:prstGeom prst="rect">
            <a:avLst/>
          </a:prstGeom>
        </p:spPr>
        <p:txBody>
          <a:bodyPr wrap="square" lIns="91348" tIns="45673" rIns="91348" bIns="45673">
            <a:spAutoFit/>
          </a:bodyPr>
          <a:lstStyle/>
          <a:p>
            <a:pPr algn="just"/>
            <a:r>
              <a:rPr lang="en-US" sz="2800" b="1">
                <a:solidFill>
                  <a:srgbClr val="FFFFFF"/>
                </a:solidFill>
                <a:latin typeface="HP001 4 hàng" panose="020B0603050302020204" pitchFamily="34" charset="0"/>
              </a:rPr>
              <a:t>2. 				     Bài làm</a:t>
            </a:r>
          </a:p>
          <a:p>
            <a:pPr algn="just"/>
            <a:r>
              <a:rPr lang="en-US"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a:t>
            </a:r>
            <a:r>
              <a:rPr lang="vi-VN" sz="2800" b="1">
                <a:solidFill>
                  <a:srgbClr val="FFFFFF"/>
                </a:solidFill>
                <a:latin typeface="HP001 4 hàng" panose="020B0603050302020204" pitchFamily="34" charset="0"/>
                <a:ea typeface="Arial-Rounded" panose="020B0500000000000000" pitchFamily="34" charset="0"/>
                <a:cs typeface="Arial-Rounded" panose="020B0500000000000000" pitchFamily="34" charset="0"/>
              </a:rPr>
              <a:t> MŎ lần, ǇrΪg ǇΗĞt hǌ Tự ηΗłn và xã hĖ, em đưϑ κấy jŎ λẁc Ǉraζ εú hưΫ cao cổ Λłn bài giảng của cô giáo. Chú hưΫ đang νΰΩ đầu Δłn wgŧ cây ăn lá. Nó có εΗĞc cổ dài, δǨc εΗĞc áo vƞ ηững đĴ wâu ηư ai Ǉô jàu Δłn vậy. Bức Ǉraζ εú hưΫ cũng ηư ηΗϛu λẁc Ǉraζ δác ǇrΪg các bài giảng của cô, em Αϛu ǟất ấn ǇưŖg và κíε κú.</a:t>
            </a:r>
            <a:endParaRPr lang="en-US" sz="2800" b="1">
              <a:solidFill>
                <a:srgbClr val="FFFFFF"/>
              </a:solidFill>
              <a:latin typeface="HP001 4 hàng" panose="020B0603050302020204" pitchFamily="34" charset="0"/>
            </a:endParaRPr>
          </a:p>
        </p:txBody>
      </p:sp>
    </p:spTree>
    <p:extLst>
      <p:ext uri="{BB962C8B-B14F-4D97-AF65-F5344CB8AC3E}">
        <p14:creationId xmlns:p14="http://schemas.microsoft.com/office/powerpoint/2010/main" val="420081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542784" y="18288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661581" y="3002777"/>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1547019" y="533400"/>
            <a:ext cx="9067800" cy="1295400"/>
          </a:xfrm>
          <a:solidFill>
            <a:srgbClr val="FFC000"/>
          </a:solidFill>
        </p:spPr>
        <p:txBody>
          <a:bodyPr/>
          <a:lstStyle/>
          <a:p>
            <a:pPr algn="ctr"/>
            <a:r>
              <a:rPr lang="en-US">
                <a:solidFill>
                  <a:srgbClr val="000000"/>
                </a:solidFill>
                <a:latin typeface="Arial" panose="020B0604020202020204" pitchFamily="34" charset="0"/>
                <a:cs typeface="Arial" panose="020B0604020202020204" pitchFamily="34" charset="0"/>
              </a:rPr>
              <a:t>Khởi động: </a:t>
            </a:r>
            <a:r>
              <a:rPr lang="en-US" i="1">
                <a:solidFill>
                  <a:srgbClr val="000000"/>
                </a:solidFill>
                <a:latin typeface="Arial" panose="020B0604020202020204" pitchFamily="34" charset="0"/>
                <a:cs typeface="Arial" panose="020B0604020202020204" pitchFamily="34" charset="0"/>
              </a:rPr>
              <a:t>Nhìn hình ảnh, viết từ chỉ đặc điểm của con vật trong hình.</a:t>
            </a:r>
          </a:p>
        </p:txBody>
      </p:sp>
      <p:pic>
        <p:nvPicPr>
          <p:cNvPr id="2" name="Picture 2" descr="Hươu cao cổ thuộc 4 chủng động vật khác nhau | baotintuc.vn">
            <a:extLst>
              <a:ext uri="{FF2B5EF4-FFF2-40B4-BE49-F238E27FC236}">
                <a16:creationId xmlns:a16="http://schemas.microsoft.com/office/drawing/2014/main" xmlns="" id="{9FBBE171-7B4A-4C2A-B3EC-918242D89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011" y="2209800"/>
            <a:ext cx="584981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1547019" y="533400"/>
            <a:ext cx="9067800" cy="1295400"/>
          </a:xfrm>
          <a:solidFill>
            <a:srgbClr val="FFC000"/>
          </a:solidFill>
        </p:spPr>
        <p:txBody>
          <a:bodyPr/>
          <a:lstStyle/>
          <a:p>
            <a:pPr algn="ctr"/>
            <a:r>
              <a:rPr lang="en-US">
                <a:solidFill>
                  <a:srgbClr val="000000"/>
                </a:solidFill>
                <a:latin typeface="Arial" panose="020B0604020202020204" pitchFamily="34" charset="0"/>
                <a:cs typeface="Arial" panose="020B0604020202020204" pitchFamily="34" charset="0"/>
              </a:rPr>
              <a:t>Khởi động: </a:t>
            </a:r>
            <a:r>
              <a:rPr lang="en-US" i="1">
                <a:solidFill>
                  <a:srgbClr val="000000"/>
                </a:solidFill>
                <a:latin typeface="Arial" panose="020B0604020202020204" pitchFamily="34" charset="0"/>
                <a:cs typeface="Arial" panose="020B0604020202020204" pitchFamily="34" charset="0"/>
              </a:rPr>
              <a:t>Nhìn hình ảnh, viết từ chỉ đặc điểm của con vật trong hình.</a:t>
            </a:r>
          </a:p>
        </p:txBody>
      </p:sp>
      <p:pic>
        <p:nvPicPr>
          <p:cNvPr id="2050" name="Picture 2" descr="Cat definition and meaning | Collins English Dictionary">
            <a:extLst>
              <a:ext uri="{FF2B5EF4-FFF2-40B4-BE49-F238E27FC236}">
                <a16:creationId xmlns:a16="http://schemas.microsoft.com/office/drawing/2014/main" xmlns="" id="{C53360D5-2D10-4CCF-B86C-14FA095EB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759" y="2286000"/>
            <a:ext cx="4328319" cy="383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0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262C530-30E9-4979-94B4-FDA2D8E2386E}"/>
              </a:ext>
            </a:extLst>
          </p:cNvPr>
          <p:cNvSpPr>
            <a:spLocks noGrp="1"/>
          </p:cNvSpPr>
          <p:nvPr>
            <p:ph type="title"/>
          </p:nvPr>
        </p:nvSpPr>
        <p:spPr>
          <a:xfrm>
            <a:off x="1547019" y="533400"/>
            <a:ext cx="9067800" cy="1295400"/>
          </a:xfrm>
          <a:solidFill>
            <a:srgbClr val="FFC000"/>
          </a:solidFill>
        </p:spPr>
        <p:txBody>
          <a:bodyPr/>
          <a:lstStyle/>
          <a:p>
            <a:pPr algn="ctr"/>
            <a:r>
              <a:rPr lang="en-US">
                <a:solidFill>
                  <a:srgbClr val="000000"/>
                </a:solidFill>
                <a:latin typeface="Arial" panose="020B0604020202020204" pitchFamily="34" charset="0"/>
                <a:cs typeface="Arial" panose="020B0604020202020204" pitchFamily="34" charset="0"/>
              </a:rPr>
              <a:t>Khởi động: </a:t>
            </a:r>
            <a:r>
              <a:rPr lang="en-US" i="1">
                <a:solidFill>
                  <a:srgbClr val="000000"/>
                </a:solidFill>
                <a:latin typeface="Arial" panose="020B0604020202020204" pitchFamily="34" charset="0"/>
                <a:cs typeface="Arial" panose="020B0604020202020204" pitchFamily="34" charset="0"/>
              </a:rPr>
              <a:t>Nhìn hình ảnh, viết từ chỉ đặc điểm của con vật trong hình.</a:t>
            </a:r>
          </a:p>
        </p:txBody>
      </p:sp>
      <p:pic>
        <p:nvPicPr>
          <p:cNvPr id="3074" name="Picture 2" descr="Xác nhận lý do thực sự khiến cá mập trắng cắn người | baotintuc.vn">
            <a:extLst>
              <a:ext uri="{FF2B5EF4-FFF2-40B4-BE49-F238E27FC236}">
                <a16:creationId xmlns:a16="http://schemas.microsoft.com/office/drawing/2014/main" xmlns="" id="{192C686C-BCB9-42C2-80F3-A3F1E7CD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1744" y="2438400"/>
            <a:ext cx="663834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5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09F220-02B5-49F1-B046-D488B121EDCF}"/>
              </a:ext>
            </a:extLst>
          </p:cNvPr>
          <p:cNvPicPr>
            <a:picLocks noChangeAspect="1"/>
          </p:cNvPicPr>
          <p:nvPr/>
        </p:nvPicPr>
        <p:blipFill>
          <a:blip r:embed="rId3"/>
          <a:stretch>
            <a:fillRect/>
          </a:stretch>
        </p:blipFill>
        <p:spPr>
          <a:xfrm>
            <a:off x="0" y="10152"/>
            <a:ext cx="12161838" cy="6837695"/>
          </a:xfrm>
          <a:prstGeom prst="rect">
            <a:avLst/>
          </a:prstGeom>
        </p:spPr>
      </p:pic>
      <p:sp>
        <p:nvSpPr>
          <p:cNvPr id="6" name="TextBox 5">
            <a:extLst>
              <a:ext uri="{FF2B5EF4-FFF2-40B4-BE49-F238E27FC236}">
                <a16:creationId xmlns:a16="http://schemas.microsoft.com/office/drawing/2014/main" xmlns="" id="{CF8B298E-07D6-4D8D-BC86-D762053CCE22}"/>
              </a:ext>
            </a:extLst>
          </p:cNvPr>
          <p:cNvSpPr txBox="1"/>
          <p:nvPr/>
        </p:nvSpPr>
        <p:spPr>
          <a:xfrm>
            <a:off x="3916713" y="1828800"/>
            <a:ext cx="4328409" cy="943848"/>
          </a:xfrm>
          <a:prstGeom prst="rect">
            <a:avLst/>
          </a:prstGeom>
          <a:noFill/>
        </p:spPr>
        <p:txBody>
          <a:bodyPr wrap="square" lIns="121725" tIns="60862" rIns="121725" bIns="60862" rtlCol="0">
            <a:spAutoFit/>
          </a:bodyPr>
          <a:lstStyle/>
          <a:p>
            <a:pPr algn="ctr"/>
            <a:r>
              <a:rPr lang="en-US" sz="5300">
                <a:ln w="0"/>
                <a:solidFill>
                  <a:schemeClr val="tx1"/>
                </a:solidFill>
                <a:effectLst>
                  <a:outerShdw blurRad="38100" dist="19050" dir="2700000" algn="tl" rotWithShape="0">
                    <a:schemeClr val="dk1">
                      <a:alpha val="40000"/>
                    </a:schemeClr>
                  </a:outerShdw>
                </a:effectLst>
                <a:latin typeface="+mj-lt"/>
                <a:ea typeface="Arial-Rounded" pitchFamily="34" charset="0"/>
                <a:cs typeface="Arial-Rounded" pitchFamily="34" charset="0"/>
              </a:rPr>
              <a:t>BÀI 10</a:t>
            </a:r>
          </a:p>
        </p:txBody>
      </p:sp>
      <p:sp>
        <p:nvSpPr>
          <p:cNvPr id="8" name="Title 1">
            <a:extLst>
              <a:ext uri="{FF2B5EF4-FFF2-40B4-BE49-F238E27FC236}">
                <a16:creationId xmlns:a16="http://schemas.microsoft.com/office/drawing/2014/main" xmlns="" id="{5DB34668-7209-4FC2-A81B-13DA923DFB0B}"/>
              </a:ext>
            </a:extLst>
          </p:cNvPr>
          <p:cNvSpPr txBox="1">
            <a:spLocks/>
          </p:cNvSpPr>
          <p:nvPr/>
        </p:nvSpPr>
        <p:spPr>
          <a:xfrm>
            <a:off x="3287033" y="2894615"/>
            <a:ext cx="5587772" cy="1501088"/>
          </a:xfrm>
          <a:prstGeom prst="rect">
            <a:avLst/>
          </a:prstGeom>
          <a:solidFill>
            <a:schemeClr val="tx2"/>
          </a:solidFill>
          <a:effectLst>
            <a:softEdge rad="317500"/>
          </a:effectLst>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7200" b="1">
                <a:ln w="0"/>
                <a:effectLst>
                  <a:outerShdw blurRad="38100" dist="19050" dir="2700000" algn="tl" rotWithShape="0">
                    <a:schemeClr val="dk1">
                      <a:alpha val="40000"/>
                    </a:schemeClr>
                  </a:outerShdw>
                </a:effectLst>
                <a:latin typeface="Arial-Rounded" pitchFamily="34" charset="0"/>
                <a:ea typeface="Arial-Rounded" pitchFamily="34" charset="0"/>
                <a:cs typeface="Arial-Rounded" pitchFamily="34" charset="0"/>
              </a:rPr>
              <a:t>KHỦNG LONG</a:t>
            </a:r>
          </a:p>
        </p:txBody>
      </p:sp>
      <p:sp>
        <p:nvSpPr>
          <p:cNvPr id="10" name="TextBox 9">
            <a:extLst>
              <a:ext uri="{FF2B5EF4-FFF2-40B4-BE49-F238E27FC236}">
                <a16:creationId xmlns:a16="http://schemas.microsoft.com/office/drawing/2014/main" xmlns="" id="{9EB19052-6D06-4357-9F9D-F816CE7425BE}"/>
              </a:ext>
            </a:extLst>
          </p:cNvPr>
          <p:cNvSpPr txBox="1"/>
          <p:nvPr/>
        </p:nvSpPr>
        <p:spPr>
          <a:xfrm>
            <a:off x="7528719" y="4813211"/>
            <a:ext cx="1219200" cy="523220"/>
          </a:xfrm>
          <a:prstGeom prst="rect">
            <a:avLst/>
          </a:prstGeom>
          <a:solidFill>
            <a:srgbClr val="FFFFFF"/>
          </a:solidFill>
        </p:spPr>
        <p:txBody>
          <a:bodyPr wrap="square" rtlCol="0">
            <a:spAutoFit/>
          </a:bodyPr>
          <a:lstStyle/>
          <a:p>
            <a:pPr algn="ctr"/>
            <a:r>
              <a:rPr lang="en-US" sz="2800">
                <a:ln w="0"/>
                <a:solidFill>
                  <a:schemeClr val="tx1"/>
                </a:solidFill>
                <a:effectLst>
                  <a:outerShdw blurRad="38100" dist="19050" dir="2700000" algn="tl" rotWithShape="0">
                    <a:schemeClr val="dk1">
                      <a:alpha val="40000"/>
                    </a:schemeClr>
                  </a:outerShdw>
                </a:effectLst>
                <a:latin typeface="Arial" pitchFamily="34" charset="0"/>
                <a:cs typeface="Arial" pitchFamily="34" charset="0"/>
              </a:rPr>
              <a:t>S/45</a:t>
            </a:r>
          </a:p>
        </p:txBody>
      </p:sp>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E82DDF8-A7F0-4696-93E6-44F8F2E07B60}"/>
              </a:ext>
            </a:extLst>
          </p:cNvPr>
          <p:cNvGrpSpPr/>
          <p:nvPr/>
        </p:nvGrpSpPr>
        <p:grpSpPr>
          <a:xfrm>
            <a:off x="692800" y="748424"/>
            <a:ext cx="10515600" cy="584775"/>
            <a:chOff x="265201" y="846107"/>
            <a:chExt cx="13986115" cy="779699"/>
          </a:xfrm>
        </p:grpSpPr>
        <p:grpSp>
          <p:nvGrpSpPr>
            <p:cNvPr id="19" name="Group 18">
              <a:extLst>
                <a:ext uri="{FF2B5EF4-FFF2-40B4-BE49-F238E27FC236}">
                  <a16:creationId xmlns:a16="http://schemas.microsoft.com/office/drawing/2014/main" xmlns="" id="{8F4C76B4-C84E-46F2-ADAF-BE80904E60DB}"/>
                </a:ext>
              </a:extLst>
            </p:cNvPr>
            <p:cNvGrpSpPr/>
            <p:nvPr/>
          </p:nvGrpSpPr>
          <p:grpSpPr>
            <a:xfrm>
              <a:off x="265201" y="915918"/>
              <a:ext cx="731519" cy="640080"/>
              <a:chOff x="3017205" y="1727884"/>
              <a:chExt cx="1196998" cy="1040130"/>
            </a:xfrm>
          </p:grpSpPr>
          <p:sp>
            <p:nvSpPr>
              <p:cNvPr id="21" name="Google Shape;418;p36">
                <a:extLst>
                  <a:ext uri="{FF2B5EF4-FFF2-40B4-BE49-F238E27FC236}">
                    <a16:creationId xmlns:a16="http://schemas.microsoft.com/office/drawing/2014/main" xmlns="" id="{2EF5ADF8-D3EE-4E95-8D7B-41DA7D972CDA}"/>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latin typeface="Arial-Rounded" pitchFamily="34" charset="0"/>
                  <a:ea typeface="Arial-Rounded" pitchFamily="34" charset="0"/>
                  <a:cs typeface="Arial-Rounded" pitchFamily="34" charset="0"/>
                </a:endParaRPr>
              </a:p>
            </p:txBody>
          </p:sp>
          <p:sp>
            <p:nvSpPr>
              <p:cNvPr id="22" name="Google Shape;423;p36">
                <a:extLst>
                  <a:ext uri="{FF2B5EF4-FFF2-40B4-BE49-F238E27FC236}">
                    <a16:creationId xmlns:a16="http://schemas.microsoft.com/office/drawing/2014/main" xmlns="" id="{CFC656D9-2A43-4AAC-9029-B38D2B55440C}"/>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1</a:t>
                </a:r>
              </a:p>
            </p:txBody>
          </p:sp>
        </p:grpSp>
        <p:sp>
          <p:nvSpPr>
            <p:cNvPr id="20" name="TextBox 19">
              <a:extLst>
                <a:ext uri="{FF2B5EF4-FFF2-40B4-BE49-F238E27FC236}">
                  <a16:creationId xmlns:a16="http://schemas.microsoft.com/office/drawing/2014/main" xmlns="" id="{ADD03D41-B52E-4549-9627-4097D2EF49D7}"/>
                </a:ext>
              </a:extLst>
            </p:cNvPr>
            <p:cNvSpPr txBox="1"/>
            <p:nvPr/>
          </p:nvSpPr>
          <p:spPr>
            <a:xfrm>
              <a:off x="1011787" y="846107"/>
              <a:ext cx="13239529" cy="779699"/>
            </a:xfrm>
            <a:prstGeom prst="rect">
              <a:avLst/>
            </a:prstGeom>
            <a:noFill/>
          </p:spPr>
          <p:txBody>
            <a:bodyPr wrap="square" rtlCol="0">
              <a:spAutoFit/>
            </a:bodyPr>
            <a:lstStyle/>
            <a:p>
              <a:pPr algn="just"/>
              <a:r>
                <a:rPr lang="en-US" sz="3200" b="1">
                  <a:latin typeface="Arial-Rounded" panose="020B0500000000000000" pitchFamily="34" charset="0"/>
                  <a:ea typeface="Arial-Rounded" panose="020B0500000000000000" pitchFamily="34" charset="0"/>
                  <a:cs typeface="Arial-Rounded" panose="020B0500000000000000" pitchFamily="34" charset="0"/>
                </a:rPr>
                <a:t>Nói tên con vật trong mỗi bức tranh (ảnh) dưới đây.</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Picture 3">
            <a:extLst>
              <a:ext uri="{FF2B5EF4-FFF2-40B4-BE49-F238E27FC236}">
                <a16:creationId xmlns:a16="http://schemas.microsoft.com/office/drawing/2014/main" xmlns="" id="{A1A0B898-E02A-45FA-B73A-F857F73108F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878628" y="1905000"/>
            <a:ext cx="10404581" cy="2394479"/>
          </a:xfrm>
          <a:prstGeom prst="rect">
            <a:avLst/>
          </a:prstGeom>
        </p:spPr>
      </p:pic>
      <p:sp>
        <p:nvSpPr>
          <p:cNvPr id="11" name="TextBox 10">
            <a:extLst>
              <a:ext uri="{FF2B5EF4-FFF2-40B4-BE49-F238E27FC236}">
                <a16:creationId xmlns:a16="http://schemas.microsoft.com/office/drawing/2014/main" xmlns="" id="{E09DE4EE-5945-4344-BFBA-6B2B88E7F194}"/>
              </a:ext>
            </a:extLst>
          </p:cNvPr>
          <p:cNvSpPr txBox="1"/>
          <p:nvPr/>
        </p:nvSpPr>
        <p:spPr>
          <a:xfrm>
            <a:off x="1552408" y="4590704"/>
            <a:ext cx="2225200" cy="584775"/>
          </a:xfrm>
          <a:prstGeom prst="rect">
            <a:avLst/>
          </a:prstGeom>
          <a:noFill/>
        </p:spPr>
        <p:txBody>
          <a:bodyPr wrap="square"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hươu</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2D3F9CBE-8152-4F7C-91C2-C3CBCFC81D3E}"/>
              </a:ext>
            </a:extLst>
          </p:cNvPr>
          <p:cNvSpPr txBox="1"/>
          <p:nvPr/>
        </p:nvSpPr>
        <p:spPr>
          <a:xfrm>
            <a:off x="5118664" y="4578892"/>
            <a:ext cx="2225200" cy="584775"/>
          </a:xfrm>
          <a:prstGeom prst="rect">
            <a:avLst/>
          </a:prstGeom>
          <a:noFill/>
        </p:spPr>
        <p:txBody>
          <a:bodyPr wrap="square"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sóc</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xmlns="" id="{0F090AA8-8E57-460E-A52A-89B7595D03B9}"/>
              </a:ext>
            </a:extLst>
          </p:cNvPr>
          <p:cNvSpPr txBox="1"/>
          <p:nvPr/>
        </p:nvSpPr>
        <p:spPr>
          <a:xfrm>
            <a:off x="8684920" y="4567080"/>
            <a:ext cx="2225200" cy="584775"/>
          </a:xfrm>
          <a:prstGeom prst="rect">
            <a:avLst/>
          </a:prstGeom>
          <a:noFill/>
        </p:spPr>
        <p:txBody>
          <a:bodyPr wrap="square" rtlCol="0">
            <a:spAutoFit/>
          </a:bodyPr>
          <a:lstStyle/>
          <a:p>
            <a:pPr algn="ctr"/>
            <a:r>
              <a:rPr lang="en-US" sz="3200" b="1">
                <a:latin typeface="Arial-Rounded" panose="020B0500000000000000" pitchFamily="34" charset="0"/>
                <a:ea typeface="Arial-Rounded" panose="020B0500000000000000" pitchFamily="34" charset="0"/>
                <a:cs typeface="Arial-Rounded" panose="020B0500000000000000" pitchFamily="34" charset="0"/>
              </a:rPr>
              <a:t>công</a:t>
            </a:r>
            <a:endParaRPr lang="en-US" sz="320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1229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xmlns="" id="{127D0C35-7761-4B5B-92F3-C617935FE8DA}"/>
              </a:ext>
            </a:extLst>
          </p:cNvPr>
          <p:cNvSpPr/>
          <p:nvPr/>
        </p:nvSpPr>
        <p:spPr>
          <a:xfrm>
            <a:off x="1239498" y="2305437"/>
            <a:ext cx="10327821" cy="971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G:</a:t>
            </a:r>
          </a:p>
          <a:p>
            <a:pPr marL="457200" indent="-457200" algn="just">
              <a:buFontTx/>
              <a:buChar char="-"/>
            </a:pP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nhìn thấy tranh (ảnh) ở đâu?</a:t>
            </a:r>
          </a:p>
          <a:p>
            <a:pPr marL="457200" indent="-457200" algn="just">
              <a:buFontTx/>
              <a:buChar char="-"/>
            </a:pP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 tranh (ảnh) có con vật nào? Con vật đó đang làm gì? Nó có đặc điểm gì nổi bật?</a:t>
            </a:r>
          </a:p>
          <a:p>
            <a:pPr marL="457200" indent="-457200" algn="just">
              <a:buFontTx/>
              <a:buChar char="-"/>
            </a:pP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có thích tranh (ảnh) đó không? Vì sao?</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645782" y="863775"/>
            <a:ext cx="10820400" cy="584775"/>
            <a:chOff x="265201" y="846107"/>
            <a:chExt cx="14391509" cy="77969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46107"/>
              <a:ext cx="13644923" cy="77969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a:t>
              </a:r>
              <a:r>
                <a:rPr lang="en-US" sz="3200" b="1">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53312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1163724" y="1404935"/>
            <a:ext cx="1716795" cy="46709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3366521" y="1420083"/>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nhìn thấy tranh (ảnh) ở đâu?</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71257" y="539538"/>
            <a:ext cx="10820400" cy="584775"/>
            <a:chOff x="265201" y="846107"/>
            <a:chExt cx="14391509" cy="77969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46107"/>
              <a:ext cx="13644923" cy="77969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a:t>
              </a:r>
              <a:r>
                <a:rPr lang="en-US" sz="3200" b="1">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Rounded Corners 26">
            <a:extLst>
              <a:ext uri="{FF2B5EF4-FFF2-40B4-BE49-F238E27FC236}">
                <a16:creationId xmlns:a16="http://schemas.microsoft.com/office/drawing/2014/main" xmlns="" id="{A427297D-616B-46A5-9C8C-F850689F5067}"/>
              </a:ext>
            </a:extLst>
          </p:cNvPr>
          <p:cNvSpPr/>
          <p:nvPr/>
        </p:nvSpPr>
        <p:spPr>
          <a:xfrm>
            <a:off x="3353938" y="2657970"/>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Trong tranh (ảnh) có con vật nào?</a:t>
            </a: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xmlns="" id="{A89DDE46-EA2D-47E0-AF3B-9731166CC03C}"/>
              </a:ext>
            </a:extLst>
          </p:cNvPr>
          <p:cNvSpPr/>
          <p:nvPr/>
        </p:nvSpPr>
        <p:spPr>
          <a:xfrm>
            <a:off x="3341355" y="3895857"/>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Con vật đó đang làm gì? </a:t>
            </a:r>
          </a:p>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Nó có đặc điểm gì nổi bật?</a:t>
            </a:r>
          </a:p>
        </p:txBody>
      </p:sp>
      <p:sp>
        <p:nvSpPr>
          <p:cNvPr id="29" name="Rectangle: Rounded Corners 28">
            <a:extLst>
              <a:ext uri="{FF2B5EF4-FFF2-40B4-BE49-F238E27FC236}">
                <a16:creationId xmlns:a16="http://schemas.microsoft.com/office/drawing/2014/main" xmlns="" id="{38C11C57-70FA-40D4-9DB7-3C09B1DB594F}"/>
              </a:ext>
            </a:extLst>
          </p:cNvPr>
          <p:cNvSpPr/>
          <p:nvPr/>
        </p:nvSpPr>
        <p:spPr>
          <a:xfrm>
            <a:off x="3328772" y="5133744"/>
            <a:ext cx="7895998" cy="94211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Arial-Rounded" panose="020B0500000000000000" pitchFamily="34" charset="0"/>
                <a:ea typeface="Arial-Rounded" panose="020B0500000000000000" pitchFamily="34" charset="0"/>
                <a:cs typeface="Arial-Rounded" panose="020B0500000000000000" pitchFamily="34" charset="0"/>
              </a:rPr>
              <a:t>Em có thích tranh (ảnh) đó không? Vì sao?</a:t>
            </a:r>
          </a:p>
        </p:txBody>
      </p:sp>
    </p:spTree>
    <p:extLst>
      <p:ext uri="{BB962C8B-B14F-4D97-AF65-F5344CB8AC3E}">
        <p14:creationId xmlns:p14="http://schemas.microsoft.com/office/powerpoint/2010/main" val="55152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52AE0DE4-8C20-49DF-858C-E037C0EFA81F}"/>
              </a:ext>
            </a:extLst>
          </p:cNvPr>
          <p:cNvSpPr/>
          <p:nvPr/>
        </p:nvSpPr>
        <p:spPr>
          <a:xfrm>
            <a:off x="1163724" y="1404936"/>
            <a:ext cx="1716795" cy="4619066"/>
          </a:xfrm>
          <a:prstGeom prst="roundRect">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FFFF"/>
                </a:solidFill>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p>
        </p:txBody>
      </p:sp>
      <p:sp>
        <p:nvSpPr>
          <p:cNvPr id="11" name="Rectangle: Rounded Corners 10">
            <a:extLst>
              <a:ext uri="{FF2B5EF4-FFF2-40B4-BE49-F238E27FC236}">
                <a16:creationId xmlns:a16="http://schemas.microsoft.com/office/drawing/2014/main" xmlns="" id="{0A8E188B-2D11-4DF0-BA31-F8ED8812DB40}"/>
              </a:ext>
            </a:extLst>
          </p:cNvPr>
          <p:cNvSpPr/>
          <p:nvPr/>
        </p:nvSpPr>
        <p:spPr>
          <a:xfrm>
            <a:off x="3366521" y="1420083"/>
            <a:ext cx="7895998" cy="942117"/>
          </a:xfrm>
          <a:prstGeom prst="roundRec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nhìn thấy bức tranh trong bài giảng của cô giáo.</a:t>
            </a:r>
          </a:p>
        </p:txBody>
      </p:sp>
      <p:grpSp>
        <p:nvGrpSpPr>
          <p:cNvPr id="22" name="Group 21">
            <a:extLst>
              <a:ext uri="{FF2B5EF4-FFF2-40B4-BE49-F238E27FC236}">
                <a16:creationId xmlns:a16="http://schemas.microsoft.com/office/drawing/2014/main" xmlns="" id="{A66B0EA6-36E5-40DC-895F-3CAB3603D3E5}"/>
              </a:ext>
            </a:extLst>
          </p:cNvPr>
          <p:cNvGrpSpPr/>
          <p:nvPr/>
        </p:nvGrpSpPr>
        <p:grpSpPr>
          <a:xfrm>
            <a:off x="571257" y="539538"/>
            <a:ext cx="10820400" cy="584775"/>
            <a:chOff x="265201" y="846107"/>
            <a:chExt cx="14391509" cy="779699"/>
          </a:xfrm>
        </p:grpSpPr>
        <p:grpSp>
          <p:nvGrpSpPr>
            <p:cNvPr id="23" name="Group 22">
              <a:extLst>
                <a:ext uri="{FF2B5EF4-FFF2-40B4-BE49-F238E27FC236}">
                  <a16:creationId xmlns:a16="http://schemas.microsoft.com/office/drawing/2014/main" xmlns="" id="{F27CF7A2-2240-4084-9A54-0447CDAF5F8E}"/>
                </a:ext>
              </a:extLst>
            </p:cNvPr>
            <p:cNvGrpSpPr/>
            <p:nvPr/>
          </p:nvGrpSpPr>
          <p:grpSpPr>
            <a:xfrm>
              <a:off x="265201" y="915918"/>
              <a:ext cx="731519" cy="640080"/>
              <a:chOff x="3017205" y="1727884"/>
              <a:chExt cx="1196998" cy="1040130"/>
            </a:xfrm>
          </p:grpSpPr>
          <p:sp>
            <p:nvSpPr>
              <p:cNvPr id="25" name="Google Shape;418;p36">
                <a:extLst>
                  <a:ext uri="{FF2B5EF4-FFF2-40B4-BE49-F238E27FC236}">
                    <a16:creationId xmlns:a16="http://schemas.microsoft.com/office/drawing/2014/main" xmlns="" id="{E4099C8D-B6C5-45F9-BB83-A9064FBF2D93}"/>
                  </a:ext>
                </a:extLst>
              </p:cNvPr>
              <p:cNvSpPr/>
              <p:nvPr/>
            </p:nvSpPr>
            <p:spPr>
              <a:xfrm>
                <a:off x="3041858" y="1727884"/>
                <a:ext cx="1047375" cy="104013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400">
                  <a:solidFill>
                    <a:srgbClr val="002060"/>
                  </a:solidFill>
                  <a:latin typeface="Arial-Rounded" pitchFamily="34" charset="0"/>
                  <a:ea typeface="Arial-Rounded" pitchFamily="34" charset="0"/>
                  <a:cs typeface="Arial-Rounded" pitchFamily="34" charset="0"/>
                </a:endParaRPr>
              </a:p>
            </p:txBody>
          </p:sp>
          <p:sp>
            <p:nvSpPr>
              <p:cNvPr id="26" name="Google Shape;423;p36">
                <a:extLst>
                  <a:ext uri="{FF2B5EF4-FFF2-40B4-BE49-F238E27FC236}">
                    <a16:creationId xmlns:a16="http://schemas.microsoft.com/office/drawing/2014/main" xmlns="" id="{99D39A21-CC6F-44FC-9979-B08F41CE9ADF}"/>
                  </a:ext>
                </a:extLst>
              </p:cNvPr>
              <p:cNvSpPr txBox="1">
                <a:spLocks/>
              </p:cNvSpPr>
              <p:nvPr/>
            </p:nvSpPr>
            <p:spPr>
              <a:xfrm>
                <a:off x="3017205" y="1822331"/>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3600">
                    <a:solidFill>
                      <a:srgbClr val="0070C0"/>
                    </a:solidFill>
                    <a:latin typeface="Arial Rounded MT Bold" pitchFamily="34" charset="0"/>
                    <a:ea typeface="Arial-Rounded" pitchFamily="34" charset="0"/>
                    <a:cs typeface="Arial-Rounded" pitchFamily="34" charset="0"/>
                  </a:rPr>
                  <a:t>2</a:t>
                </a:r>
              </a:p>
            </p:txBody>
          </p:sp>
        </p:grpSp>
        <p:sp>
          <p:nvSpPr>
            <p:cNvPr id="24" name="TextBox 23">
              <a:extLst>
                <a:ext uri="{FF2B5EF4-FFF2-40B4-BE49-F238E27FC236}">
                  <a16:creationId xmlns:a16="http://schemas.microsoft.com/office/drawing/2014/main" xmlns="" id="{B899E357-2A41-44F3-97D7-B3CDF3FCA4C4}"/>
                </a:ext>
              </a:extLst>
            </p:cNvPr>
            <p:cNvSpPr txBox="1"/>
            <p:nvPr/>
          </p:nvSpPr>
          <p:spPr>
            <a:xfrm>
              <a:off x="1011787" y="846107"/>
              <a:ext cx="13644923" cy="779699"/>
            </a:xfrm>
            <a:prstGeom prst="rect">
              <a:avLst/>
            </a:prstGeom>
            <a:noFill/>
          </p:spPr>
          <p:txBody>
            <a:bodyPr wrap="square" rtlCol="0">
              <a:spAutoFit/>
            </a:bodyPr>
            <a:lstStyle/>
            <a:p>
              <a:r>
                <a:rPr lang="vi-VN" sz="3200" b="1">
                  <a:latin typeface="Arial-Rounded" panose="020B0500000000000000" pitchFamily="34" charset="0"/>
                  <a:ea typeface="Arial-Rounded" panose="020B0500000000000000" pitchFamily="34" charset="0"/>
                  <a:cs typeface="Arial-Rounded" panose="020B0500000000000000" pitchFamily="34" charset="0"/>
                </a:rPr>
                <a:t>Viết 3 – 5 </a:t>
              </a:r>
              <a:r>
                <a:rPr lang="en-US" sz="3200" b="1">
                  <a:latin typeface="Arial-Rounded" panose="020B0500000000000000" pitchFamily="34" charset="0"/>
                  <a:ea typeface="Arial-Rounded" panose="020B0500000000000000" pitchFamily="34" charset="0"/>
                  <a:cs typeface="Arial-Rounded" panose="020B0500000000000000" pitchFamily="34" charset="0"/>
                </a:rPr>
                <a:t>giới thiệu tranh (ảnh) về một con vật em yêu thích.</a:t>
              </a:r>
              <a:endParaRPr lang="vi-VN" sz="32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Rectangle: Rounded Corners 26">
            <a:extLst>
              <a:ext uri="{FF2B5EF4-FFF2-40B4-BE49-F238E27FC236}">
                <a16:creationId xmlns:a16="http://schemas.microsoft.com/office/drawing/2014/main" xmlns="" id="{A427297D-616B-46A5-9C8C-F850689F5067}"/>
              </a:ext>
            </a:extLst>
          </p:cNvPr>
          <p:cNvSpPr/>
          <p:nvPr/>
        </p:nvSpPr>
        <p:spPr>
          <a:xfrm>
            <a:off x="3366521" y="2491085"/>
            <a:ext cx="7895998" cy="556916"/>
          </a:xfrm>
          <a:prstGeom prst="roundRect">
            <a:avLst/>
          </a:prstGeom>
          <a:solidFill>
            <a:srgbClr val="CC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Đó là chú hươu cao cổ.</a:t>
            </a:r>
          </a:p>
        </p:txBody>
      </p:sp>
      <p:sp>
        <p:nvSpPr>
          <p:cNvPr id="28" name="Rectangle: Rounded Corners 27">
            <a:extLst>
              <a:ext uri="{FF2B5EF4-FFF2-40B4-BE49-F238E27FC236}">
                <a16:creationId xmlns:a16="http://schemas.microsoft.com/office/drawing/2014/main" xmlns="" id="{A89DDE46-EA2D-47E0-AF3B-9731166CC03C}"/>
              </a:ext>
            </a:extLst>
          </p:cNvPr>
          <p:cNvSpPr/>
          <p:nvPr/>
        </p:nvSpPr>
        <p:spPr>
          <a:xfrm>
            <a:off x="3328772" y="3176886"/>
            <a:ext cx="7895998" cy="1390915"/>
          </a:xfrm>
          <a:prstGeom prst="roundRect">
            <a:avLst/>
          </a:prstGeom>
          <a:solidFill>
            <a:schemeClr val="accent2">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Chú hươu đang vươn đầu lên ngọn cây ăn lá.</a:t>
            </a:r>
          </a:p>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Nó có chiếc cổ dài, khoác chiếc áo với những đốm nâu như ai vẽ lên vậy. </a:t>
            </a:r>
          </a:p>
        </p:txBody>
      </p:sp>
      <p:sp>
        <p:nvSpPr>
          <p:cNvPr id="29" name="Rectangle: Rounded Corners 28">
            <a:extLst>
              <a:ext uri="{FF2B5EF4-FFF2-40B4-BE49-F238E27FC236}">
                <a16:creationId xmlns:a16="http://schemas.microsoft.com/office/drawing/2014/main" xmlns="" id="{38C11C57-70FA-40D4-9DB7-3C09B1DB594F}"/>
              </a:ext>
            </a:extLst>
          </p:cNvPr>
          <p:cNvSpPr/>
          <p:nvPr/>
        </p:nvSpPr>
        <p:spPr>
          <a:xfrm>
            <a:off x="3328772" y="4696686"/>
            <a:ext cx="7895998" cy="1327315"/>
          </a:xfrm>
          <a:prstGeom prst="roundRect">
            <a:avLst/>
          </a:prstGeom>
          <a:solidFill>
            <a:srgbClr val="FFEA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Bức tranh chú hươu cũng như nhiều bức tranh khác trong các bài giảng của cô, em đều rất ấn tượng và thích thú. </a:t>
            </a:r>
          </a:p>
        </p:txBody>
      </p:sp>
    </p:spTree>
    <p:extLst>
      <p:ext uri="{BB962C8B-B14F-4D97-AF65-F5344CB8AC3E}">
        <p14:creationId xmlns:p14="http://schemas.microsoft.com/office/powerpoint/2010/main" val="353943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7" grpId="0" animBg="1"/>
      <p:bldP spid="28" grpId="0" animBg="1"/>
      <p:bldP spid="29" grpId="0" animBg="1"/>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TotalTime>
  <Words>468</Words>
  <Application>Microsoft Office PowerPoint</Application>
  <PresentationFormat>Custom</PresentationFormat>
  <Paragraphs>56</Paragraphs>
  <Slides>11</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Arial</vt:lpstr>
      <vt:lpstr>Titan One</vt:lpstr>
      <vt:lpstr>Source Sans Pro</vt:lpstr>
      <vt:lpstr>Bebas Neue</vt:lpstr>
      <vt:lpstr>AvantGarde</vt:lpstr>
      <vt:lpstr>Arial-Rounded</vt:lpstr>
      <vt:lpstr>Quicksand</vt:lpstr>
      <vt:lpstr>Fira Sans Extra Condensed Medium</vt:lpstr>
      <vt:lpstr>Dosis</vt:lpstr>
      <vt:lpstr>HP001 4 hàng</vt:lpstr>
      <vt:lpstr>Calibri</vt:lpstr>
      <vt:lpstr>Arial Rounded MT Bold</vt:lpstr>
      <vt:lpstr>Pre-K for Christian Schools: God Created Families to Love One Another by Slidesgo</vt:lpstr>
      <vt:lpstr>TIẾNG VIỆT 2</vt:lpstr>
      <vt:lpstr>Khởi động: Nhìn hình ảnh, viết từ chỉ đặc điểm của con vật trong hình.</vt:lpstr>
      <vt:lpstr>Khởi động: Nhìn hình ảnh, viết từ chỉ đặc điểm của con vật trong hình.</vt:lpstr>
      <vt:lpstr>Khởi động: Nhìn hình ảnh, viết từ chỉ đặc điểm của con vật trong hình.</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A</cp:lastModifiedBy>
  <cp:revision>107</cp:revision>
  <dcterms:modified xsi:type="dcterms:W3CDTF">2023-02-17T06:04:13Z</dcterms:modified>
</cp:coreProperties>
</file>