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307" r:id="rId2"/>
    <p:sldId id="326" r:id="rId3"/>
    <p:sldId id="256" r:id="rId4"/>
    <p:sldId id="313" r:id="rId5"/>
    <p:sldId id="314" r:id="rId6"/>
    <p:sldId id="316" r:id="rId7"/>
    <p:sldId id="320" r:id="rId8"/>
    <p:sldId id="321" r:id="rId9"/>
    <p:sldId id="328" r:id="rId10"/>
    <p:sldId id="329" r:id="rId11"/>
    <p:sldId id="322" r:id="rId12"/>
    <p:sldId id="323" r:id="rId13"/>
    <p:sldId id="324" r:id="rId14"/>
  </p:sldIdLst>
  <p:sldSz cx="12161838" cy="6858000"/>
  <p:notesSz cx="6858000" cy="9144000"/>
  <p:embeddedFontLst>
    <p:embeddedFont>
      <p:font typeface="Raleway" charset="-93"/>
      <p:regular r:id="rId16"/>
      <p:bold r:id="rId17"/>
      <p:italic r:id="rId18"/>
      <p:boldItalic r:id="rId19"/>
    </p:embeddedFont>
    <p:embeddedFont>
      <p:font typeface="HP001 4H" pitchFamily="34" charset="-93"/>
      <p:regular r:id="rId20"/>
      <p:bold r:id="rId21"/>
    </p:embeddedFont>
    <p:embeddedFont>
      <p:font typeface="HP001 4 hàng" pitchFamily="34" charset="-93"/>
      <p:regular r:id="rId22"/>
      <p:bold r:id="rId23"/>
    </p:embeddedFont>
    <p:embeddedFont>
      <p:font typeface="Arial Rounded MT Bold" pitchFamily="34" charset="0"/>
      <p:regular r:id="rId24"/>
    </p:embeddedFont>
    <p:embeddedFont>
      <p:font typeface="Assistant" charset="-79"/>
      <p:regular r:id="rId25"/>
      <p:bold r:id="rId26"/>
    </p:embeddedFont>
    <p:embeddedFont>
      <p:font typeface="HP001 5 hàng" pitchFamily="34" charset="-93"/>
      <p:regular r:id="rId27"/>
      <p:bold r:id="rId28"/>
    </p:embeddedFont>
    <p:embeddedFont>
      <p:font typeface="Arial-Rounded" pitchFamily="34" charset="-93"/>
      <p:regular r:id="rId29"/>
    </p:embeddedFont>
    <p:embeddedFont>
      <p:font typeface="Titan One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BE5E2DB-A448-48AA-8734-B51BF48E3385}">
  <a:tblStyle styleId="{7BE5E2DB-A448-48AA-8734-B51BF48E3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0000" autoAdjust="0"/>
  </p:normalViewPr>
  <p:slideViewPr>
    <p:cSldViewPr>
      <p:cViewPr varScale="1">
        <p:scale>
          <a:sx n="66" d="100"/>
          <a:sy n="66" d="100"/>
        </p:scale>
        <p:origin x="-1050" y="-10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65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Viết</a:t>
            </a:r>
            <a:r>
              <a:rPr lang="en-US" baseline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1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7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</a:t>
            </a:r>
            <a:r>
              <a:rPr lang="en-US" baseline="0"/>
              <a:t> hoa Q gồm mấy nét?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Chú</a:t>
            </a:r>
            <a:r>
              <a:rPr lang="en-US" baseline="0"/>
              <a:t> ý HD HS:</a:t>
            </a:r>
          </a:p>
          <a:p>
            <a:pPr marL="0" indent="0">
              <a:buFontTx/>
              <a:buNone/>
            </a:pPr>
            <a:r>
              <a:rPr lang="en-US" baseline="0"/>
              <a:t>- Hiểu nghĩa của câu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Viết hoa chữ đầu câu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Khoảng cách giữa các chữ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Kĩ thuật nối chữ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Độ cao các con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0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6940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57625" y="720000"/>
            <a:ext cx="4209161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57625" y="4704600"/>
            <a:ext cx="4209161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61943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61835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57625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57625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57625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57625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81741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81741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81741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81741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05857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05857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05857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05857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61838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7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êu đồng lúa xanh | Bài thơ Yêu đồng lúa xanh (Tụ Vinh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65" y="388259"/>
            <a:ext cx="818291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5642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497399" y="67935"/>
            <a:ext cx="7983748" cy="64852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68579"/>
              </p:ext>
            </p:extLst>
          </p:nvPr>
        </p:nvGraphicFramePr>
        <p:xfrm>
          <a:off x="2956719" y="12954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1457" y="2198738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l-GR" sz="8800" b="1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Μ</a:t>
            </a:r>
            <a:r>
              <a:rPr lang="en-US" sz="8800" b="1">
                <a:solidFill>
                  <a:srgbClr val="FFFFFF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ɐ</a:t>
            </a:r>
            <a:endParaRPr lang="en-US" sz="88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519" y="526387"/>
            <a:ext cx="5289817" cy="5165217"/>
          </a:xfrm>
          <a:prstGeom prst="rect">
            <a:avLst/>
          </a:prstGeom>
        </p:spPr>
      </p:pic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539087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6719" y="5943600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Trang 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75553" y="3505200"/>
            <a:ext cx="5048251" cy="20098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28119" y="1371600"/>
            <a:ext cx="6176963" cy="11430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- Dặn dò</a:t>
            </a:r>
          </a:p>
        </p:txBody>
      </p:sp>
      <p:grpSp>
        <p:nvGrpSpPr>
          <p:cNvPr id="4" name="Google Shape;5031;p63"/>
          <p:cNvGrpSpPr/>
          <p:nvPr/>
        </p:nvGrpSpPr>
        <p:grpSpPr>
          <a:xfrm>
            <a:off x="9289822" y="3218596"/>
            <a:ext cx="2311663" cy="2836861"/>
            <a:chOff x="6685957" y="2450061"/>
            <a:chExt cx="1738047" cy="2127646"/>
          </a:xfrm>
        </p:grpSpPr>
        <p:sp>
          <p:nvSpPr>
            <p:cNvPr id="5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7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6" name="Google Shape;5123;p63"/>
          <p:cNvGrpSpPr/>
          <p:nvPr/>
        </p:nvGrpSpPr>
        <p:grpSpPr>
          <a:xfrm>
            <a:off x="518319" y="3423831"/>
            <a:ext cx="2049315" cy="2672507"/>
            <a:chOff x="5038641" y="2573327"/>
            <a:chExt cx="1540798" cy="2004380"/>
          </a:xfrm>
        </p:grpSpPr>
        <p:sp>
          <p:nvSpPr>
            <p:cNvPr id="97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815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4767" r="7348" b="22952"/>
          <a:stretch/>
        </p:blipFill>
        <p:spPr>
          <a:xfrm>
            <a:off x="-1" y="-106021"/>
            <a:ext cx="12161837" cy="6934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719" y="579702"/>
            <a:ext cx="10820400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viết bảng con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97641"/>
              </p:ext>
            </p:extLst>
          </p:nvPr>
        </p:nvGraphicFramePr>
        <p:xfrm>
          <a:off x="1661319" y="243840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90679" y="3436724"/>
            <a:ext cx="553179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7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PhưŖg</a:t>
            </a:r>
            <a:endParaRPr lang="en-US" sz="107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06287"/>
              </p:ext>
            </p:extLst>
          </p:nvPr>
        </p:nvGraphicFramePr>
        <p:xfrm>
          <a:off x="6050439" y="2439093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12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45" y="1327125"/>
            <a:ext cx="5403955" cy="447838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6" name="Google Shape;1186;p32"/>
          <p:cNvGrpSpPr/>
          <p:nvPr/>
        </p:nvGrpSpPr>
        <p:grpSpPr>
          <a:xfrm>
            <a:off x="6084450" y="1441479"/>
            <a:ext cx="3938917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6248445" y="4703955"/>
            <a:ext cx="1865383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14192" y="2866144"/>
            <a:ext cx="2792848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05775" y="427043"/>
            <a:ext cx="4077234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73" name="TextBox 372"/>
          <p:cNvSpPr txBox="1"/>
          <p:nvPr/>
        </p:nvSpPr>
        <p:spPr>
          <a:xfrm>
            <a:off x="1403275" y="2118805"/>
            <a:ext cx="2898069" cy="55378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92651" y="2743200"/>
            <a:ext cx="5412316" cy="800003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BỐN MÙA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292457" y="3664817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Viết: Chữ hoa </a:t>
            </a:r>
            <a:r>
              <a:rPr lang="en-US" sz="480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4118694" y="5019933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</a:t>
            </a:r>
            <a:r>
              <a:rPr lang="vi-VN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/>
      <p:bldP spid="3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968649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52938" y="76200"/>
            <a:ext cx="7708900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737519" y="1074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04288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536498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296249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42166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187117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172154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78521" y="223669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78521" y="2777525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78521" y="335153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620" y="3884903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3389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14300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48565"/>
              </p:ext>
            </p:extLst>
          </p:nvPr>
        </p:nvGraphicFramePr>
        <p:xfrm>
          <a:off x="3997576" y="1323110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7765" y="1707028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0">
                <a:latin typeface="HP001 5 hàng" pitchFamily="34" charset="0"/>
                <a:ea typeface="HP001 4H" pitchFamily="34" charset="-127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0917" y="352144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0917" y="296249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0917" y="2410968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0917" y="185198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0917" y="129644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483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526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83907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7725787" y="1324135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443252" y="3511442"/>
            <a:ext cx="2011680" cy="2758563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79328" y="4619824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67298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282412" y="4627155"/>
            <a:ext cx="545962" cy="548640"/>
            <a:chOff x="7282412" y="4627155"/>
            <a:chExt cx="545962" cy="548640"/>
          </a:xfrm>
        </p:grpSpPr>
        <p:sp>
          <p:nvSpPr>
            <p:cNvPr id="221" name="Rectangle 220"/>
            <p:cNvSpPr/>
            <p:nvPr/>
          </p:nvSpPr>
          <p:spPr>
            <a:xfrm>
              <a:off x="7282412" y="4627155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27" name="Straight Connector 26"/>
            <p:cNvCxnSpPr>
              <a:stCxn id="221" idx="0"/>
              <a:endCxn id="221" idx="2"/>
            </p:cNvCxnSpPr>
            <p:nvPr/>
          </p:nvCxnSpPr>
          <p:spPr>
            <a:xfrm>
              <a:off x="7555393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30789"/>
              </p:ext>
            </p:extLst>
          </p:nvPr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0649" y="284938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latin typeface="HP001 5 hàng" pitchFamily="34" charset="0"/>
                <a:ea typeface="HP001 4H" pitchFamily="34" charset="-127"/>
              </a:rPr>
              <a:t>Q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70642" y="298891"/>
            <a:ext cx="7708900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1571" y="515912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35272" y="2400049"/>
            <a:ext cx="548640" cy="562381"/>
            <a:chOff x="7328483" y="5506752"/>
            <a:chExt cx="548640" cy="562381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0675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634602" y="5159122"/>
            <a:ext cx="55122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179196" y="5154326"/>
            <a:ext cx="545962" cy="558233"/>
            <a:chOff x="7282412" y="4617562"/>
            <a:chExt cx="545962" cy="558233"/>
          </a:xfrm>
        </p:grpSpPr>
        <p:sp>
          <p:nvSpPr>
            <p:cNvPr id="105" name="Rectangle 104"/>
            <p:cNvSpPr/>
            <p:nvPr/>
          </p:nvSpPr>
          <p:spPr>
            <a:xfrm>
              <a:off x="7282412" y="4627155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412518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555393" y="4617562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696925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7;p69"/>
          <p:cNvSpPr/>
          <p:nvPr/>
        </p:nvSpPr>
        <p:spPr>
          <a:xfrm>
            <a:off x="1259047" y="2979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" y="2362200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462213" y="228600"/>
            <a:ext cx="9699625" cy="1143000"/>
          </a:xfrm>
        </p:spPr>
        <p:txBody>
          <a:bodyPr>
            <a:normAutofit/>
          </a:bodyPr>
          <a:lstStyle/>
          <a:p>
            <a:pPr algn="just"/>
            <a:r>
              <a:rPr lang="en-US" sz="4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 và viết chữ hoa </a:t>
            </a:r>
            <a:r>
              <a:rPr lang="en-US" sz="40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</a:p>
        </p:txBody>
      </p:sp>
      <p:pic>
        <p:nvPicPr>
          <p:cNvPr id="2" name="Hướng dẫn viết chữ Q hoa (Tập viết Lớp 2 - Tuần 2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47876" y="1120905"/>
            <a:ext cx="8261485" cy="54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2919" y="5204346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Trang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919" y="670080"/>
            <a:ext cx="6550440" cy="39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235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908969" y="67155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câu ứng dụng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Arial Rounded MT Bold" pitchFamily="34" charset="0"/>
              </a:rPr>
              <a:t>3</a:t>
            </a:r>
            <a:endParaRPr sz="4800">
              <a:solidFill>
                <a:srgbClr val="FFFFFF"/>
              </a:solidFill>
              <a:latin typeface="Arial Rounded MT Bol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17529" y="181455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6122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62348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771559" y="2974392"/>
            <a:ext cx="1039027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Μ</a:t>
            </a:r>
            <a:r>
              <a:rPr lang="en-US" sz="5200" b="1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ɐ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hư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Ω</a:t>
            </a:r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g em có đŬg lúa xa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ζ</a:t>
            </a:r>
            <a:r>
              <a:rPr lang="en-US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200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2514" y="3199603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91869" y="320280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6814" y="3831860"/>
            <a:ext cx="535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222178" y="3179146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6527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54957" y="3196541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anh ngát đồng lúa | Xanh ngát ruộng xanh Xanh màu ước mơ Em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" y="381000"/>
            <a:ext cx="5104020" cy="60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à cấp 4 với thiết kế đẹp lãng mạn giữa cánh đồng lúa xanh tươi ở ngoại 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16" y="381000"/>
            <a:ext cx="6572912" cy="60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161</Words>
  <Application>Microsoft Office PowerPoint</Application>
  <PresentationFormat>Custom</PresentationFormat>
  <Paragraphs>63</Paragraphs>
  <Slides>13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Raleway</vt:lpstr>
      <vt:lpstr>HP001 4H</vt:lpstr>
      <vt:lpstr>HP001 4 hàng</vt:lpstr>
      <vt:lpstr>Arial Rounded MT Bold</vt:lpstr>
      <vt:lpstr>Assistant</vt:lpstr>
      <vt:lpstr>HP001 5 hàng</vt:lpstr>
      <vt:lpstr>Arial-Rounded</vt:lpstr>
      <vt:lpstr>Titan One</vt:lpstr>
      <vt:lpstr>Covid Outbreak for Kids by Slidesgo</vt:lpstr>
      <vt:lpstr>PowerPoint Presentation</vt:lpstr>
      <vt:lpstr>PowerPoint Presentation</vt:lpstr>
      <vt:lpstr>PowerPoint Presentation</vt:lpstr>
      <vt:lpstr>Quan sát chữ hoa Q (cỡ chữ vừa)</vt:lpstr>
      <vt:lpstr>Quan sát chữ hoa Q (cỡ chữ nhỏ)</vt:lpstr>
      <vt:lpstr>Quan sát  và viết chữ hoa Q (cỡ chữ vừa)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OUTBREAK FOR KIDS</dc:title>
  <dc:creator>PC</dc:creator>
  <cp:lastModifiedBy>A</cp:lastModifiedBy>
  <cp:revision>69</cp:revision>
  <dcterms:modified xsi:type="dcterms:W3CDTF">2023-01-16T05:33:18Z</dcterms:modified>
</cp:coreProperties>
</file>