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310" r:id="rId2"/>
    <p:sldId id="318" r:id="rId3"/>
    <p:sldId id="256" r:id="rId4"/>
    <p:sldId id="314" r:id="rId5"/>
    <p:sldId id="315" r:id="rId6"/>
    <p:sldId id="316" r:id="rId7"/>
    <p:sldId id="361" r:id="rId8"/>
    <p:sldId id="362" r:id="rId9"/>
    <p:sldId id="357" r:id="rId10"/>
    <p:sldId id="323" r:id="rId11"/>
    <p:sldId id="340" r:id="rId12"/>
    <p:sldId id="264" r:id="rId13"/>
    <p:sldId id="319" r:id="rId14"/>
    <p:sldId id="353" r:id="rId15"/>
    <p:sldId id="355" r:id="rId16"/>
    <p:sldId id="359" r:id="rId17"/>
    <p:sldId id="358" r:id="rId18"/>
    <p:sldId id="257" r:id="rId19"/>
    <p:sldId id="328" r:id="rId20"/>
    <p:sldId id="329" r:id="rId21"/>
    <p:sldId id="342" r:id="rId22"/>
    <p:sldId id="331" r:id="rId23"/>
    <p:sldId id="360" r:id="rId24"/>
    <p:sldId id="332" r:id="rId25"/>
  </p:sldIdLst>
  <p:sldSz cx="12161838" cy="6858000"/>
  <p:notesSz cx="6858000" cy="9144000"/>
  <p:embeddedFontLst>
    <p:embeddedFont>
      <p:font typeface="Chewy" charset="0"/>
      <p:regular r:id="rId27"/>
    </p:embeddedFont>
    <p:embeddedFont>
      <p:font typeface="Arial-Rounded" pitchFamily="34" charset="-93"/>
      <p:regular r:id="rId28"/>
    </p:embeddedFont>
    <p:embeddedFont>
      <p:font typeface="Arial Rounded MT Bold" pitchFamily="34" charset="0"/>
      <p:regular r:id="rId29"/>
    </p:embeddedFont>
    <p:embeddedFont>
      <p:font typeface="Delius Unicase" charset="0"/>
      <p:regular r:id="rId30"/>
      <p:bold r:id="rId31"/>
    </p:embeddedFont>
    <p:embeddedFont>
      <p:font typeface="Comfortaa" charset="0"/>
      <p:regular r:id="rId32"/>
      <p:bold r:id="rId33"/>
    </p:embeddedFont>
    <p:embeddedFont>
      <p:font typeface="Microsoft New Tai Lue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7E1"/>
    <a:srgbClr val="FEE4CE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8" autoAdjust="0"/>
    <p:restoredTop sz="78114" autoAdjust="0"/>
  </p:normalViewPr>
  <p:slideViewPr>
    <p:cSldViewPr>
      <p:cViewPr varScale="1">
        <p:scale>
          <a:sx n="57" d="100"/>
          <a:sy n="57" d="100"/>
        </p:scale>
        <p:origin x="-1290" y="-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Có</a:t>
            </a:r>
            <a:r>
              <a:rPr lang="en-US" baseline="0" smtClean="0"/>
              <a:t> nhiều loại sóc khác nhau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tách nhỏ câu hỏi ra để hỏi HS cho dễ hiểu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kĩ hơn, vì thương ông nên Việt đã có được sức mạnh lớn lao, trở thành đứa bé mạnh mẽ để đỡ ông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</a:t>
            </a:r>
            <a:r>
              <a:rPr lang="en-US" baseline="0" smtClean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 toàn bài, cả lớp đọc thầm theo (nên cho Hs nhìn trong SGK)</a:t>
            </a:r>
          </a:p>
          <a:p>
            <a:r>
              <a:rPr lang="en-US" baseline="0" smtClean="0"/>
              <a:t>GV chú ý HDHS đọc đúng giọng điệu, ngắt nghỉ, nhấn giọng…</a:t>
            </a:r>
          </a:p>
          <a:p>
            <a:r>
              <a:rPr lang="en-US" baseline="0" smtClean="0"/>
              <a:t>GV linh động tìm từ khó đọc theo đúng địa phương nhé!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 từ</a:t>
            </a:r>
            <a:r>
              <a:rPr lang="en-US" baseline="0" smtClean="0"/>
              <a:t> khó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lại toàn bài</a:t>
            </a:r>
          </a:p>
          <a:p>
            <a:r>
              <a:rPr lang="en-US" baseline="0" smtClean="0"/>
              <a:t>Đọc nhóm đôi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phân đọc theo phần hoặc theo tuyến nhân vật</a:t>
            </a:r>
          </a:p>
          <a:p>
            <a:r>
              <a:rPr lang="en-US" baseline="0" smtClean="0"/>
              <a:t>Luyện đọc cá nhân</a:t>
            </a:r>
          </a:p>
          <a:p>
            <a:r>
              <a:rPr lang="en-US" baseline="0" smtClean="0"/>
              <a:t>(GV nên cho HS nhìn sách để đọc nhé, hạn chế nhìn màn hình)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đọc và 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48614" y="1835167"/>
            <a:ext cx="10264543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1623" y="2356300"/>
            <a:ext cx="9027611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0027" y="4330700"/>
            <a:ext cx="9027611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06893" y="4951934"/>
            <a:ext cx="920188" cy="240827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73381" y="3127088"/>
            <a:ext cx="1134204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00066" y="4226545"/>
            <a:ext cx="1009625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36128" y="4342398"/>
            <a:ext cx="1479543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29931" y="1288024"/>
            <a:ext cx="274461" cy="23454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27231" y="676679"/>
            <a:ext cx="473240" cy="4301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63014" y="278811"/>
            <a:ext cx="274461" cy="23469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22199" y="-1151629"/>
            <a:ext cx="1293481" cy="35967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43430" y="287223"/>
            <a:ext cx="168117" cy="142336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5400000">
            <a:off x="6886020" y="4326454"/>
            <a:ext cx="1466309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67102" y="6144201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12310" y="6216810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7648764" y="5391691"/>
            <a:ext cx="4513015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34798" y="6080904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33777" y="6591932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58822" y="623451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14031" y="50287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381971" y="5182378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4131" y="5476235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3062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82682" y="5302073"/>
            <a:ext cx="375001" cy="3389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0613" y="5600779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77559" y="5793432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>
            <a:off x="3995830" y="63092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8404" y="6112165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09689" y="6226419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578890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11871" y="63955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48733" y="5399226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69662" y="25158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70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2667000"/>
            <a:ext cx="4286849" cy="31341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90119" y="838200"/>
            <a:ext cx="6705600" cy="3964903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6508" y="8948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7147" y="8948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3393139" y="19050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 giãn nào!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65" y="3352800"/>
            <a:ext cx="2176418" cy="148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6919" y="443134"/>
            <a:ext cx="10819499" cy="745586"/>
            <a:chOff x="294783" y="915918"/>
            <a:chExt cx="10819499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54250" y="1015173"/>
              <a:ext cx="10060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 của Việt bị làm sao?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0149" y="2060339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89052" y="2519714"/>
            <a:ext cx="24517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242719" y="1779917"/>
            <a:ext cx="5713855" cy="3266830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của Việt bị đau chân, bước lên thềm nhà rất khó khăn.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9" y="2976914"/>
            <a:ext cx="2228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00040" y="3413332"/>
            <a:ext cx="2671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00039" y="3816500"/>
            <a:ext cx="3433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75" y="4236293"/>
            <a:ext cx="283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64111" y="4656086"/>
            <a:ext cx="283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0719" y="443134"/>
            <a:ext cx="11124300" cy="789556"/>
            <a:chOff x="294783" y="915918"/>
            <a:chExt cx="11124300" cy="78955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997588"/>
              <a:ext cx="104410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 thấy ông đau, Việt đã làm gì để giúp ông?</a:t>
              </a:r>
              <a:endPara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4443" y="1765280"/>
            <a:ext cx="8167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7738" y="1765280"/>
            <a:ext cx="816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Mang gậy đến cho ông. 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7738" y="2537160"/>
            <a:ext cx="592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Để ông vịn vào vai mình rồi đỡ ông lên.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7738" y="3789086"/>
            <a:ext cx="592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Lại gần, hỏi thăm sức khoẻ của ông.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88663" y="2620339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85290" y="609600"/>
            <a:ext cx="11800232" cy="762211"/>
            <a:chOff x="294783" y="915918"/>
            <a:chExt cx="11800232" cy="762211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31798"/>
              <a:ext cx="11116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em, vì sao Việt tuy bé mà khoẻ?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8" y="1905000"/>
            <a:ext cx="320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776119" y="2057400"/>
            <a:ext cx="5713855" cy="3266830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tuy bé mà khoẻ vì Việt thương ông.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54229" y="76200"/>
            <a:ext cx="11124299" cy="745586"/>
            <a:chOff x="294784" y="915918"/>
            <a:chExt cx="11124299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4" y="915918"/>
              <a:ext cx="824518" cy="735806"/>
              <a:chOff x="3065608" y="1727884"/>
              <a:chExt cx="1349173" cy="1195685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217782" y="2153169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*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441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 thuộc lòng một khổ thơ em thích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06508" y="1580648"/>
            <a:ext cx="40554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7147" y="15806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863025"/>
            <a:ext cx="938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2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7119" y="1600200"/>
            <a:ext cx="4055411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</a:p>
          <a:p>
            <a:pPr marL="171450" indent="-171450" algn="just">
              <a:buFontTx/>
              <a:buChar char="-"/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2883" y="1575657"/>
            <a:ext cx="405541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</a:t>
            </a: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8747" y="1575657"/>
            <a:ext cx="4055411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3708" y="1574667"/>
            <a:ext cx="405541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0249" y="963204"/>
            <a:ext cx="8921670" cy="1268685"/>
            <a:chOff x="292250" y="915918"/>
            <a:chExt cx="8921670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4" y="984274"/>
              <a:ext cx="82186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 từ nào dưới đây thể hiện dáng vẻ của Việt?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274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8" y="2631757"/>
            <a:ext cx="9679463" cy="21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89" y="2323320"/>
            <a:ext cx="523845" cy="54476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2251744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4255839"/>
            <a:ext cx="523845" cy="544761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199" y="2403203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19" y="4422817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6080919" y="2412820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2</a:t>
            </a:r>
            <a:endParaRPr lang="en-US" sz="2800" b="1"/>
          </a:p>
        </p:txBody>
      </p:sp>
      <p:sp>
        <p:nvSpPr>
          <p:cNvPr id="44" name="Oval 43"/>
          <p:cNvSpPr/>
          <p:nvPr/>
        </p:nvSpPr>
        <p:spPr>
          <a:xfrm>
            <a:off x="3003284" y="2402691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1</a:t>
            </a:r>
            <a:endParaRPr lang="en-US" sz="2800" b="1"/>
          </a:p>
        </p:txBody>
      </p:sp>
      <p:sp>
        <p:nvSpPr>
          <p:cNvPr id="45" name="Oval 44"/>
          <p:cNvSpPr/>
          <p:nvPr/>
        </p:nvSpPr>
        <p:spPr>
          <a:xfrm>
            <a:off x="8900319" y="2393553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3</a:t>
            </a:r>
            <a:endParaRPr lang="en-US" sz="2800" b="1"/>
          </a:p>
        </p:txBody>
      </p:sp>
      <p:sp>
        <p:nvSpPr>
          <p:cNvPr id="46" name="Oval 45"/>
          <p:cNvSpPr/>
          <p:nvPr/>
        </p:nvSpPr>
        <p:spPr>
          <a:xfrm>
            <a:off x="7696359" y="4558142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4</a:t>
            </a:r>
            <a:endParaRPr lang="en-US" sz="2800" b="1"/>
          </a:p>
        </p:txBody>
      </p:sp>
      <p:sp>
        <p:nvSpPr>
          <p:cNvPr id="49" name="Oval 48"/>
          <p:cNvSpPr/>
          <p:nvPr/>
        </p:nvSpPr>
        <p:spPr>
          <a:xfrm>
            <a:off x="3321697" y="4558142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7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6919" y="979873"/>
            <a:ext cx="10287001" cy="1268685"/>
            <a:chOff x="292250" y="915918"/>
            <a:chExt cx="9701032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3" y="984274"/>
              <a:ext cx="89980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những câu thơ thể hiện lời khen của ông dành cho Việt.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413919" y="3276600"/>
            <a:ext cx="636119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hô thằng bé!</a:t>
            </a:r>
          </a:p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khoẻ</a:t>
            </a:r>
          </a:p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ông.</a:t>
            </a:r>
          </a:p>
        </p:txBody>
      </p:sp>
    </p:spTree>
    <p:extLst>
      <p:ext uri="{BB962C8B-B14F-4D97-AF65-F5344CB8AC3E}">
        <p14:creationId xmlns:p14="http://schemas.microsoft.com/office/powerpoint/2010/main" val="13078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5500" y="2515800"/>
            <a:ext cx="10397369" cy="1826400"/>
          </a:xfrm>
        </p:spPr>
        <p:txBody>
          <a:bodyPr/>
          <a:lstStyle/>
          <a:p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em vừa học là gì?</a:t>
            </a:r>
            <a:b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một vài điều thú vị mà em đã học được ở bài thơ.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089" y="4240875"/>
            <a:ext cx="8229600" cy="1013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Việt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714" y="5453725"/>
            <a:ext cx="8229600" cy="103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Hà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76" y="2971800"/>
            <a:ext cx="8229600" cy="1010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Nam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9609" y="381000"/>
            <a:ext cx="9052560" cy="160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cháu trong bài thơ vừa học tên là gì?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96" y="4418148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12" y="3146183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50" y="5689374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7" y="3886200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Việt là đứa cháu hiếu thảo và rất thương ông.</a:t>
            </a:r>
            <a:endParaRPr lang="vi-VN" sz="40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877" y="5360658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Việt rất chăm chỉ.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877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Việt là bạn nhỏ ham chơi.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007" y="457200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nói lên tính cách của Việt trong bài thơ </a:t>
            </a:r>
            <a:r>
              <a:rPr lang="en-US" sz="44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ông?</a:t>
            </a:r>
            <a:endParaRPr lang="en-US" sz="44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59" y="4162526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84" y="2693900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5680484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7" y="5367250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B. vịn</a:t>
            </a:r>
            <a:endParaRPr lang="vi-VN" sz="40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877" y="3886200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ông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877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 algn="just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vai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007" y="49875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dòng thơ</a:t>
            </a:r>
            <a:r>
              <a:rPr lang="en-US" sz="44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từ chỉ hoạt động?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59" y="5643576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84" y="2693900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4206026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82394" y="3967187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5" y="1905000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3082227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88640" y="4335174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48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1, 2</a:t>
            </a:r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Đọc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594519" y="843143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Thế giới động vật kì diệu quanh bé - Các con vật được sinh ra và lớn lên  như thế nào ? - A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hế giới động vật kì diệu quanh bé - Các con vật được sinh ra và lớn lên  như thế nào ? - AD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7769" y="1053497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những việc em làm khiến người thân vui.</a:t>
            </a:r>
            <a:endParaRPr lang="en-US" sz="3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4" descr="Cartoon Baby Png Transparent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artoon Baby Png Transparent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y Family Members | Family drawing, Family cartoon, Art drawings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9" y="1765902"/>
            <a:ext cx="5092097" cy="50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p Mother Cartoon Images, Stock Photos &amp;amp; Vector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4" b="93214" l="0" r="100000">
                        <a14:foregroundMark x1="13462" y1="70000" x2="21923" y2="7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2895600"/>
            <a:ext cx="3062659" cy="32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 My Mother Clipart, HD Png Download , Transparent Png Image - PNGite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0" b="95528" l="2907" r="99070">
                        <a14:foregroundMark x1="32209" y1="77408" x2="47326" y2="83028"/>
                        <a14:foregroundMark x1="39302" y1="44610" x2="36628" y2="52179"/>
                        <a14:foregroundMark x1="58256" y1="38188" x2="58605" y2="48968"/>
                        <a14:foregroundMark x1="60698" y1="39908" x2="63372" y2="4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6" y="2712493"/>
            <a:ext cx="3154894" cy="31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06508" y="1192207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147" y="1192207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297359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61265" y="2945475"/>
            <a:ext cx="340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7192" y="3790446"/>
            <a:ext cx="156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7843" y="1633450"/>
            <a:ext cx="74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3887" y="2513293"/>
            <a:ext cx="902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73344" y="2074025"/>
            <a:ext cx="77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14019" y="209065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83522" y="2528532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65977" y="2513293"/>
            <a:ext cx="15011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06446" y="3352800"/>
            <a:ext cx="1416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chống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gậy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khà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sung sướng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cúi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 đầu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61265" y="2724316"/>
            <a:ext cx="340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7192" y="3569287"/>
            <a:ext cx="156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7843" y="1412291"/>
            <a:ext cx="74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3887" y="2292134"/>
            <a:ext cx="902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3344" y="1852866"/>
            <a:ext cx="77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14019" y="1869491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83522" y="2307373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19319" y="2292134"/>
            <a:ext cx="1395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70496" y="3131641"/>
            <a:ext cx="1268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7508" y="1143000"/>
            <a:ext cx="71034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 </a:t>
            </a:r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tấy,</a:t>
            </a:r>
          </a:p>
          <a:p>
            <a:pPr algn="just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 chống gậy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</a:t>
            </a:r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 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/>
          <p:cNvSpPr/>
          <p:nvPr/>
        </p:nvSpPr>
        <p:spPr>
          <a:xfrm>
            <a:off x="587670" y="1451200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88979" y="1398657"/>
            <a:ext cx="33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Tấy</a:t>
            </a:r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159" y="458663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sp>
        <p:nvSpPr>
          <p:cNvPr id="11" name="AutoShape 2" descr="Ngân Hà Là Gì? Tìm Hiểu Về Ngân Hà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4070" y="1398657"/>
            <a:ext cx="996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 to, làm cho đau nhức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Google Shape;747;p69"/>
          <p:cNvSpPr/>
          <p:nvPr/>
        </p:nvSpPr>
        <p:spPr>
          <a:xfrm>
            <a:off x="582526" y="2365600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83835" y="2313057"/>
            <a:ext cx="67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khiếng, khập khà</a:t>
            </a:r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980" y="2310389"/>
            <a:ext cx="1075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	     dáng đi bên cao, bên thấp, không đều.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Google Shape;747;p69"/>
          <p:cNvSpPr/>
          <p:nvPr/>
        </p:nvSpPr>
        <p:spPr>
          <a:xfrm>
            <a:off x="594519" y="3837172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95828" y="3784629"/>
            <a:ext cx="67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3836" y="3781961"/>
            <a:ext cx="1099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dáng đi hoặc chạy (thường của trẻ em) với những bước ngắn, nhanh.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74" y="-182061"/>
            <a:ext cx="1932611" cy="1999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1229</Words>
  <Application>Microsoft Office PowerPoint</Application>
  <PresentationFormat>Custom</PresentationFormat>
  <Paragraphs>285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Chewy</vt:lpstr>
      <vt:lpstr>Roboto Condensed Light</vt:lpstr>
      <vt:lpstr>Arial-Rounded</vt:lpstr>
      <vt:lpstr>Arial Rounded MT Bold</vt:lpstr>
      <vt:lpstr>Delius Unicase</vt:lpstr>
      <vt:lpstr>Livvic</vt:lpstr>
      <vt:lpstr>Comfortaa</vt:lpstr>
      <vt:lpstr>Microsoft New Tai Lue</vt:lpstr>
      <vt:lpstr>Response to Intervention: The Alphabet by Slidesgo</vt:lpstr>
      <vt:lpstr>PowerPoint Presentation</vt:lpstr>
      <vt:lpstr>Bài thơ em vừa học là gì? Nói một vài điều thú vị mà em đã học được ở bài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A</cp:lastModifiedBy>
  <cp:revision>190</cp:revision>
  <dcterms:modified xsi:type="dcterms:W3CDTF">2022-12-21T07:11:48Z</dcterms:modified>
</cp:coreProperties>
</file>