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3" r:id="rId3"/>
    <p:sldId id="267" r:id="rId4"/>
    <p:sldId id="270" r:id="rId5"/>
    <p:sldId id="266" r:id="rId6"/>
    <p:sldId id="272" r:id="rId7"/>
    <p:sldId id="274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FF99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rgbClr val="A7E8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grpSp>
        <p:nvGrpSpPr>
          <p:cNvPr id="4" name="Group 3"/>
          <p:cNvGrpSpPr/>
          <p:nvPr/>
        </p:nvGrpSpPr>
        <p:grpSpPr>
          <a:xfrm>
            <a:off x="152400" y="1295400"/>
            <a:ext cx="8809703" cy="3124199"/>
            <a:chOff x="258097" y="1914117"/>
            <a:chExt cx="8458200" cy="1828800"/>
          </a:xfrm>
        </p:grpSpPr>
        <p:sp>
          <p:nvSpPr>
            <p:cNvPr id="5" name="Rounded Rectangle 4"/>
            <p:cNvSpPr/>
            <p:nvPr/>
          </p:nvSpPr>
          <p:spPr>
            <a:xfrm>
              <a:off x="258097" y="1914117"/>
              <a:ext cx="8458200" cy="1828800"/>
            </a:xfrm>
            <a:prstGeom prst="roundRect">
              <a:avLst/>
            </a:prstGeom>
            <a:solidFill>
              <a:srgbClr val="CC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381000" y="1968912"/>
              <a:ext cx="8200103" cy="161248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endParaRPr lang="en-US" sz="4800" dirty="0" smtClean="0">
                <a:solidFill>
                  <a:schemeClr val="tx1"/>
                </a:solidFill>
                <a:latin typeface=".VnAvant" pitchFamily="34" charset="0"/>
              </a:endParaRPr>
            </a:p>
          </p:txBody>
        </p:sp>
      </p:grp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397951" y="2391074"/>
            <a:ext cx="8305800" cy="1752600"/>
          </a:xfrm>
        </p:spPr>
        <p:txBody>
          <a:bodyPr>
            <a:noAutofit/>
          </a:bodyPr>
          <a:lstStyle/>
          <a:p>
            <a:r>
              <a:rPr lang="en-US" sz="4800" smtClean="0">
                <a:solidFill>
                  <a:srgbClr val="0000FF"/>
                </a:solidFill>
                <a:latin typeface="HP-087" pitchFamily="34" charset="0"/>
              </a:rPr>
              <a:t>Gia đình của em</a:t>
            </a:r>
            <a:endParaRPr lang="vi-VN" sz="4800" dirty="0">
              <a:solidFill>
                <a:srgbClr val="0000FF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81400" y="1565564"/>
            <a:ext cx="4495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 5</a:t>
            </a:r>
            <a:endParaRPr lang="en-US" sz="44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2743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 smtClean="0">
                <a:solidFill>
                  <a:srgbClr val="FF0000"/>
                </a:solidFill>
                <a:latin typeface="HP-089" pitchFamily="34" charset="0"/>
              </a:rPr>
              <a:t>Khởi động</a:t>
            </a:r>
            <a:endParaRPr lang="vi-VN" sz="3600" b="1" dirty="0">
              <a:solidFill>
                <a:srgbClr val="FF0000"/>
              </a:solidFill>
              <a:latin typeface="HP001 TD 4H" pitchFamily="34" charset="-93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828800" y="5562600"/>
            <a:ext cx="64146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 hát: “Cả nhà thương nhau”</a:t>
            </a:r>
            <a:endParaRPr lang="en-US" sz="28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1837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192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 smtClean="0">
                <a:solidFill>
                  <a:srgbClr val="0000FF"/>
                </a:solidFill>
                <a:latin typeface="HP-089" pitchFamily="34" charset="0"/>
              </a:rPr>
              <a:t>Khám phá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95600" y="440736"/>
            <a:ext cx="488088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 </a:t>
            </a:r>
            <a:r>
              <a:rPr lang="en-US" sz="3200" smtClean="0">
                <a:solidFill>
                  <a:srgbClr val="0000FF"/>
                </a:solidFill>
              </a:rPr>
              <a:t>Vì sao cần có một gia đình? </a:t>
            </a:r>
            <a:endParaRPr lang="en-US" sz="3200">
              <a:solidFill>
                <a:srgbClr val="0000FF"/>
              </a:solidFill>
            </a:endParaRPr>
          </a:p>
        </p:txBody>
      </p:sp>
      <p:pic>
        <p:nvPicPr>
          <p:cNvPr id="2050" name="Picture 2" descr="E:\2020-2021\Giáo án điện tử các môn - 2020\Dao duc\tranh anh dao duc\Daoduc1 chu de 2 (FB Anh Nguyet)  ẢNH\2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770" b="45115"/>
          <a:stretch/>
        </p:blipFill>
        <p:spPr bwMode="auto">
          <a:xfrm>
            <a:off x="1478971" y="1524000"/>
            <a:ext cx="6900807" cy="4556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7" name="Group 6"/>
          <p:cNvGrpSpPr/>
          <p:nvPr/>
        </p:nvGrpSpPr>
        <p:grpSpPr>
          <a:xfrm>
            <a:off x="2346612" y="1665797"/>
            <a:ext cx="1136816" cy="523220"/>
            <a:chOff x="2565011" y="1647423"/>
            <a:chExt cx="1263128" cy="538722"/>
          </a:xfrm>
        </p:grpSpPr>
        <p:sp>
          <p:nvSpPr>
            <p:cNvPr id="4" name="Rounded Rectangular Callout 3"/>
            <p:cNvSpPr/>
            <p:nvPr/>
          </p:nvSpPr>
          <p:spPr>
            <a:xfrm>
              <a:off x="2565011" y="1647423"/>
              <a:ext cx="1219969" cy="470746"/>
            </a:xfrm>
            <a:prstGeom prst="wedgeRoundRectCallout">
              <a:avLst>
                <a:gd name="adj1" fmla="val 42804"/>
                <a:gd name="adj2" fmla="val 93669"/>
                <a:gd name="adj3" fmla="val 16667"/>
              </a:avLst>
            </a:prstGeom>
            <a:solidFill>
              <a:schemeClr val="bg1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2606521" y="1647423"/>
              <a:ext cx="1221618" cy="5387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smtClean="0"/>
                <a:t>Thỏ ơi!</a:t>
              </a:r>
            </a:p>
            <a:p>
              <a:r>
                <a:rPr lang="en-US" sz="1400" smtClean="0"/>
                <a:t>Con ở đâu?</a:t>
              </a:r>
              <a:endParaRPr lang="en-US" sz="1400"/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2895599" y="3546770"/>
            <a:ext cx="723901" cy="447615"/>
            <a:chOff x="7125785" y="3376658"/>
            <a:chExt cx="1289487" cy="548017"/>
          </a:xfrm>
        </p:grpSpPr>
        <p:sp>
          <p:nvSpPr>
            <p:cNvPr id="12" name="Rounded Rectangular Callout 11"/>
            <p:cNvSpPr/>
            <p:nvPr/>
          </p:nvSpPr>
          <p:spPr>
            <a:xfrm>
              <a:off x="7125785" y="3453929"/>
              <a:ext cx="1219968" cy="470746"/>
            </a:xfrm>
            <a:prstGeom prst="wedgeRoundRectCallout">
              <a:avLst>
                <a:gd name="adj1" fmla="val 42804"/>
                <a:gd name="adj2" fmla="val 93669"/>
                <a:gd name="adj3" fmla="val 16667"/>
              </a:avLst>
            </a:prstGeom>
            <a:solidFill>
              <a:schemeClr val="bg1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7193654" y="3376658"/>
              <a:ext cx="1221618" cy="5387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smtClean="0"/>
                <a:t>Đói!</a:t>
              </a:r>
            </a:p>
            <a:p>
              <a:r>
                <a:rPr lang="en-US" sz="1400" smtClean="0"/>
                <a:t>Đói!</a:t>
              </a:r>
              <a:endParaRPr lang="en-US" sz="1400"/>
            </a:p>
          </p:txBody>
        </p:sp>
      </p:grpSp>
    </p:spTree>
    <p:extLst>
      <p:ext uri="{BB962C8B-B14F-4D97-AF65-F5344CB8AC3E}">
        <p14:creationId xmlns:p14="http://schemas.microsoft.com/office/powerpoint/2010/main" val="2889893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316185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 smtClean="0">
                <a:solidFill>
                  <a:srgbClr val="0000FF"/>
                </a:solidFill>
                <a:latin typeface="HP-089" pitchFamily="34" charset="0"/>
              </a:rPr>
              <a:t>Luyện tập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77090" y="5498274"/>
            <a:ext cx="9060494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 </a:t>
            </a:r>
            <a:r>
              <a:rPr lang="en-US" sz="32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 đồng tình hoặc không đồng tình với việc làm của </a:t>
            </a:r>
          </a:p>
          <a:p>
            <a:r>
              <a:rPr lang="en-US" sz="32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 nào trong tranh? Vì sao ?</a:t>
            </a:r>
            <a:endParaRPr lang="en-US" sz="320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8" name="Picture 4" descr="E:\2020-2021\Giáo án điện tử các môn - 2020\Dao duc\tranh anh dao duc\Daoduc1 chu de 2 (FB Anh Nguyet)  ẢNH\4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039" t="68453" r="13079" b="5776"/>
          <a:stretch/>
        </p:blipFill>
        <p:spPr bwMode="auto">
          <a:xfrm>
            <a:off x="1198418" y="2396978"/>
            <a:ext cx="2895601" cy="1312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9" name="Picture 5" descr="E:\2020-2021\Giáo án điện tử các môn - 2020\Dao duc\tranh anh dao duc\Daoduc1 chu de 2 (FB Anh Nguyet)  ẢNH\5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03" r="8807"/>
          <a:stretch/>
        </p:blipFill>
        <p:spPr bwMode="auto">
          <a:xfrm>
            <a:off x="4419600" y="608078"/>
            <a:ext cx="3733800" cy="48901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0285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0000FF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 smtClean="0">
                <a:solidFill>
                  <a:schemeClr val="bg1"/>
                </a:solidFill>
                <a:latin typeface="HP-089" pitchFamily="34" charset="0"/>
              </a:rPr>
              <a:t>Vận dụng</a:t>
            </a:r>
            <a:endParaRPr lang="vi-VN" sz="3600" b="1" dirty="0">
              <a:solidFill>
                <a:schemeClr val="bg1"/>
              </a:solidFill>
              <a:latin typeface="HP001 TD 4H" pitchFamily="34" charset="-93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7177" y="1219200"/>
            <a:ext cx="615424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 </a:t>
            </a:r>
            <a:r>
              <a:rPr lang="en-US" sz="32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 có lời khuyên gì dành cho bạn? </a:t>
            </a:r>
            <a:endParaRPr lang="en-US" sz="320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rapezoid 2"/>
          <p:cNvSpPr/>
          <p:nvPr/>
        </p:nvSpPr>
        <p:spPr>
          <a:xfrm>
            <a:off x="4114800" y="3810000"/>
            <a:ext cx="1295400" cy="762000"/>
          </a:xfrm>
          <a:prstGeom prst="trapezoi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170" name="Picture 2" descr="E:\2020-2021\Giáo án điện tử các môn - 2020\Dao duc\tranh anh dao duc\Daoduc1 chu de 2 (FB Anh Nguyet)  ẢNH\6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726" b="59101"/>
          <a:stretch/>
        </p:blipFill>
        <p:spPr bwMode="auto">
          <a:xfrm>
            <a:off x="1219200" y="2216728"/>
            <a:ext cx="6854635" cy="25838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ounded Rectangular Callout 6"/>
          <p:cNvSpPr/>
          <p:nvPr/>
        </p:nvSpPr>
        <p:spPr>
          <a:xfrm>
            <a:off x="4419600" y="2403765"/>
            <a:ext cx="1447800" cy="533400"/>
          </a:xfrm>
          <a:prstGeom prst="wedgeRoundRectCallout">
            <a:avLst>
              <a:gd name="adj1" fmla="val -9469"/>
              <a:gd name="adj2" fmla="val 104058"/>
              <a:gd name="adj3" fmla="val 16667"/>
            </a:avLst>
          </a:prstGeom>
          <a:solidFill>
            <a:schemeClr val="bg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4346960" y="2417199"/>
            <a:ext cx="19975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smtClean="0"/>
              <a:t>Con lớn hơn phải được </a:t>
            </a:r>
          </a:p>
          <a:p>
            <a:r>
              <a:rPr lang="en-US" sz="1200" smtClean="0"/>
              <a:t>phần hơn em chứ!</a:t>
            </a:r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414810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animBg="1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0000FF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 smtClean="0">
                <a:solidFill>
                  <a:schemeClr val="bg1"/>
                </a:solidFill>
                <a:latin typeface="HP-089" pitchFamily="34" charset="0"/>
              </a:rPr>
              <a:t>Vận dụng</a:t>
            </a:r>
            <a:endParaRPr lang="vi-VN" sz="3600" b="1" dirty="0">
              <a:solidFill>
                <a:schemeClr val="bg1"/>
              </a:solidFill>
              <a:latin typeface="HP001 TD 4H" pitchFamily="34" charset="-93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343400" y="2895600"/>
            <a:ext cx="4800600" cy="3276600"/>
          </a:xfrm>
          <a:prstGeom prst="rect">
            <a:avLst/>
          </a:prstGeom>
          <a:solidFill>
            <a:srgbClr val="FFFF99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378036" y="3352799"/>
            <a:ext cx="4716356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 </a:t>
            </a:r>
            <a:r>
              <a:rPr lang="en-US" sz="32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 yêu gia đình nhỏ</a:t>
            </a:r>
          </a:p>
          <a:p>
            <a:r>
              <a:rPr lang="en-US" sz="32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 ông bà, mẹ cha</a:t>
            </a:r>
          </a:p>
          <a:p>
            <a:r>
              <a:rPr lang="en-US" sz="32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Anh chị em ruột thịt</a:t>
            </a:r>
          </a:p>
          <a:p>
            <a:r>
              <a:rPr lang="en-US" sz="32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Tình thương mến chan hòa.</a:t>
            </a:r>
            <a:endParaRPr lang="en-US" sz="320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198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" y="3733799"/>
            <a:ext cx="3741281" cy="178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19671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46084" name="Picture 4" descr="Lovely_illustration_of_Happy_family_behide_a_star_wallcoo_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085" name="Text Box 5"/>
          <p:cNvSpPr txBox="1">
            <a:spLocks noChangeArrowheads="1"/>
          </p:cNvSpPr>
          <p:nvPr/>
        </p:nvSpPr>
        <p:spPr bwMode="auto">
          <a:xfrm>
            <a:off x="3352800" y="2562225"/>
            <a:ext cx="3733800" cy="2800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4400" b="1">
                <a:solidFill>
                  <a:srgbClr val="990033"/>
                </a:solidFill>
                <a:latin typeface=".VnUniverse" pitchFamily="34" charset="0"/>
              </a:rPr>
              <a:t>Chóc thÇy c«, c¸c con cïng </a:t>
            </a:r>
          </a:p>
          <a:p>
            <a:pPr eaLnBrk="1" hangingPunct="1"/>
            <a:r>
              <a:rPr lang="en-US" sz="4400" b="1">
                <a:solidFill>
                  <a:srgbClr val="990033"/>
                </a:solidFill>
                <a:latin typeface=".VnUniverse" pitchFamily="34" charset="0"/>
              </a:rPr>
              <a:t>gia </a:t>
            </a:r>
            <a:r>
              <a:rPr lang="en-US" sz="3600" smtClean="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đình</a:t>
            </a:r>
            <a:r>
              <a:rPr lang="en-US" sz="4400" b="1" smtClean="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smtClean="0">
                <a:solidFill>
                  <a:srgbClr val="990033"/>
                </a:solidFill>
                <a:latin typeface=".VnUniverse" pitchFamily="34" charset="0"/>
              </a:rPr>
              <a:t>m·i </a:t>
            </a:r>
            <a:r>
              <a:rPr lang="en-US" sz="4400" b="1">
                <a:solidFill>
                  <a:srgbClr val="990033"/>
                </a:solidFill>
                <a:latin typeface=".VnUniverse" pitchFamily="34" charset="0"/>
              </a:rPr>
              <a:t>m·i </a:t>
            </a:r>
          </a:p>
          <a:p>
            <a:pPr eaLnBrk="1" hangingPunct="1"/>
            <a:r>
              <a:rPr lang="en-US" sz="4400" b="1">
                <a:solidFill>
                  <a:srgbClr val="990033"/>
                </a:solidFill>
                <a:latin typeface=".VnUniverse" pitchFamily="34" charset="0"/>
              </a:rPr>
              <a:t>h¹nh phóc !</a:t>
            </a:r>
          </a:p>
        </p:txBody>
      </p:sp>
    </p:spTree>
    <p:extLst>
      <p:ext uri="{BB962C8B-B14F-4D97-AF65-F5344CB8AC3E}">
        <p14:creationId xmlns:p14="http://schemas.microsoft.com/office/powerpoint/2010/main" val="1996367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645"/>
    </mc:Choice>
    <mc:Fallback xmlns="">
      <p:transition spd="slow" advTm="6645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122</Words>
  <Application>Microsoft Office PowerPoint</Application>
  <PresentationFormat>On-screen Show (4:3)</PresentationFormat>
  <Paragraphs>25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6" baseType="lpstr">
      <vt:lpstr>.VnAvant</vt:lpstr>
      <vt:lpstr>.VnUniverse</vt:lpstr>
      <vt:lpstr>Arial</vt:lpstr>
      <vt:lpstr>Calibri</vt:lpstr>
      <vt:lpstr>HP001 TD 4H</vt:lpstr>
      <vt:lpstr>HP-087</vt:lpstr>
      <vt:lpstr>HP-089</vt:lpstr>
      <vt:lpstr>Times New Roman</vt:lpstr>
      <vt:lpstr>Office Theme</vt:lpstr>
      <vt:lpstr>PowerPoint Presentation</vt:lpstr>
      <vt:lpstr>Khởi động</vt:lpstr>
      <vt:lpstr>Khám phá</vt:lpstr>
      <vt:lpstr>Luyện tập</vt:lpstr>
      <vt:lpstr>Vận dụng</vt:lpstr>
      <vt:lpstr>Vận dụng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ai</dc:creator>
  <cp:lastModifiedBy>AutoBVT</cp:lastModifiedBy>
  <cp:revision>14</cp:revision>
  <dcterms:created xsi:type="dcterms:W3CDTF">2006-08-16T00:00:00Z</dcterms:created>
  <dcterms:modified xsi:type="dcterms:W3CDTF">2023-05-14T02:49:32Z</dcterms:modified>
</cp:coreProperties>
</file>