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3" r:id="rId2"/>
    <p:sldMasterId id="2147483705" r:id="rId3"/>
  </p:sldMasterIdLst>
  <p:notesMasterIdLst>
    <p:notesMasterId r:id="rId16"/>
  </p:notesMasterIdLst>
  <p:sldIdLst>
    <p:sldId id="256" r:id="rId4"/>
    <p:sldId id="302" r:id="rId5"/>
    <p:sldId id="303" r:id="rId6"/>
    <p:sldId id="317" r:id="rId7"/>
    <p:sldId id="325" r:id="rId8"/>
    <p:sldId id="326" r:id="rId9"/>
    <p:sldId id="328" r:id="rId10"/>
    <p:sldId id="290" r:id="rId11"/>
    <p:sldId id="299" r:id="rId12"/>
    <p:sldId id="327" r:id="rId13"/>
    <p:sldId id="304" r:id="rId14"/>
    <p:sldId id="329" r:id="rId15"/>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79A"/>
    <a:srgbClr val="DF3C7E"/>
    <a:srgbClr val="FFFAC2"/>
    <a:srgbClr val="D34CD6"/>
    <a:srgbClr val="F7941E"/>
    <a:srgbClr val="EA8EA2"/>
    <a:srgbClr val="EB54E9"/>
    <a:srgbClr val="71CFED"/>
    <a:srgbClr val="ED3D6C"/>
    <a:srgbClr val="FFF0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21" autoAdjust="0"/>
    <p:restoredTop sz="94308" autoAdjust="0"/>
  </p:normalViewPr>
  <p:slideViewPr>
    <p:cSldViewPr snapToGrid="0">
      <p:cViewPr varScale="1">
        <p:scale>
          <a:sx n="74" d="100"/>
          <a:sy n="74" d="100"/>
        </p:scale>
        <p:origin x="152"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69A61A-466B-44F6-B44B-AA5EB5419573}" type="datetimeFigureOut">
              <a:rPr lang="vi-VN" smtClean="0"/>
              <a:t>27/03/2022</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2EFB06-5F17-49C2-91DA-F48D8E806B19}" type="slidenum">
              <a:rPr lang="vi-VN" smtClean="0"/>
              <a:t>‹#›</a:t>
            </a:fld>
            <a:endParaRPr lang="vi-VN"/>
          </a:p>
        </p:txBody>
      </p:sp>
    </p:spTree>
    <p:extLst>
      <p:ext uri="{BB962C8B-B14F-4D97-AF65-F5344CB8AC3E}">
        <p14:creationId xmlns:p14="http://schemas.microsoft.com/office/powerpoint/2010/main" val="1327257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a:p>
        </p:txBody>
      </p:sp>
      <p:sp>
        <p:nvSpPr>
          <p:cNvPr id="4" name="Slide Number Placeholder 3"/>
          <p:cNvSpPr>
            <a:spLocks noGrp="1"/>
          </p:cNvSpPr>
          <p:nvPr>
            <p:ph type="sldNum" sz="quarter" idx="5"/>
          </p:nvPr>
        </p:nvSpPr>
        <p:spPr/>
        <p:txBody>
          <a:bodyPr/>
          <a:lstStyle/>
          <a:p>
            <a:fld id="{A82EFB06-5F17-49C2-91DA-F48D8E806B19}" type="slidenum">
              <a:rPr lang="vi-VN" smtClean="0"/>
              <a:t>3</a:t>
            </a:fld>
            <a:endParaRPr lang="vi-VN"/>
          </a:p>
        </p:txBody>
      </p:sp>
    </p:spTree>
    <p:extLst>
      <p:ext uri="{BB962C8B-B14F-4D97-AF65-F5344CB8AC3E}">
        <p14:creationId xmlns:p14="http://schemas.microsoft.com/office/powerpoint/2010/main" val="2578510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VN"/>
              <a:t>100: 4; 200: 3; 500: 5; 1000: 2</a:t>
            </a:r>
          </a:p>
        </p:txBody>
      </p:sp>
      <p:sp>
        <p:nvSpPr>
          <p:cNvPr id="4" name="Slide Number Placeholder 3"/>
          <p:cNvSpPr>
            <a:spLocks noGrp="1"/>
          </p:cNvSpPr>
          <p:nvPr>
            <p:ph type="sldNum" sz="quarter" idx="5"/>
          </p:nvPr>
        </p:nvSpPr>
        <p:spPr/>
        <p:txBody>
          <a:bodyPr/>
          <a:lstStyle/>
          <a:p>
            <a:fld id="{A82EFB06-5F17-49C2-91DA-F48D8E806B19}" type="slidenum">
              <a:rPr lang="vi-VN" smtClean="0"/>
              <a:t>9</a:t>
            </a:fld>
            <a:endParaRPr lang="vi-VN"/>
          </a:p>
        </p:txBody>
      </p:sp>
    </p:spTree>
    <p:extLst>
      <p:ext uri="{BB962C8B-B14F-4D97-AF65-F5344CB8AC3E}">
        <p14:creationId xmlns:p14="http://schemas.microsoft.com/office/powerpoint/2010/main" val="1466093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A3F39A7-E4ED-4E0D-B8A1-39291499792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3/27/2022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1811D2-A095-4DDE-A9B5-ACD2BAAF071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975002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A3F39A7-E4ED-4E0D-B8A1-39291499792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3/27/2022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1811D2-A095-4DDE-A9B5-ACD2BAAF071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08422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A3F39A7-E4ED-4E0D-B8A1-39291499792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3/27/2022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1811D2-A095-4DDE-A9B5-ACD2BAAF071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509641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A3F39A7-E4ED-4E0D-B8A1-39291499792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3/27/2022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1811D2-A095-4DDE-A9B5-ACD2BAAF071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475986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A3F39A7-E4ED-4E0D-B8A1-39291499792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3/27/2022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1811D2-A095-4DDE-A9B5-ACD2BAAF071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048554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A3F39A7-E4ED-4E0D-B8A1-39291499792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3/27/2022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1811D2-A095-4DDE-A9B5-ACD2BAAF071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679304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A3F39A7-E4ED-4E0D-B8A1-39291499792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3/27/2022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1811D2-A095-4DDE-A9B5-ACD2BAAF071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633776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A3F39A7-E4ED-4E0D-B8A1-39291499792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3/27/2022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1811D2-A095-4DDE-A9B5-ACD2BAAF071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290055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A3F39A7-E4ED-4E0D-B8A1-39291499792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3/27/2022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1811D2-A095-4DDE-A9B5-ACD2BAAF071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559278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A3F39A7-E4ED-4E0D-B8A1-39291499792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3/27/2022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1811D2-A095-4DDE-A9B5-ACD2BAAF071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484360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A3F39A7-E4ED-4E0D-B8A1-39291499792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3/27/2022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1811D2-A095-4DDE-A9B5-ACD2BAAF071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366074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A3F39A7-E4ED-4E0D-B8A1-39291499792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3/27/2022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1811D2-A095-4DDE-A9B5-ACD2BAAF071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94473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3631763"/>
          </a:xfrm>
          <a:prstGeom prst="rect">
            <a:avLst/>
          </a:prstGeom>
          <a:noFill/>
        </p:spPr>
        <p:txBody>
          <a:bodyPr wrap="square" rtlCol="0">
            <a:spAutoFit/>
          </a:bodyPr>
          <a:lstStyle/>
          <a:p>
            <a:pPr algn="ctr"/>
            <a:r>
              <a:rPr lang="vi-VN" sz="11500">
                <a:solidFill>
                  <a:srgbClr val="002060"/>
                </a:solidFill>
                <a:latin typeface="+mj-lt"/>
              </a:rPr>
              <a:t>LUYỆN TẬP</a:t>
            </a: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A3F39A7-E4ED-4E0D-B8A1-39291499792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3/27/2022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1811D2-A095-4DDE-A9B5-ACD2BAAF071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862861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A3F39A7-E4ED-4E0D-B8A1-39291499792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3/27/2022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1811D2-A095-4DDE-A9B5-ACD2BAAF071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095043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A3F39A7-E4ED-4E0D-B8A1-39291499792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3/27/2022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1811D2-A095-4DDE-A9B5-ACD2BAAF071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937966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A3F39A7-E4ED-4E0D-B8A1-39291499792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3/27/2022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1811D2-A095-4DDE-A9B5-ACD2BAAF071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484279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A3F39A7-E4ED-4E0D-B8A1-39291499792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3/27/2022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1811D2-A095-4DDE-A9B5-ACD2BAAF071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022871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A3F39A7-E4ED-4E0D-B8A1-39291499792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3/27/2022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1811D2-A095-4DDE-A9B5-ACD2BAAF071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942377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A3F39A7-E4ED-4E0D-B8A1-39291499792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3/27/2022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1811D2-A095-4DDE-A9B5-ACD2BAAF071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261918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A3F39A7-E4ED-4E0D-B8A1-39291499792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3/27/2022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1811D2-A095-4DDE-A9B5-ACD2BAAF071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586617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A3F39A7-E4ED-4E0D-B8A1-39291499792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3/27/2022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1811D2-A095-4DDE-A9B5-ACD2BAAF071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388921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A3F39A7-E4ED-4E0D-B8A1-39291499792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3/27/2022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1811D2-A095-4DDE-A9B5-ACD2BAAF071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27519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0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a:solidFill>
                  <a:srgbClr val="C00000"/>
                </a:solidFill>
                <a:latin typeface="+mj-lt"/>
              </a:rPr>
              <a:t>TRÒ CHƠI</a:t>
            </a:r>
          </a:p>
        </p:txBody>
      </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 name="Google Shape;939;p32">
            <a:extLst>
              <a:ext uri="{FF2B5EF4-FFF2-40B4-BE49-F238E27FC236}">
                <a16:creationId xmlns:a16="http://schemas.microsoft.com/office/drawing/2014/main" id="{4DD75D50-C8A9-46A9-A6B8-FF16B2FC7E80}"/>
              </a:ext>
            </a:extLst>
          </p:cNvPr>
          <p:cNvGrpSpPr/>
          <p:nvPr userDrawn="1"/>
        </p:nvGrpSpPr>
        <p:grpSpPr>
          <a:xfrm>
            <a:off x="2204474" y="3886315"/>
            <a:ext cx="1973864" cy="2020086"/>
            <a:chOff x="2718975" y="493050"/>
            <a:chExt cx="2013175" cy="2066600"/>
          </a:xfrm>
        </p:grpSpPr>
        <p:sp>
          <p:nvSpPr>
            <p:cNvPr id="139" name="Google Shape;940;p32">
              <a:extLst>
                <a:ext uri="{FF2B5EF4-FFF2-40B4-BE49-F238E27FC236}">
                  <a16:creationId xmlns:a16="http://schemas.microsoft.com/office/drawing/2014/main" id="{296E8662-8EA3-4C8B-820E-4BF6DFD80CD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6C1A066B-AB0B-4489-8545-9A6C22C6D5CE}"/>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04FCC8BC-CDB6-4AD2-B06D-F0687FB90ABD}"/>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5383075D-EADF-4C11-840F-91164E34321C}"/>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A53E41FA-10BF-4870-BF2C-1C3E32928AA0}"/>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58800010-9A82-4E81-8E5B-0DFD2052E66C}"/>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B158E422-1902-4E29-A4CE-7AE300619172}"/>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6F9DE660-430D-4DC0-BDE0-D53AAF560A94}"/>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28443C46-AE51-4F8F-8DD4-1A2441132300}"/>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BDEE59E5-3E6B-47A6-A192-9E1CA173F702}"/>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1FCBE1A0-9104-49DF-86CE-4788FB463DF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50BEE43F-134E-41CE-9B7E-A5A812180F42}"/>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D21F54E6-8881-45B0-97D8-002CB72A1A90}"/>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AF7CA650-6488-4917-A81F-8B0E6245BDD8}"/>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3B4FFC92-6173-4A77-89EA-8DC117444B3A}"/>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77194712-7B2E-4F2D-AEF8-32FE8CB2AE33}"/>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EDB48CD4-455C-4B48-8CE7-66878C257A28}"/>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120BF107-E018-4DF4-B743-36924AEDAF6F}"/>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E47F8288-E77F-4C1B-A081-C85AF58E6D17}"/>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A7522094-7202-437A-928E-3DBD12EA380E}"/>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E646C7AF-5DFF-4D0A-BFCF-2B1953187AEF}"/>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1E341F08-FEC4-4E8C-93EA-134416B65ABD}"/>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37049977-2AF7-45DB-BE8D-26185630A595}"/>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5968E01A-D720-42F5-BACC-1CE94E670FAC}"/>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EFFB5181-4B7C-4DBC-9557-5604624D9814}"/>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BCDC0EFE-0ED6-48B1-9443-EF43A18AE1CD}"/>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0E0E28D6-59A1-4969-9133-5864882D79E2}"/>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17954B1A-55A0-4A56-8890-C6AE57C0687D}"/>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6C9624CB-AD7F-4119-BE35-31158A1249F3}"/>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C8C675A8-440C-4C62-9652-0D5635B1FE27}"/>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C9753C64-8E01-49C3-8CD9-17060FBE5618}"/>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F6CFEFFE-DF0E-47EE-9824-FAFD0FE7F6CD}"/>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C9A24EF2-0346-433C-A241-CA68F005651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FE9E4DA9-41B4-4901-8393-0F903CDE5936}"/>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20F273AC-86B8-4F5B-B6EB-14BCD9CBF2E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864D3505-7993-4AB0-947A-79419454B1D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230F51EA-E5B6-446E-AD13-D4101D564099}"/>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05F86326-3805-4FE4-95B0-258EC64E9E02}"/>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4A0FF057-5F69-498A-A2D3-04106984B60F}"/>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48556D-DDA5-40A1-A560-4ECD6C995026}"/>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0BA7DF30-D72A-4FC8-A0ED-E1F3FE8BA66C}"/>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04899CAB-A0A6-4D8E-BC98-224D47303F87}"/>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2494363C-74F9-459A-9222-63CD703C82A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7A17EA9B-D19F-4B6F-A468-C6A1A3F301B7}"/>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F48BA30-5499-4B2F-AFF4-79B992FF4822}"/>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5BB2DB8F-F279-43E3-98F8-309FC92782AE}"/>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046558E1-5AFE-4C58-98E0-7A8C467E3738}"/>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F24D903E-495C-4D31-942F-2F426BEB355E}"/>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9567D77-1C1D-4D16-A64F-119FE4762BE4}"/>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B5B4C8A3-4C37-457B-9DC3-881006E8E4CD}"/>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AE95CD98-7F86-40E0-BE34-64B6BB9D144E}"/>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04C370B4-7E44-4790-B2A9-7FF96DD0180C}"/>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0F8BA807-E34B-400B-8B0F-B5A0A6BEB92C}"/>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6D74C190-2720-4FB3-989A-DE5914D97966}"/>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AC826749-7293-498A-9378-07BD103E8C84}"/>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57F940B0-74CF-4BEF-A8E7-C17BA1101B9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84DFCA67-3788-430C-B58B-FFC0F634FC4D}"/>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397D4BF7-76F0-4E99-BFCD-43C81B8B138A}"/>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C9C3A80C-9B2E-460F-9C36-A0CFA83E050D}"/>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19A60A5-7DFE-4AE5-BE9A-BBE66161FFE8}"/>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C622E568-4F65-414A-98A7-5690D52ECFB5}"/>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D70CB92B-15DA-49CA-BCEE-D5FA7A4AD008}"/>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66F74D55-7445-4C90-B936-BA5BB634E999}"/>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631;p30">
            <a:extLst>
              <a:ext uri="{FF2B5EF4-FFF2-40B4-BE49-F238E27FC236}">
                <a16:creationId xmlns:a16="http://schemas.microsoft.com/office/drawing/2014/main" id="{68384AAF-B7B5-447C-A808-82D0AFB6AC77}"/>
              </a:ext>
            </a:extLst>
          </p:cNvPr>
          <p:cNvGrpSpPr/>
          <p:nvPr userDrawn="1"/>
        </p:nvGrpSpPr>
        <p:grpSpPr>
          <a:xfrm>
            <a:off x="7672546" y="3622312"/>
            <a:ext cx="1309691" cy="2486166"/>
            <a:chOff x="961250" y="234750"/>
            <a:chExt cx="1222525" cy="2320700"/>
          </a:xfrm>
        </p:grpSpPr>
        <p:sp>
          <p:nvSpPr>
            <p:cNvPr id="203" name="Google Shape;632;p30">
              <a:extLst>
                <a:ext uri="{FF2B5EF4-FFF2-40B4-BE49-F238E27FC236}">
                  <a16:creationId xmlns:a16="http://schemas.microsoft.com/office/drawing/2014/main" id="{C8119E67-0B6B-4353-9F10-DB0F7D2FFDC2}"/>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633;p30">
              <a:extLst>
                <a:ext uri="{FF2B5EF4-FFF2-40B4-BE49-F238E27FC236}">
                  <a16:creationId xmlns:a16="http://schemas.microsoft.com/office/drawing/2014/main" id="{91702C4B-81BE-4D3A-B731-611758AFD442}"/>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634;p30">
              <a:extLst>
                <a:ext uri="{FF2B5EF4-FFF2-40B4-BE49-F238E27FC236}">
                  <a16:creationId xmlns:a16="http://schemas.microsoft.com/office/drawing/2014/main" id="{37C6E89E-E0C2-4EDE-B21C-928CA6FBF21B}"/>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635;p30">
              <a:extLst>
                <a:ext uri="{FF2B5EF4-FFF2-40B4-BE49-F238E27FC236}">
                  <a16:creationId xmlns:a16="http://schemas.microsoft.com/office/drawing/2014/main" id="{16E95490-5F86-43A3-BEDD-2967D5036D48}"/>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636;p30">
              <a:extLst>
                <a:ext uri="{FF2B5EF4-FFF2-40B4-BE49-F238E27FC236}">
                  <a16:creationId xmlns:a16="http://schemas.microsoft.com/office/drawing/2014/main" id="{F5861418-6D4E-4F3C-9ABD-4DCF91D0220A}"/>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637;p30">
              <a:extLst>
                <a:ext uri="{FF2B5EF4-FFF2-40B4-BE49-F238E27FC236}">
                  <a16:creationId xmlns:a16="http://schemas.microsoft.com/office/drawing/2014/main" id="{E852FCE3-C2C0-4D04-B168-357F8275842F}"/>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638;p30">
              <a:extLst>
                <a:ext uri="{FF2B5EF4-FFF2-40B4-BE49-F238E27FC236}">
                  <a16:creationId xmlns:a16="http://schemas.microsoft.com/office/drawing/2014/main" id="{5AE9FE46-679C-4FEA-8DCE-BE2F7FAF1946}"/>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639;p30">
              <a:extLst>
                <a:ext uri="{FF2B5EF4-FFF2-40B4-BE49-F238E27FC236}">
                  <a16:creationId xmlns:a16="http://schemas.microsoft.com/office/drawing/2014/main" id="{3D3D3ACC-4C06-42BE-9E79-FC88ADB68340}"/>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640;p30">
              <a:extLst>
                <a:ext uri="{FF2B5EF4-FFF2-40B4-BE49-F238E27FC236}">
                  <a16:creationId xmlns:a16="http://schemas.microsoft.com/office/drawing/2014/main" id="{C957BCC4-29D1-47EC-B1F7-73AEACDA49E0}"/>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641;p30">
              <a:extLst>
                <a:ext uri="{FF2B5EF4-FFF2-40B4-BE49-F238E27FC236}">
                  <a16:creationId xmlns:a16="http://schemas.microsoft.com/office/drawing/2014/main" id="{8C71BB02-EA7E-4A8A-A3C6-98D02317F5D9}"/>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642;p30">
              <a:extLst>
                <a:ext uri="{FF2B5EF4-FFF2-40B4-BE49-F238E27FC236}">
                  <a16:creationId xmlns:a16="http://schemas.microsoft.com/office/drawing/2014/main" id="{00AB493D-AF54-4CD3-B14C-B3F00B4FB2FF}"/>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643;p30">
              <a:extLst>
                <a:ext uri="{FF2B5EF4-FFF2-40B4-BE49-F238E27FC236}">
                  <a16:creationId xmlns:a16="http://schemas.microsoft.com/office/drawing/2014/main" id="{2DF8DF2D-C3A5-49F3-B510-02A1898F2777}"/>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644;p30">
              <a:extLst>
                <a:ext uri="{FF2B5EF4-FFF2-40B4-BE49-F238E27FC236}">
                  <a16:creationId xmlns:a16="http://schemas.microsoft.com/office/drawing/2014/main" id="{BC833655-5634-4240-9899-FD9224B9CC10}"/>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645;p30">
              <a:extLst>
                <a:ext uri="{FF2B5EF4-FFF2-40B4-BE49-F238E27FC236}">
                  <a16:creationId xmlns:a16="http://schemas.microsoft.com/office/drawing/2014/main" id="{FC412254-AB1A-4B56-9D34-43CDD9A006F5}"/>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646;p30">
              <a:extLst>
                <a:ext uri="{FF2B5EF4-FFF2-40B4-BE49-F238E27FC236}">
                  <a16:creationId xmlns:a16="http://schemas.microsoft.com/office/drawing/2014/main" id="{418836FC-F298-4B7A-83CA-FB6D988BE6CE}"/>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647;p30">
              <a:extLst>
                <a:ext uri="{FF2B5EF4-FFF2-40B4-BE49-F238E27FC236}">
                  <a16:creationId xmlns:a16="http://schemas.microsoft.com/office/drawing/2014/main" id="{52B85772-2E22-435E-9B8E-11AEBE3D05EC}"/>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648;p30">
              <a:extLst>
                <a:ext uri="{FF2B5EF4-FFF2-40B4-BE49-F238E27FC236}">
                  <a16:creationId xmlns:a16="http://schemas.microsoft.com/office/drawing/2014/main" id="{073E355F-591A-4F8F-ADE2-CD68B69DAFB9}"/>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649;p30">
              <a:extLst>
                <a:ext uri="{FF2B5EF4-FFF2-40B4-BE49-F238E27FC236}">
                  <a16:creationId xmlns:a16="http://schemas.microsoft.com/office/drawing/2014/main" id="{1592EFBB-BD34-4DC6-A753-9DF710D68B62}"/>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650;p30">
              <a:extLst>
                <a:ext uri="{FF2B5EF4-FFF2-40B4-BE49-F238E27FC236}">
                  <a16:creationId xmlns:a16="http://schemas.microsoft.com/office/drawing/2014/main" id="{D1763DA2-E91A-4647-9F88-CBAC0C1FF7C8}"/>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651;p30">
              <a:extLst>
                <a:ext uri="{FF2B5EF4-FFF2-40B4-BE49-F238E27FC236}">
                  <a16:creationId xmlns:a16="http://schemas.microsoft.com/office/drawing/2014/main" id="{A37B7A95-0D42-462E-ACB6-DF5E68B47F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652;p30">
              <a:extLst>
                <a:ext uri="{FF2B5EF4-FFF2-40B4-BE49-F238E27FC236}">
                  <a16:creationId xmlns:a16="http://schemas.microsoft.com/office/drawing/2014/main" id="{035B4059-F804-4F0A-A687-0578164FC201}"/>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653;p30">
              <a:extLst>
                <a:ext uri="{FF2B5EF4-FFF2-40B4-BE49-F238E27FC236}">
                  <a16:creationId xmlns:a16="http://schemas.microsoft.com/office/drawing/2014/main" id="{AC3F8667-F8EB-44D5-8E7C-F146BC3114FB}"/>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654;p30">
              <a:extLst>
                <a:ext uri="{FF2B5EF4-FFF2-40B4-BE49-F238E27FC236}">
                  <a16:creationId xmlns:a16="http://schemas.microsoft.com/office/drawing/2014/main" id="{5FAC0A30-3BED-4B9D-AAE7-EF7C7E0EE1E7}"/>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655;p30">
              <a:extLst>
                <a:ext uri="{FF2B5EF4-FFF2-40B4-BE49-F238E27FC236}">
                  <a16:creationId xmlns:a16="http://schemas.microsoft.com/office/drawing/2014/main" id="{3FD2F0B1-4C74-428D-B499-F24C02C809CA}"/>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656;p30">
              <a:extLst>
                <a:ext uri="{FF2B5EF4-FFF2-40B4-BE49-F238E27FC236}">
                  <a16:creationId xmlns:a16="http://schemas.microsoft.com/office/drawing/2014/main" id="{2A16750A-BA6E-4B19-8A8F-841516B81B55}"/>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657;p30">
              <a:extLst>
                <a:ext uri="{FF2B5EF4-FFF2-40B4-BE49-F238E27FC236}">
                  <a16:creationId xmlns:a16="http://schemas.microsoft.com/office/drawing/2014/main" id="{0ACCDDEA-6700-4981-96FD-F69C08E17911}"/>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658;p30">
              <a:extLst>
                <a:ext uri="{FF2B5EF4-FFF2-40B4-BE49-F238E27FC236}">
                  <a16:creationId xmlns:a16="http://schemas.microsoft.com/office/drawing/2014/main" id="{A186D19B-D827-45D7-8241-51DAE20706AF}"/>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659;p30">
              <a:extLst>
                <a:ext uri="{FF2B5EF4-FFF2-40B4-BE49-F238E27FC236}">
                  <a16:creationId xmlns:a16="http://schemas.microsoft.com/office/drawing/2014/main" id="{0F9E9CC8-7BF5-4B07-82B6-65F2EDB31903}"/>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660;p30">
              <a:extLst>
                <a:ext uri="{FF2B5EF4-FFF2-40B4-BE49-F238E27FC236}">
                  <a16:creationId xmlns:a16="http://schemas.microsoft.com/office/drawing/2014/main" id="{E89840E0-2312-4109-9B8E-27042911B01E}"/>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661;p30">
              <a:extLst>
                <a:ext uri="{FF2B5EF4-FFF2-40B4-BE49-F238E27FC236}">
                  <a16:creationId xmlns:a16="http://schemas.microsoft.com/office/drawing/2014/main" id="{ABDDA8C6-86B1-4D13-8477-26BFF49FE82A}"/>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662;p30">
              <a:extLst>
                <a:ext uri="{FF2B5EF4-FFF2-40B4-BE49-F238E27FC236}">
                  <a16:creationId xmlns:a16="http://schemas.microsoft.com/office/drawing/2014/main" id="{F4320CEA-EED6-4E76-A829-D7C121CC54BD}"/>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663;p30">
              <a:extLst>
                <a:ext uri="{FF2B5EF4-FFF2-40B4-BE49-F238E27FC236}">
                  <a16:creationId xmlns:a16="http://schemas.microsoft.com/office/drawing/2014/main" id="{EAB61CDD-5EC4-4093-8C2F-8464B40B6242}"/>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664;p30">
              <a:extLst>
                <a:ext uri="{FF2B5EF4-FFF2-40B4-BE49-F238E27FC236}">
                  <a16:creationId xmlns:a16="http://schemas.microsoft.com/office/drawing/2014/main" id="{EF0AE066-94D1-4496-B873-6D37A4E8134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665;p30">
              <a:extLst>
                <a:ext uri="{FF2B5EF4-FFF2-40B4-BE49-F238E27FC236}">
                  <a16:creationId xmlns:a16="http://schemas.microsoft.com/office/drawing/2014/main" id="{42E21A7A-649B-451B-84CD-5B5E5210975A}"/>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666;p30">
              <a:extLst>
                <a:ext uri="{FF2B5EF4-FFF2-40B4-BE49-F238E27FC236}">
                  <a16:creationId xmlns:a16="http://schemas.microsoft.com/office/drawing/2014/main" id="{EFC63EFC-4985-4181-B268-BBE86AFEB9C5}"/>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667;p30">
              <a:extLst>
                <a:ext uri="{FF2B5EF4-FFF2-40B4-BE49-F238E27FC236}">
                  <a16:creationId xmlns:a16="http://schemas.microsoft.com/office/drawing/2014/main" id="{300F47C0-B7A0-440B-89C5-D425A98B829E}"/>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668;p30">
              <a:extLst>
                <a:ext uri="{FF2B5EF4-FFF2-40B4-BE49-F238E27FC236}">
                  <a16:creationId xmlns:a16="http://schemas.microsoft.com/office/drawing/2014/main" id="{C85A5A99-D403-4672-BF93-AAE1C98744FA}"/>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669;p30">
              <a:extLst>
                <a:ext uri="{FF2B5EF4-FFF2-40B4-BE49-F238E27FC236}">
                  <a16:creationId xmlns:a16="http://schemas.microsoft.com/office/drawing/2014/main" id="{CCDC3E1D-A4C6-480F-9648-58AF27DBC5F0}"/>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670;p30">
              <a:extLst>
                <a:ext uri="{FF2B5EF4-FFF2-40B4-BE49-F238E27FC236}">
                  <a16:creationId xmlns:a16="http://schemas.microsoft.com/office/drawing/2014/main" id="{4A6FFDD3-23DB-4E57-B21E-BB3086F18452}"/>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671;p30">
              <a:extLst>
                <a:ext uri="{FF2B5EF4-FFF2-40B4-BE49-F238E27FC236}">
                  <a16:creationId xmlns:a16="http://schemas.microsoft.com/office/drawing/2014/main" id="{0A863DF9-6C68-4CD3-A6D3-B635474FD1C1}"/>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672;p30">
              <a:extLst>
                <a:ext uri="{FF2B5EF4-FFF2-40B4-BE49-F238E27FC236}">
                  <a16:creationId xmlns:a16="http://schemas.microsoft.com/office/drawing/2014/main" id="{071D6E0A-9424-4050-8F03-C9F0079004E9}"/>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51663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235"/>
                                        </p:tgtEl>
                                        <p:attrNameLst>
                                          <p:attrName>style.visibility</p:attrName>
                                        </p:attrNameLst>
                                      </p:cBhvr>
                                      <p:to>
                                        <p:strVal val="visible"/>
                                      </p:to>
                                    </p:set>
                                    <p:animEffect transition="in" filter="randombar(horizontal)">
                                      <p:cBhvr>
                                        <p:cTn id="30" dur="500"/>
                                        <p:tgtEl>
                                          <p:spTgt spid="235"/>
                                        </p:tgtEl>
                                      </p:cBhvr>
                                    </p:animEffect>
                                  </p:childTnLst>
                                </p:cTn>
                              </p:par>
                            </p:childTnLst>
                          </p:cTn>
                        </p:par>
                        <p:par>
                          <p:cTn id="31" fill="hold">
                            <p:stCondLst>
                              <p:cond delay="2000"/>
                            </p:stCondLst>
                            <p:childTnLst>
                              <p:par>
                                <p:cTn id="32" presetID="31" presetClass="entr" presetSubtype="0" fill="hold" nodeType="afterEffect">
                                  <p:stCondLst>
                                    <p:cond delay="0"/>
                                  </p:stCondLst>
                                  <p:childTnLst>
                                    <p:set>
                                      <p:cBhvr>
                                        <p:cTn id="33" dur="1" fill="hold">
                                          <p:stCondLst>
                                            <p:cond delay="0"/>
                                          </p:stCondLst>
                                        </p:cTn>
                                        <p:tgtEl>
                                          <p:spTgt spid="138"/>
                                        </p:tgtEl>
                                        <p:attrNameLst>
                                          <p:attrName>style.visibility</p:attrName>
                                        </p:attrNameLst>
                                      </p:cBhvr>
                                      <p:to>
                                        <p:strVal val="visible"/>
                                      </p:to>
                                    </p:set>
                                    <p:anim calcmode="lin" valueType="num">
                                      <p:cBhvr>
                                        <p:cTn id="34" dur="1000" fill="hold"/>
                                        <p:tgtEl>
                                          <p:spTgt spid="138"/>
                                        </p:tgtEl>
                                        <p:attrNameLst>
                                          <p:attrName>ppt_w</p:attrName>
                                        </p:attrNameLst>
                                      </p:cBhvr>
                                      <p:tavLst>
                                        <p:tav tm="0">
                                          <p:val>
                                            <p:fltVal val="0"/>
                                          </p:val>
                                        </p:tav>
                                        <p:tav tm="100000">
                                          <p:val>
                                            <p:strVal val="#ppt_w"/>
                                          </p:val>
                                        </p:tav>
                                      </p:tavLst>
                                    </p:anim>
                                    <p:anim calcmode="lin" valueType="num">
                                      <p:cBhvr>
                                        <p:cTn id="35" dur="1000" fill="hold"/>
                                        <p:tgtEl>
                                          <p:spTgt spid="138"/>
                                        </p:tgtEl>
                                        <p:attrNameLst>
                                          <p:attrName>ppt_h</p:attrName>
                                        </p:attrNameLst>
                                      </p:cBhvr>
                                      <p:tavLst>
                                        <p:tav tm="0">
                                          <p:val>
                                            <p:fltVal val="0"/>
                                          </p:val>
                                        </p:tav>
                                        <p:tav tm="100000">
                                          <p:val>
                                            <p:strVal val="#ppt_h"/>
                                          </p:val>
                                        </p:tav>
                                      </p:tavLst>
                                    </p:anim>
                                    <p:anim calcmode="lin" valueType="num">
                                      <p:cBhvr>
                                        <p:cTn id="36" dur="1000" fill="hold"/>
                                        <p:tgtEl>
                                          <p:spTgt spid="138"/>
                                        </p:tgtEl>
                                        <p:attrNameLst>
                                          <p:attrName>style.rotation</p:attrName>
                                        </p:attrNameLst>
                                      </p:cBhvr>
                                      <p:tavLst>
                                        <p:tav tm="0">
                                          <p:val>
                                            <p:fltVal val="90"/>
                                          </p:val>
                                        </p:tav>
                                        <p:tav tm="100000">
                                          <p:val>
                                            <p:fltVal val="0"/>
                                          </p:val>
                                        </p:tav>
                                      </p:tavLst>
                                    </p:anim>
                                    <p:animEffect transition="in" filter="fade">
                                      <p:cBhvr>
                                        <p:cTn id="37" dur="1000"/>
                                        <p:tgtEl>
                                          <p:spTgt spid="138"/>
                                        </p:tgtEl>
                                      </p:cBhvr>
                                    </p:animEffect>
                                  </p:childTnLst>
                                </p:cTn>
                              </p:par>
                            </p:childTnLst>
                          </p:cTn>
                        </p:par>
                        <p:par>
                          <p:cTn id="38" fill="hold">
                            <p:stCondLst>
                              <p:cond delay="3000"/>
                            </p:stCondLst>
                            <p:childTnLst>
                              <p:par>
                                <p:cTn id="39" presetID="31" presetClass="entr" presetSubtype="0" fill="hold" nodeType="afterEffect">
                                  <p:stCondLst>
                                    <p:cond delay="0"/>
                                  </p:stCondLst>
                                  <p:childTnLst>
                                    <p:set>
                                      <p:cBhvr>
                                        <p:cTn id="40" dur="1" fill="hold">
                                          <p:stCondLst>
                                            <p:cond delay="0"/>
                                          </p:stCondLst>
                                        </p:cTn>
                                        <p:tgtEl>
                                          <p:spTgt spid="202"/>
                                        </p:tgtEl>
                                        <p:attrNameLst>
                                          <p:attrName>style.visibility</p:attrName>
                                        </p:attrNameLst>
                                      </p:cBhvr>
                                      <p:to>
                                        <p:strVal val="visible"/>
                                      </p:to>
                                    </p:set>
                                    <p:anim calcmode="lin" valueType="num">
                                      <p:cBhvr>
                                        <p:cTn id="41" dur="1000" fill="hold"/>
                                        <p:tgtEl>
                                          <p:spTgt spid="202"/>
                                        </p:tgtEl>
                                        <p:attrNameLst>
                                          <p:attrName>ppt_w</p:attrName>
                                        </p:attrNameLst>
                                      </p:cBhvr>
                                      <p:tavLst>
                                        <p:tav tm="0">
                                          <p:val>
                                            <p:fltVal val="0"/>
                                          </p:val>
                                        </p:tav>
                                        <p:tav tm="100000">
                                          <p:val>
                                            <p:strVal val="#ppt_w"/>
                                          </p:val>
                                        </p:tav>
                                      </p:tavLst>
                                    </p:anim>
                                    <p:anim calcmode="lin" valueType="num">
                                      <p:cBhvr>
                                        <p:cTn id="42" dur="1000" fill="hold"/>
                                        <p:tgtEl>
                                          <p:spTgt spid="202"/>
                                        </p:tgtEl>
                                        <p:attrNameLst>
                                          <p:attrName>ppt_h</p:attrName>
                                        </p:attrNameLst>
                                      </p:cBhvr>
                                      <p:tavLst>
                                        <p:tav tm="0">
                                          <p:val>
                                            <p:fltVal val="0"/>
                                          </p:val>
                                        </p:tav>
                                        <p:tav tm="100000">
                                          <p:val>
                                            <p:strVal val="#ppt_h"/>
                                          </p:val>
                                        </p:tav>
                                      </p:tavLst>
                                    </p:anim>
                                    <p:anim calcmode="lin" valueType="num">
                                      <p:cBhvr>
                                        <p:cTn id="43" dur="1000" fill="hold"/>
                                        <p:tgtEl>
                                          <p:spTgt spid="202"/>
                                        </p:tgtEl>
                                        <p:attrNameLst>
                                          <p:attrName>style.rotation</p:attrName>
                                        </p:attrNameLst>
                                      </p:cBhvr>
                                      <p:tavLst>
                                        <p:tav tm="0">
                                          <p:val>
                                            <p:fltVal val="90"/>
                                          </p:val>
                                        </p:tav>
                                        <p:tav tm="100000">
                                          <p:val>
                                            <p:fltVal val="0"/>
                                          </p:val>
                                        </p:tav>
                                      </p:tavLst>
                                    </p:anim>
                                    <p:animEffect transition="in" filter="fade">
                                      <p:cBhvr>
                                        <p:cTn id="44" dur="1000"/>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7" name="Picture 96">
            <a:extLst>
              <a:ext uri="{FF2B5EF4-FFF2-40B4-BE49-F238E27FC236}">
                <a16:creationId xmlns:a16="http://schemas.microsoft.com/office/drawing/2014/main" id="{C747FDE4-8F45-F44C-B9B6-817871E1EA58}"/>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sharpenSoften amount="28000"/>
                    </a14:imgEffect>
                  </a14:imgLayer>
                </a14:imgProps>
              </a:ext>
              <a:ext uri="{28A0092B-C50C-407E-A947-70E740481C1C}">
                <a14:useLocalDpi xmlns:a14="http://schemas.microsoft.com/office/drawing/2010/main" val="0"/>
              </a:ext>
            </a:extLst>
          </a:blip>
          <a:stretch>
            <a:fillRect/>
          </a:stretch>
        </p:blipFill>
        <p:spPr>
          <a:xfrm>
            <a:off x="527336" y="106519"/>
            <a:ext cx="2069886" cy="1034943"/>
          </a:xfrm>
          <a:prstGeom prst="rect">
            <a:avLst/>
          </a:prstGeom>
        </p:spPr>
      </p:pic>
    </p:spTree>
    <p:extLst>
      <p:ext uri="{BB962C8B-B14F-4D97-AF65-F5344CB8AC3E}">
        <p14:creationId xmlns:p14="http://schemas.microsoft.com/office/powerpoint/2010/main" val="2861392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2.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3.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a:solidFill>
                  <a:srgbClr val="000000"/>
                </a:solidFill>
                <a:effectLst/>
                <a:latin typeface="+mn-lt"/>
              </a:rPr>
              <a:t>FeistyForwarders_0968120672</a:t>
            </a:r>
            <a:endParaRPr lang="vi-VN" sz="800">
              <a:solidFill>
                <a:srgbClr val="000000"/>
              </a:solidFill>
              <a:latin typeface="+mn-lt"/>
            </a:endParaRPr>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91" r:id="rId5"/>
    <p:sldLayoutId id="2147483674" r:id="rId6"/>
    <p:sldLayoutId id="2147483692" r:id="rId7"/>
    <p:sldLayoutId id="2147483662" r:id="rId8"/>
    <p:sldLayoutId id="2147483663" r:id="rId9"/>
    <p:sldLayoutId id="2147483664" r:id="rId10"/>
    <p:sldLayoutId id="2147483665"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 id="2147483686" r:id="rId23"/>
    <p:sldLayoutId id="2147483687" r:id="rId24"/>
    <p:sldLayoutId id="2147483688" r:id="rId25"/>
    <p:sldLayoutId id="2147483689" r:id="rId26"/>
    <p:sldLayoutId id="2147483690" r:id="rId2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A3F39A7-E4ED-4E0D-B8A1-39291499792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3/27/2022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C1811D2-A095-4DDE-A9B5-ACD2BAAF071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05523437"/>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A3F39A7-E4ED-4E0D-B8A1-39291499792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3/27/2022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C1811D2-A095-4DDE-A9B5-ACD2BAAF071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5992933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5.png"/><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png"/><Relationship Id="rId1" Type="http://schemas.openxmlformats.org/officeDocument/2006/relationships/slideLayout" Target="../slideLayouts/slideLayout6.xml"/><Relationship Id="rId5" Type="http://schemas.microsoft.com/office/2007/relationships/hdphoto" Target="../media/hdphoto4.wdp"/><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microsoft.com/office/2007/relationships/hdphoto" Target="../media/hdphoto8.wdp"/><Relationship Id="rId5" Type="http://schemas.openxmlformats.org/officeDocument/2006/relationships/image" Target="../media/image6.png"/><Relationship Id="rId4" Type="http://schemas.microsoft.com/office/2007/relationships/hdphoto" Target="../media/hdphoto7.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993911" y="106016"/>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23220"/>
            </a:xfrm>
            <a:prstGeom prst="rect">
              <a:avLst/>
            </a:prstGeom>
            <a:noFill/>
          </p:spPr>
          <p:txBody>
            <a:bodyPr wrap="square" rtlCol="0">
              <a:spAutoFit/>
            </a:bodyPr>
            <a:lstStyle/>
            <a:p>
              <a:pPr algn="ctr"/>
              <a:r>
                <a:rPr lang="vi-VN" sz="2800">
                  <a:solidFill>
                    <a:schemeClr val="accent6">
                      <a:lumMod val="75000"/>
                    </a:schemeClr>
                  </a:solidFill>
                  <a:latin typeface="+mj-lt"/>
                </a:rPr>
                <a:t>CHỦ ĐỀ 11</a:t>
              </a: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3073402" y="232092"/>
            <a:ext cx="7381674" cy="1323439"/>
          </a:xfrm>
          <a:prstGeom prst="rect">
            <a:avLst/>
          </a:prstGeom>
          <a:noFill/>
        </p:spPr>
        <p:txBody>
          <a:bodyPr wrap="square" rtlCol="0">
            <a:spAutoFit/>
          </a:bodyPr>
          <a:lstStyle/>
          <a:p>
            <a:pPr algn="ctr"/>
            <a:r>
              <a:rPr lang="vi-VN" sz="4000">
                <a:solidFill>
                  <a:schemeClr val="accent6">
                    <a:lumMod val="75000"/>
                  </a:schemeClr>
                </a:solidFill>
                <a:latin typeface="+mj-lt"/>
              </a:rPr>
              <a:t>ĐỘ DÀI VÀ ĐƠN VỊ ĐO ĐỘ DÀI</a:t>
            </a:r>
          </a:p>
          <a:p>
            <a:pPr algn="ctr"/>
            <a:r>
              <a:rPr lang="vi-VN" sz="4000">
                <a:solidFill>
                  <a:schemeClr val="accent6">
                    <a:lumMod val="75000"/>
                  </a:schemeClr>
                </a:solidFill>
                <a:latin typeface="+mj-lt"/>
              </a:rPr>
              <a:t>TIỀN VIỆT NAM</a:t>
            </a:r>
          </a:p>
        </p:txBody>
      </p:sp>
      <p:sp>
        <p:nvSpPr>
          <p:cNvPr id="8" name="TextBox 7">
            <a:extLst>
              <a:ext uri="{FF2B5EF4-FFF2-40B4-BE49-F238E27FC236}">
                <a16:creationId xmlns:a16="http://schemas.microsoft.com/office/drawing/2014/main" id="{D05E2FA4-701D-4C92-898E-7EE4AF07FEBA}"/>
              </a:ext>
            </a:extLst>
          </p:cNvPr>
          <p:cNvSpPr txBox="1"/>
          <p:nvPr/>
        </p:nvSpPr>
        <p:spPr>
          <a:xfrm>
            <a:off x="1002778" y="1555531"/>
            <a:ext cx="9769020" cy="3153299"/>
          </a:xfrm>
          <a:prstGeom prst="rect">
            <a:avLst/>
          </a:prstGeom>
          <a:noFill/>
          <a:ln>
            <a:noFill/>
          </a:ln>
        </p:spPr>
        <p:txBody>
          <a:bodyPr wrap="none" rtlCol="0">
            <a:spAutoFit/>
          </a:bodyPr>
          <a:lstStyle/>
          <a:p>
            <a:pPr algn="ctr">
              <a:lnSpc>
                <a:spcPct val="120000"/>
              </a:lnSpc>
            </a:pPr>
            <a:r>
              <a:rPr lang="vi-VN" sz="5400">
                <a:ln>
                  <a:solidFill>
                    <a:schemeClr val="accent6">
                      <a:lumMod val="50000"/>
                    </a:schemeClr>
                  </a:solidFill>
                </a:ln>
                <a:solidFill>
                  <a:schemeClr val="bg1"/>
                </a:solidFill>
                <a:latin typeface="+mj-lt"/>
              </a:rPr>
              <a:t>BÀI 57</a:t>
            </a:r>
          </a:p>
          <a:p>
            <a:pPr algn="ctr">
              <a:lnSpc>
                <a:spcPct val="120000"/>
              </a:lnSpc>
            </a:pPr>
            <a:r>
              <a:rPr lang="vi-VN" sz="6000">
                <a:ln>
                  <a:solidFill>
                    <a:schemeClr val="accent6">
                      <a:lumMod val="50000"/>
                    </a:schemeClr>
                  </a:solidFill>
                </a:ln>
                <a:solidFill>
                  <a:schemeClr val="bg1"/>
                </a:solidFill>
                <a:latin typeface="+mj-lt"/>
              </a:rPr>
              <a:t>THỰC HÀNH VÀ TRẢI NGHIỆM</a:t>
            </a:r>
          </a:p>
          <a:p>
            <a:pPr algn="ctr">
              <a:lnSpc>
                <a:spcPct val="120000"/>
              </a:lnSpc>
            </a:pPr>
            <a:r>
              <a:rPr lang="vi-VN" sz="6000">
                <a:ln>
                  <a:solidFill>
                    <a:schemeClr val="accent6">
                      <a:lumMod val="50000"/>
                    </a:schemeClr>
                  </a:solidFill>
                </a:ln>
                <a:solidFill>
                  <a:schemeClr val="bg1"/>
                </a:solidFill>
                <a:latin typeface="+mj-lt"/>
              </a:rPr>
              <a:t>ĐO ĐỘ DÀI</a:t>
            </a:r>
            <a:endParaRPr lang="vi-VN" sz="7200">
              <a:ln>
                <a:solidFill>
                  <a:schemeClr val="accent6">
                    <a:lumMod val="50000"/>
                  </a:schemeClr>
                </a:solidFill>
              </a:ln>
              <a:solidFill>
                <a:schemeClr val="bg1"/>
              </a:solidFill>
              <a:latin typeface="+mj-lt"/>
            </a:endParaRP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499FA6-0429-3443-B169-4DD4AE9C418C}"/>
              </a:ext>
            </a:extLst>
          </p:cNvPr>
          <p:cNvSpPr/>
          <p:nvPr/>
        </p:nvSpPr>
        <p:spPr>
          <a:xfrm>
            <a:off x="721895" y="362082"/>
            <a:ext cx="10475494" cy="853952"/>
          </a:xfrm>
          <a:prstGeom prst="rect">
            <a:avLst/>
          </a:prstGeom>
        </p:spPr>
        <p:txBody>
          <a:bodyPr wrap="square">
            <a:spAutoFit/>
          </a:bodyPr>
          <a:lstStyle/>
          <a:p>
            <a:pPr algn="just">
              <a:lnSpc>
                <a:spcPct val="107000"/>
              </a:lnSpc>
              <a:spcAft>
                <a:spcPts val="800"/>
              </a:spcAft>
            </a:pPr>
            <a:r>
              <a:rPr lang="en-US" sz="2400" dirty="0">
                <a:ea typeface="Calibri" panose="020F0502020204030204" pitchFamily="34" charset="0"/>
                <a:cs typeface="Times New Roman" panose="02020603050405020304" pitchFamily="18" charset="0"/>
              </a:rPr>
              <a:t>b) </a:t>
            </a:r>
            <a:r>
              <a:rPr lang="en-US" sz="2400" dirty="0" err="1">
                <a:ea typeface="Calibri" panose="020F0502020204030204" pitchFamily="34" charset="0"/>
                <a:cs typeface="Times New Roman" panose="02020603050405020304" pitchFamily="18" charset="0"/>
              </a:rPr>
              <a:t>Em</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hãy</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ước</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lượng</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độ</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dài</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của</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một</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số</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đồ</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vật</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theo</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yêu</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cầu</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rồi</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dùng</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thước</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kẻ</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đo</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lại</a:t>
            </a:r>
            <a:r>
              <a:rPr lang="en-US" sz="2400" dirty="0">
                <a:ea typeface="Calibri" panose="020F0502020204030204" pitchFamily="34" charset="0"/>
                <a:cs typeface="Times New Roman" panose="02020603050405020304" pitchFamily="18" charset="0"/>
              </a:rPr>
              <a:t>. Sau </a:t>
            </a:r>
            <a:r>
              <a:rPr lang="en-US" sz="2400" dirty="0" err="1">
                <a:ea typeface="Calibri" panose="020F0502020204030204" pitchFamily="34" charset="0"/>
                <a:cs typeface="Times New Roman" panose="02020603050405020304" pitchFamily="18" charset="0"/>
              </a:rPr>
              <a:t>đó</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ghi</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lại</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kết</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quả</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vào</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phiếu</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thực</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hành</a:t>
            </a:r>
            <a:r>
              <a:rPr lang="en-US" sz="2400" dirty="0">
                <a:ea typeface="Calibri" panose="020F0502020204030204" pitchFamily="34" charset="0"/>
                <a:cs typeface="Times New Roman" panose="02020603050405020304" pitchFamily="18" charset="0"/>
              </a:rPr>
              <a:t>.</a:t>
            </a:r>
            <a:endParaRPr lang="en-VN" sz="2400" dirty="0">
              <a:ea typeface="Calibri" panose="020F0502020204030204" pitchFamily="34" charset="0"/>
              <a:cs typeface="Times New Roman" panose="02020603050405020304" pitchFamily="18" charset="0"/>
            </a:endParaRPr>
          </a:p>
        </p:txBody>
      </p:sp>
      <p:graphicFrame>
        <p:nvGraphicFramePr>
          <p:cNvPr id="3" name="Table 490">
            <a:extLst>
              <a:ext uri="{FF2B5EF4-FFF2-40B4-BE49-F238E27FC236}">
                <a16:creationId xmlns:a16="http://schemas.microsoft.com/office/drawing/2014/main" id="{66CFA676-3E8F-1B40-AE55-F9513F1E5D92}"/>
              </a:ext>
            </a:extLst>
          </p:cNvPr>
          <p:cNvGraphicFramePr>
            <a:graphicFrameLocks noGrp="1"/>
          </p:cNvGraphicFramePr>
          <p:nvPr>
            <p:extLst>
              <p:ext uri="{D42A27DB-BD31-4B8C-83A1-F6EECF244321}">
                <p14:modId xmlns:p14="http://schemas.microsoft.com/office/powerpoint/2010/main" val="3814989151"/>
              </p:ext>
            </p:extLst>
          </p:nvPr>
        </p:nvGraphicFramePr>
        <p:xfrm>
          <a:off x="994611" y="1975445"/>
          <a:ext cx="9529010" cy="4106777"/>
        </p:xfrm>
        <a:graphic>
          <a:graphicData uri="http://schemas.openxmlformats.org/drawingml/2006/table">
            <a:tbl>
              <a:tblPr firstRow="1" bandRow="1">
                <a:tableStyleId>{5C22544A-7EE6-4342-B048-85BDC9FD1C3A}</a:tableStyleId>
              </a:tblPr>
              <a:tblGrid>
                <a:gridCol w="4147742">
                  <a:extLst>
                    <a:ext uri="{9D8B030D-6E8A-4147-A177-3AD203B41FA5}">
                      <a16:colId xmlns:a16="http://schemas.microsoft.com/office/drawing/2014/main" val="2828112282"/>
                    </a:ext>
                  </a:extLst>
                </a:gridCol>
                <a:gridCol w="2968222">
                  <a:extLst>
                    <a:ext uri="{9D8B030D-6E8A-4147-A177-3AD203B41FA5}">
                      <a16:colId xmlns:a16="http://schemas.microsoft.com/office/drawing/2014/main" val="2636762149"/>
                    </a:ext>
                  </a:extLst>
                </a:gridCol>
                <a:gridCol w="2413046">
                  <a:extLst>
                    <a:ext uri="{9D8B030D-6E8A-4147-A177-3AD203B41FA5}">
                      <a16:colId xmlns:a16="http://schemas.microsoft.com/office/drawing/2014/main" val="1380285473"/>
                    </a:ext>
                  </a:extLst>
                </a:gridCol>
              </a:tblGrid>
              <a:tr h="941182">
                <a:tc>
                  <a:txBody>
                    <a:bodyPr/>
                    <a:lstStyle/>
                    <a:p>
                      <a:pPr algn="ctr"/>
                      <a:r>
                        <a:rPr lang="en-VN" sz="2400" dirty="0">
                          <a:solidFill>
                            <a:schemeClr val="tx1"/>
                          </a:solidFill>
                        </a:rPr>
                        <a:t>Yêu cầu </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rgbClr val="FFF79A"/>
                    </a:solidFill>
                  </a:tcPr>
                </a:tc>
                <a:tc>
                  <a:txBody>
                    <a:bodyPr/>
                    <a:lstStyle/>
                    <a:p>
                      <a:pPr algn="ctr"/>
                      <a:r>
                        <a:rPr lang="en-VN" sz="2400">
                          <a:solidFill>
                            <a:schemeClr val="tx1"/>
                          </a:solidFill>
                        </a:rPr>
                        <a:t>Ước lượng</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rgbClr val="FFF79A"/>
                    </a:solidFill>
                  </a:tcPr>
                </a:tc>
                <a:tc>
                  <a:txBody>
                    <a:bodyPr/>
                    <a:lstStyle/>
                    <a:p>
                      <a:pPr algn="ctr"/>
                      <a:r>
                        <a:rPr lang="en-VN" sz="2400">
                          <a:solidFill>
                            <a:schemeClr val="tx1"/>
                          </a:solidFill>
                        </a:rPr>
                        <a:t>Đo bằng thước</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rgbClr val="FFF79A"/>
                    </a:solidFill>
                  </a:tcPr>
                </a:tc>
                <a:extLst>
                  <a:ext uri="{0D108BD9-81ED-4DB2-BD59-A6C34878D82A}">
                    <a16:rowId xmlns:a16="http://schemas.microsoft.com/office/drawing/2014/main" val="2137862058"/>
                  </a:ext>
                </a:extLst>
              </a:tr>
              <a:tr h="1000383">
                <a:tc>
                  <a:txBody>
                    <a:bodyPr/>
                    <a:lstStyle/>
                    <a:p>
                      <a:pPr marL="142875" indent="0" algn="l">
                        <a:tabLst/>
                      </a:pPr>
                      <a:r>
                        <a:rPr lang="en-VN" sz="2400" dirty="0">
                          <a:solidFill>
                            <a:schemeClr val="tx1"/>
                          </a:solidFill>
                        </a:rPr>
                        <a:t>Đo độ dài cạnh bàn học</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VN" sz="2400" dirty="0">
                          <a:solidFill>
                            <a:schemeClr val="tx1"/>
                          </a:solidFill>
                        </a:rPr>
                        <a:t> Khoảng          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476375" indent="0" algn="l">
                        <a:tabLst/>
                      </a:pPr>
                      <a:r>
                        <a:rPr lang="en-VN" sz="2400">
                          <a:solidFill>
                            <a:schemeClr val="tx1"/>
                          </a:solidFill>
                        </a:rPr>
                        <a:t>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27607564"/>
                  </a:ext>
                </a:extLst>
              </a:tr>
              <a:tr h="1039637">
                <a:tc>
                  <a:txBody>
                    <a:bodyPr/>
                    <a:lstStyle/>
                    <a:p>
                      <a:pPr marL="142875" indent="0" algn="l">
                        <a:tabLst/>
                      </a:pPr>
                      <a:r>
                        <a:rPr lang="en-VN" sz="2400" dirty="0">
                          <a:solidFill>
                            <a:schemeClr val="tx1"/>
                          </a:solidFill>
                        </a:rPr>
                        <a:t>Đo chiều cao ghế học sinh</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VN" sz="2400" dirty="0">
                          <a:solidFill>
                            <a:schemeClr val="tx1"/>
                          </a:solidFill>
                        </a:rPr>
                        <a:t> Khoảng          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476375" indent="0" algn="l">
                        <a:tabLst/>
                      </a:pPr>
                      <a:r>
                        <a:rPr lang="en-VN" sz="2400">
                          <a:solidFill>
                            <a:schemeClr val="tx1"/>
                          </a:solidFill>
                        </a:rPr>
                        <a:t>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8627883"/>
                  </a:ext>
                </a:extLst>
              </a:tr>
              <a:tr h="1125575">
                <a:tc>
                  <a:txBody>
                    <a:bodyPr/>
                    <a:lstStyle/>
                    <a:p>
                      <a:pPr marL="142875" indent="0" algn="l">
                        <a:tabLst/>
                      </a:pPr>
                      <a:r>
                        <a:rPr lang="en-VN" sz="2400" dirty="0">
                          <a:solidFill>
                            <a:schemeClr val="tx1"/>
                          </a:solidFill>
                        </a:rPr>
                        <a:t>Đo bề rộng cửa sổ</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VN" sz="2400" dirty="0">
                          <a:solidFill>
                            <a:schemeClr val="tx1"/>
                          </a:solidFill>
                        </a:rPr>
                        <a:t> Khoảng          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476375" indent="0" algn="l">
                        <a:tabLst/>
                      </a:pPr>
                      <a:r>
                        <a:rPr lang="en-VN" sz="2400" dirty="0">
                          <a:solidFill>
                            <a:schemeClr val="tx1"/>
                          </a:solidFill>
                        </a:rPr>
                        <a:t>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24106989"/>
                  </a:ext>
                </a:extLst>
              </a:tr>
            </a:tbl>
          </a:graphicData>
        </a:graphic>
      </p:graphicFrame>
      <p:grpSp>
        <p:nvGrpSpPr>
          <p:cNvPr id="11" name="Group 10">
            <a:extLst>
              <a:ext uri="{FF2B5EF4-FFF2-40B4-BE49-F238E27FC236}">
                <a16:creationId xmlns:a16="http://schemas.microsoft.com/office/drawing/2014/main" id="{49AB3DB7-D615-F443-A19D-541387A404E8}"/>
              </a:ext>
            </a:extLst>
          </p:cNvPr>
          <p:cNvGrpSpPr/>
          <p:nvPr/>
        </p:nvGrpSpPr>
        <p:grpSpPr>
          <a:xfrm>
            <a:off x="4028514" y="1364907"/>
            <a:ext cx="5473980" cy="4464743"/>
            <a:chOff x="4028514" y="1364907"/>
            <a:chExt cx="5473980" cy="4464743"/>
          </a:xfrm>
        </p:grpSpPr>
        <p:sp>
          <p:nvSpPr>
            <p:cNvPr id="4" name="TextBox 3">
              <a:extLst>
                <a:ext uri="{FF2B5EF4-FFF2-40B4-BE49-F238E27FC236}">
                  <a16:creationId xmlns:a16="http://schemas.microsoft.com/office/drawing/2014/main" id="{899D8C5B-860A-484F-837E-E5DD373E5A46}"/>
                </a:ext>
              </a:extLst>
            </p:cNvPr>
            <p:cNvSpPr txBox="1"/>
            <p:nvPr/>
          </p:nvSpPr>
          <p:spPr>
            <a:xfrm>
              <a:off x="4028514" y="1364907"/>
              <a:ext cx="3461204" cy="461665"/>
            </a:xfrm>
            <a:prstGeom prst="rect">
              <a:avLst/>
            </a:prstGeom>
            <a:noFill/>
          </p:spPr>
          <p:txBody>
            <a:bodyPr wrap="none" rtlCol="0">
              <a:spAutoFit/>
            </a:bodyPr>
            <a:lstStyle/>
            <a:p>
              <a:pPr algn="ctr"/>
              <a:r>
                <a:rPr lang="en-VN" sz="2400" dirty="0">
                  <a:latin typeface="UTM Cooper Black" panose="02040603050506020204" pitchFamily="18" charset="0"/>
                </a:rPr>
                <a:t>PHIẾU THỰC HÀNH </a:t>
              </a:r>
            </a:p>
          </p:txBody>
        </p:sp>
        <p:sp>
          <p:nvSpPr>
            <p:cNvPr id="5" name="Rounded Rectangle 4">
              <a:extLst>
                <a:ext uri="{FF2B5EF4-FFF2-40B4-BE49-F238E27FC236}">
                  <a16:creationId xmlns:a16="http://schemas.microsoft.com/office/drawing/2014/main" id="{5CD755B6-23BE-B44C-A3E8-F30C975E2465}"/>
                </a:ext>
              </a:extLst>
            </p:cNvPr>
            <p:cNvSpPr/>
            <p:nvPr/>
          </p:nvSpPr>
          <p:spPr>
            <a:xfrm>
              <a:off x="6471407" y="3134075"/>
              <a:ext cx="648835" cy="58985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a:solidFill>
                    <a:srgbClr val="000000"/>
                  </a:solidFill>
                </a:rPr>
                <a:t>?</a:t>
              </a:r>
            </a:p>
          </p:txBody>
        </p:sp>
        <p:sp>
          <p:nvSpPr>
            <p:cNvPr id="6" name="Rounded Rectangle 5">
              <a:extLst>
                <a:ext uri="{FF2B5EF4-FFF2-40B4-BE49-F238E27FC236}">
                  <a16:creationId xmlns:a16="http://schemas.microsoft.com/office/drawing/2014/main" id="{E96E05F4-DC7C-5148-B2DE-4AC5B3912748}"/>
                </a:ext>
              </a:extLst>
            </p:cNvPr>
            <p:cNvSpPr/>
            <p:nvPr/>
          </p:nvSpPr>
          <p:spPr>
            <a:xfrm>
              <a:off x="6471405" y="4081170"/>
              <a:ext cx="648835" cy="58985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rgbClr val="000000"/>
                  </a:solidFill>
                </a:rPr>
                <a:t>?</a:t>
              </a:r>
            </a:p>
          </p:txBody>
        </p:sp>
        <p:sp>
          <p:nvSpPr>
            <p:cNvPr id="7" name="Rounded Rectangle 6">
              <a:extLst>
                <a:ext uri="{FF2B5EF4-FFF2-40B4-BE49-F238E27FC236}">
                  <a16:creationId xmlns:a16="http://schemas.microsoft.com/office/drawing/2014/main" id="{3916E1F6-0985-6549-9F48-1897F153746C}"/>
                </a:ext>
              </a:extLst>
            </p:cNvPr>
            <p:cNvSpPr/>
            <p:nvPr/>
          </p:nvSpPr>
          <p:spPr>
            <a:xfrm>
              <a:off x="6471405" y="5239800"/>
              <a:ext cx="648835" cy="58985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a:solidFill>
                    <a:srgbClr val="000000"/>
                  </a:solidFill>
                </a:rPr>
                <a:t>?</a:t>
              </a:r>
            </a:p>
          </p:txBody>
        </p:sp>
        <p:sp>
          <p:nvSpPr>
            <p:cNvPr id="8" name="Rounded Rectangle 7">
              <a:extLst>
                <a:ext uri="{FF2B5EF4-FFF2-40B4-BE49-F238E27FC236}">
                  <a16:creationId xmlns:a16="http://schemas.microsoft.com/office/drawing/2014/main" id="{4353EE68-F6F5-DB49-B325-386092813BEC}"/>
                </a:ext>
              </a:extLst>
            </p:cNvPr>
            <p:cNvSpPr/>
            <p:nvPr/>
          </p:nvSpPr>
          <p:spPr>
            <a:xfrm>
              <a:off x="8853659" y="3134075"/>
              <a:ext cx="648835" cy="58985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a:solidFill>
                    <a:srgbClr val="000000"/>
                  </a:solidFill>
                </a:rPr>
                <a:t>?</a:t>
              </a:r>
            </a:p>
          </p:txBody>
        </p:sp>
        <p:sp>
          <p:nvSpPr>
            <p:cNvPr id="9" name="Rounded Rectangle 8">
              <a:extLst>
                <a:ext uri="{FF2B5EF4-FFF2-40B4-BE49-F238E27FC236}">
                  <a16:creationId xmlns:a16="http://schemas.microsoft.com/office/drawing/2014/main" id="{E78A38FE-0D94-8B4E-838E-42E83A2FC3D0}"/>
                </a:ext>
              </a:extLst>
            </p:cNvPr>
            <p:cNvSpPr/>
            <p:nvPr/>
          </p:nvSpPr>
          <p:spPr>
            <a:xfrm>
              <a:off x="8853657" y="4129296"/>
              <a:ext cx="648835" cy="58985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rgbClr val="000000"/>
                  </a:solidFill>
                </a:rPr>
                <a:t>?</a:t>
              </a:r>
            </a:p>
          </p:txBody>
        </p:sp>
        <p:sp>
          <p:nvSpPr>
            <p:cNvPr id="10" name="Rounded Rectangle 9">
              <a:extLst>
                <a:ext uri="{FF2B5EF4-FFF2-40B4-BE49-F238E27FC236}">
                  <a16:creationId xmlns:a16="http://schemas.microsoft.com/office/drawing/2014/main" id="{6F0F334D-B619-2647-A8AA-2DB4E4137440}"/>
                </a:ext>
              </a:extLst>
            </p:cNvPr>
            <p:cNvSpPr/>
            <p:nvPr/>
          </p:nvSpPr>
          <p:spPr>
            <a:xfrm>
              <a:off x="8853657" y="5239800"/>
              <a:ext cx="648835" cy="58985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a:solidFill>
                    <a:srgbClr val="000000"/>
                  </a:solidFill>
                </a:rPr>
                <a:t>?</a:t>
              </a:r>
            </a:p>
          </p:txBody>
        </p:sp>
      </p:grpSp>
    </p:spTree>
    <p:extLst>
      <p:ext uri="{BB962C8B-B14F-4D97-AF65-F5344CB8AC3E}">
        <p14:creationId xmlns:p14="http://schemas.microsoft.com/office/powerpoint/2010/main" val="1119028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ED84574D-F472-1441-862F-C831F5DCB2CE}"/>
              </a:ext>
            </a:extLst>
          </p:cNvPr>
          <p:cNvGrpSpPr/>
          <p:nvPr/>
        </p:nvGrpSpPr>
        <p:grpSpPr>
          <a:xfrm>
            <a:off x="861482" y="320023"/>
            <a:ext cx="10469035" cy="2239844"/>
            <a:chOff x="1183343" y="1395558"/>
            <a:chExt cx="10469035" cy="2239844"/>
          </a:xfrm>
        </p:grpSpPr>
        <p:sp>
          <p:nvSpPr>
            <p:cNvPr id="26" name="TextBox 25">
              <a:extLst>
                <a:ext uri="{FF2B5EF4-FFF2-40B4-BE49-F238E27FC236}">
                  <a16:creationId xmlns:a16="http://schemas.microsoft.com/office/drawing/2014/main" id="{1B617322-BB4C-F043-A450-BBA681D0B095}"/>
                </a:ext>
              </a:extLst>
            </p:cNvPr>
            <p:cNvSpPr txBox="1"/>
            <p:nvPr/>
          </p:nvSpPr>
          <p:spPr>
            <a:xfrm>
              <a:off x="1819585" y="1395558"/>
              <a:ext cx="9832793" cy="2239844"/>
            </a:xfrm>
            <a:prstGeom prst="rect">
              <a:avLst/>
            </a:prstGeom>
            <a:noFill/>
            <a:ln w="38100">
              <a:noFill/>
            </a:ln>
          </p:spPr>
          <p:txBody>
            <a:bodyPr wrap="square" rtlCol="0">
              <a:spAutoFit/>
            </a:bodyPr>
            <a:lstStyle/>
            <a:p>
              <a:pPr>
                <a:lnSpc>
                  <a:spcPct val="150000"/>
                </a:lnSpc>
              </a:pPr>
              <a:r>
                <a:rPr lang="vi-VN" sz="2400" dirty="0"/>
                <a:t>a) Chuẩn bị ở nhà</a:t>
              </a:r>
            </a:p>
            <a:p>
              <a:pPr>
                <a:lnSpc>
                  <a:spcPct val="150000"/>
                </a:lnSpc>
              </a:pPr>
              <a:r>
                <a:rPr lang="vi-VN" sz="2400" dirty="0"/>
                <a:t>Tìm hiểu xem quãng đường từ nhà em đến trường dài khoảng bao nhiêu ki – lô – mét?</a:t>
              </a:r>
            </a:p>
            <a:p>
              <a:pPr>
                <a:lnSpc>
                  <a:spcPct val="150000"/>
                </a:lnSpc>
              </a:pPr>
              <a:endParaRPr lang="en-US" sz="2400" dirty="0"/>
            </a:p>
          </p:txBody>
        </p:sp>
        <p:sp>
          <p:nvSpPr>
            <p:cNvPr id="27" name="Oval 26">
              <a:extLst>
                <a:ext uri="{FF2B5EF4-FFF2-40B4-BE49-F238E27FC236}">
                  <a16:creationId xmlns:a16="http://schemas.microsoft.com/office/drawing/2014/main" id="{FFB9B248-8175-524E-B08B-26025A764B8E}"/>
                </a:ext>
              </a:extLst>
            </p:cNvPr>
            <p:cNvSpPr/>
            <p:nvPr/>
          </p:nvSpPr>
          <p:spPr>
            <a:xfrm>
              <a:off x="1183343" y="1464304"/>
              <a:ext cx="570588" cy="570588"/>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t>2</a:t>
              </a:r>
            </a:p>
          </p:txBody>
        </p:sp>
      </p:grpSp>
      <p:sp>
        <p:nvSpPr>
          <p:cNvPr id="2" name="TextBox 1">
            <a:extLst>
              <a:ext uri="{FF2B5EF4-FFF2-40B4-BE49-F238E27FC236}">
                <a16:creationId xmlns:a16="http://schemas.microsoft.com/office/drawing/2014/main" id="{154D6649-731C-D84B-A821-BFDD9C354C6D}"/>
              </a:ext>
            </a:extLst>
          </p:cNvPr>
          <p:cNvSpPr txBox="1"/>
          <p:nvPr/>
        </p:nvSpPr>
        <p:spPr>
          <a:xfrm>
            <a:off x="1497724" y="2281784"/>
            <a:ext cx="8414483" cy="614477"/>
          </a:xfrm>
          <a:prstGeom prst="rect">
            <a:avLst/>
          </a:prstGeom>
          <a:solidFill>
            <a:srgbClr val="FFF79A"/>
          </a:solidFill>
          <a:effectLst>
            <a:softEdge rad="63500"/>
          </a:effectLst>
        </p:spPr>
        <p:txBody>
          <a:bodyPr wrap="none" rtlCol="0" anchor="ctr">
            <a:spAutoFit/>
          </a:bodyPr>
          <a:lstStyle/>
          <a:p>
            <a:r>
              <a:rPr lang="en-US" sz="2400" dirty="0" err="1"/>
              <a:t>Mẫu</a:t>
            </a:r>
            <a:r>
              <a:rPr lang="en-US" sz="2400" dirty="0"/>
              <a:t>: </a:t>
            </a:r>
            <a:r>
              <a:rPr lang="en-US" sz="2400" dirty="0" err="1"/>
              <a:t>Quãng</a:t>
            </a:r>
            <a:r>
              <a:rPr lang="en-US" sz="2400" dirty="0"/>
              <a:t> </a:t>
            </a:r>
            <a:r>
              <a:rPr lang="en-US" sz="2400" dirty="0" err="1"/>
              <a:t>đường</a:t>
            </a:r>
            <a:r>
              <a:rPr lang="en-US" sz="2400" dirty="0"/>
              <a:t> </a:t>
            </a:r>
            <a:r>
              <a:rPr lang="en-US" sz="2400" dirty="0" err="1"/>
              <a:t>từ</a:t>
            </a:r>
            <a:r>
              <a:rPr lang="en-US" sz="2400" dirty="0"/>
              <a:t> </a:t>
            </a:r>
            <a:r>
              <a:rPr lang="en-US" sz="2400" dirty="0" err="1"/>
              <a:t>nhà</a:t>
            </a:r>
            <a:r>
              <a:rPr lang="en-US" sz="2400" dirty="0"/>
              <a:t> Mai </a:t>
            </a:r>
            <a:r>
              <a:rPr lang="en-US" sz="2400" dirty="0" err="1"/>
              <a:t>đến</a:t>
            </a:r>
            <a:r>
              <a:rPr lang="en-US" sz="2400" dirty="0"/>
              <a:t> </a:t>
            </a:r>
            <a:r>
              <a:rPr lang="en-US" sz="2400" dirty="0" err="1"/>
              <a:t>trường</a:t>
            </a:r>
            <a:r>
              <a:rPr lang="en-US" sz="2400" dirty="0"/>
              <a:t> </a:t>
            </a:r>
            <a:r>
              <a:rPr lang="en-US" sz="2400" dirty="0" err="1"/>
              <a:t>dài</a:t>
            </a:r>
            <a:r>
              <a:rPr lang="en-US" sz="2400" dirty="0"/>
              <a:t> </a:t>
            </a:r>
            <a:r>
              <a:rPr lang="en-US" sz="2400" dirty="0" err="1"/>
              <a:t>khoảng</a:t>
            </a:r>
            <a:r>
              <a:rPr lang="en-US" sz="2400" dirty="0"/>
              <a:t> 2 km</a:t>
            </a:r>
            <a:endParaRPr lang="en-VN" sz="2400" dirty="0"/>
          </a:p>
        </p:txBody>
      </p:sp>
      <p:sp>
        <p:nvSpPr>
          <p:cNvPr id="3" name="Rectangle 2">
            <a:extLst>
              <a:ext uri="{FF2B5EF4-FFF2-40B4-BE49-F238E27FC236}">
                <a16:creationId xmlns:a16="http://schemas.microsoft.com/office/drawing/2014/main" id="{80D21EA4-0CCB-434B-8CBB-B0378630CC00}"/>
              </a:ext>
            </a:extLst>
          </p:cNvPr>
          <p:cNvSpPr/>
          <p:nvPr/>
        </p:nvSpPr>
        <p:spPr>
          <a:xfrm>
            <a:off x="1389803" y="3243494"/>
            <a:ext cx="9412393" cy="1788438"/>
          </a:xfrm>
          <a:prstGeom prst="rect">
            <a:avLst/>
          </a:prstGeom>
        </p:spPr>
        <p:txBody>
          <a:bodyPr wrap="square">
            <a:spAutoFit/>
          </a:bodyPr>
          <a:lstStyle/>
          <a:p>
            <a:pPr algn="just">
              <a:lnSpc>
                <a:spcPct val="150000"/>
              </a:lnSpc>
              <a:spcAft>
                <a:spcPts val="800"/>
              </a:spcAft>
            </a:pPr>
            <a:r>
              <a:rPr lang="en-US" sz="2400" dirty="0">
                <a:ea typeface="Calibri" panose="020F0502020204030204" pitchFamily="34" charset="0"/>
                <a:cs typeface="Times New Roman" panose="02020603050405020304" pitchFamily="18" charset="0"/>
              </a:rPr>
              <a:t>b) </a:t>
            </a:r>
            <a:r>
              <a:rPr lang="en-US" sz="2400" dirty="0" err="1">
                <a:ea typeface="Calibri" panose="020F0502020204030204" pitchFamily="34" charset="0"/>
                <a:cs typeface="Times New Roman" panose="02020603050405020304" pitchFamily="18" charset="0"/>
              </a:rPr>
              <a:t>Dựa</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vào</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kết</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quả</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ở</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câu</a:t>
            </a:r>
            <a:r>
              <a:rPr lang="en-US" sz="2400" dirty="0">
                <a:ea typeface="Calibri" panose="020F0502020204030204" pitchFamily="34" charset="0"/>
                <a:cs typeface="Times New Roman" panose="02020603050405020304" pitchFamily="18" charset="0"/>
              </a:rPr>
              <a:t> a, </a:t>
            </a:r>
            <a:r>
              <a:rPr lang="en-US" sz="2400" dirty="0" err="1">
                <a:ea typeface="Calibri" panose="020F0502020204030204" pitchFamily="34" charset="0"/>
                <a:cs typeface="Times New Roman" panose="02020603050405020304" pitchFamily="18" charset="0"/>
              </a:rPr>
              <a:t>hãy</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cho</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biết</a:t>
            </a:r>
            <a:r>
              <a:rPr lang="en-US" sz="2400" dirty="0">
                <a:ea typeface="Calibri" panose="020F0502020204030204" pitchFamily="34" charset="0"/>
                <a:cs typeface="Times New Roman" panose="02020603050405020304" pitchFamily="18" charset="0"/>
              </a:rPr>
              <a:t>: </a:t>
            </a:r>
            <a:endParaRPr lang="en-VN" sz="2400" dirty="0">
              <a:ea typeface="Calibri" panose="020F0502020204030204" pitchFamily="34" charset="0"/>
              <a:cs typeface="Times New Roman" panose="02020603050405020304" pitchFamily="18" charset="0"/>
            </a:endParaRPr>
          </a:p>
          <a:p>
            <a:pPr algn="just">
              <a:lnSpc>
                <a:spcPct val="150000"/>
              </a:lnSpc>
              <a:spcAft>
                <a:spcPts val="800"/>
              </a:spcAft>
            </a:pPr>
            <a:r>
              <a:rPr lang="en-US" sz="2400" dirty="0" err="1">
                <a:ea typeface="Calibri" panose="020F0502020204030204" pitchFamily="34" charset="0"/>
                <a:cs typeface="Times New Roman" panose="02020603050405020304" pitchFamily="18" charset="0"/>
              </a:rPr>
              <a:t>Trong</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nhóm</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em</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nhà</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bạn</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nào</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xa</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trường</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nhất</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nhà</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bạn</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nào</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gần</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trường</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nhất</a:t>
            </a:r>
            <a:r>
              <a:rPr lang="en-US" sz="2400" dirty="0">
                <a:ea typeface="Calibri" panose="020F0502020204030204" pitchFamily="34" charset="0"/>
                <a:cs typeface="Times New Roman" panose="02020603050405020304" pitchFamily="18" charset="0"/>
              </a:rPr>
              <a:t>?</a:t>
            </a:r>
            <a:endParaRPr lang="en-VN" sz="2400" dirty="0">
              <a:ea typeface="Calibri" panose="020F0502020204030204" pitchFamily="34" charset="0"/>
              <a:cs typeface="Times New Roman" panose="02020603050405020304" pitchFamily="18" charset="0"/>
            </a:endParaRPr>
          </a:p>
        </p:txBody>
      </p:sp>
      <p:pic>
        <p:nvPicPr>
          <p:cNvPr id="1026" name="Picture 2" descr="Giáo Dục, Học Tập, Học Sinh, Kiến Thức, Học Nhóm, Tải hình PNG 187 -  Free.Vector6.com">
            <a:extLst>
              <a:ext uri="{FF2B5EF4-FFF2-40B4-BE49-F238E27FC236}">
                <a16:creationId xmlns:a16="http://schemas.microsoft.com/office/drawing/2014/main" id="{246A2E84-76F3-4440-93F7-6EA9A034B3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0147" y="3657618"/>
            <a:ext cx="3697705" cy="2748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8546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fade">
                                      <p:cBhvr>
                                        <p:cTn id="2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0074" t="-1" r="6002" b="40612"/>
          <a:stretch/>
        </p:blipFill>
        <p:spPr>
          <a:xfrm>
            <a:off x="988728" y="88900"/>
            <a:ext cx="10844816" cy="6731000"/>
          </a:xfrm>
          <a:prstGeom prst="rect">
            <a:avLst/>
          </a:prstGeom>
          <a:ln>
            <a:solidFill>
              <a:schemeClr val="tx1"/>
            </a:solidFill>
          </a:ln>
        </p:spPr>
      </p:pic>
      <p:cxnSp>
        <p:nvCxnSpPr>
          <p:cNvPr id="55" name="Đường nối Thẳng 2">
            <a:extLst>
              <a:ext uri="{FF2B5EF4-FFF2-40B4-BE49-F238E27FC236}">
                <a16:creationId xmlns:a16="http://schemas.microsoft.com/office/drawing/2014/main" id="{D2832B86-CE3C-469C-98CB-35A09FB9B6E3}"/>
              </a:ext>
            </a:extLst>
          </p:cNvPr>
          <p:cNvCxnSpPr>
            <a:cxnSpLocks/>
          </p:cNvCxnSpPr>
          <p:nvPr/>
        </p:nvCxnSpPr>
        <p:spPr>
          <a:xfrm>
            <a:off x="1862818" y="88900"/>
            <a:ext cx="0" cy="67691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207632" y="510035"/>
            <a:ext cx="684809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5F2987"/>
                </a:solidFill>
                <a:effectLst/>
                <a:uLnTx/>
                <a:uFillTx/>
                <a:latin typeface="HP001 4 hàng" panose="020B0603050302020204" pitchFamily="34" charset="0"/>
                <a:ea typeface="+mn-ea"/>
                <a:cs typeface="+mn-cs"/>
              </a:rPr>
              <a:t>Thứ </a:t>
            </a:r>
            <a:r>
              <a:rPr kumimoji="0" lang="en-GB" sz="3600" b="1" i="0" u="none" strike="noStrike" kern="1200" cap="none" spc="0" normalizeH="0" baseline="0" noProof="0" dirty="0" err="1">
                <a:ln>
                  <a:noFill/>
                </a:ln>
                <a:solidFill>
                  <a:srgbClr val="5F2987"/>
                </a:solidFill>
                <a:effectLst/>
                <a:uLnTx/>
                <a:uFillTx/>
                <a:latin typeface="HP001 4 hàng" panose="020B0603050302020204" pitchFamily="34" charset="0"/>
                <a:ea typeface="+mn-ea"/>
                <a:cs typeface="+mn-cs"/>
              </a:rPr>
              <a:t>hai</a:t>
            </a:r>
            <a:r>
              <a:rPr kumimoji="0" lang="en-US" sz="3600" b="1" i="0" u="none" strike="noStrike" kern="1200" cap="none" spc="0" normalizeH="0" baseline="0" noProof="0" dirty="0">
                <a:ln>
                  <a:noFill/>
                </a:ln>
                <a:solidFill>
                  <a:srgbClr val="5F2987"/>
                </a:solidFill>
                <a:effectLst/>
                <a:uLnTx/>
                <a:uFillTx/>
                <a:latin typeface="HP001 4 hàng" panose="020B0603050302020204" pitchFamily="34" charset="0"/>
                <a:ea typeface="+mn-ea"/>
                <a:cs typeface="+mn-cs"/>
              </a:rPr>
              <a:t>,</a:t>
            </a:r>
            <a:r>
              <a:rPr kumimoji="0" lang="vi-VN" sz="3600" b="1" i="0" u="none" strike="noStrike" kern="1200" cap="none" spc="0" normalizeH="0" baseline="0" noProof="0" dirty="0">
                <a:ln>
                  <a:noFill/>
                </a:ln>
                <a:solidFill>
                  <a:srgbClr val="5F2987"/>
                </a:solidFill>
                <a:effectLst/>
                <a:uLnTx/>
                <a:uFillTx/>
                <a:latin typeface="HP001 4 hàng" panose="020B0603050302020204" pitchFamily="34" charset="0"/>
                <a:ea typeface="+mn-ea"/>
                <a:cs typeface="+mn-cs"/>
              </a:rPr>
              <a:t> wgày </a:t>
            </a:r>
            <a:r>
              <a:rPr kumimoji="0" lang="vi-VN" sz="3600" b="1" i="0" u="none" strike="noStrike" kern="1200" cap="none" spc="0" normalizeH="0" baseline="0" noProof="0" dirty="0" smtClean="0">
                <a:ln>
                  <a:noFill/>
                </a:ln>
                <a:solidFill>
                  <a:srgbClr val="5F2987"/>
                </a:solidFill>
                <a:effectLst/>
                <a:uLnTx/>
                <a:uFillTx/>
                <a:latin typeface="HP001 4 hàng" panose="020B0603050302020204" pitchFamily="34" charset="0"/>
                <a:ea typeface="+mn-ea"/>
                <a:cs typeface="+mn-cs"/>
              </a:rPr>
              <a:t>28</a:t>
            </a:r>
            <a:r>
              <a:rPr kumimoji="0" lang="en-US" sz="3600" b="1" i="0" u="none" strike="noStrike" kern="1200" cap="none" spc="0" normalizeH="0" baseline="0" noProof="0" dirty="0" smtClean="0">
                <a:ln>
                  <a:noFill/>
                </a:ln>
                <a:solidFill>
                  <a:srgbClr val="5F2987"/>
                </a:solidFill>
                <a:effectLst/>
                <a:uLnTx/>
                <a:uFillTx/>
                <a:latin typeface="HP001 4 hàng" panose="020B0603050302020204" pitchFamily="34" charset="0"/>
                <a:ea typeface="+mn-ea"/>
                <a:cs typeface="+mn-cs"/>
              </a:rPr>
              <a:t> </a:t>
            </a:r>
            <a:r>
              <a:rPr kumimoji="0" lang="en-US" sz="3600" b="1" i="0" u="none" strike="noStrike" kern="1200" cap="none" spc="0" normalizeH="0" baseline="0" noProof="0" dirty="0">
                <a:ln>
                  <a:noFill/>
                </a:ln>
                <a:solidFill>
                  <a:srgbClr val="5F2987"/>
                </a:solidFill>
                <a:effectLst/>
                <a:uLnTx/>
                <a:uFillTx/>
                <a:latin typeface="HP001 4 hàng" panose="020B0603050302020204" pitchFamily="34" charset="0"/>
                <a:ea typeface="+mn-ea"/>
                <a:cs typeface="+mn-cs"/>
              </a:rPr>
              <a:t>– 3 - </a:t>
            </a:r>
            <a:r>
              <a:rPr kumimoji="0" lang="vi-VN" sz="3600" b="1" i="0" u="none" strike="noStrike" kern="1200" cap="none" spc="0" normalizeH="0" baseline="0" noProof="0" dirty="0">
                <a:ln>
                  <a:noFill/>
                </a:ln>
                <a:solidFill>
                  <a:srgbClr val="5F2987"/>
                </a:solidFill>
                <a:effectLst/>
                <a:uLnTx/>
                <a:uFillTx/>
                <a:latin typeface="HP001 4 hàng" panose="020B0603050302020204" pitchFamily="34" charset="0"/>
                <a:ea typeface="+mn-ea"/>
                <a:cs typeface="+mn-cs"/>
              </a:rPr>
              <a:t>2022</a:t>
            </a:r>
            <a:endParaRPr kumimoji="0" lang="en-US" sz="3600" b="1" i="0" u="none" strike="noStrike" kern="1200" cap="none" spc="0" normalizeH="0" baseline="0" noProof="0" dirty="0">
              <a:ln>
                <a:noFill/>
              </a:ln>
              <a:solidFill>
                <a:srgbClr val="5F2987"/>
              </a:solidFill>
              <a:effectLst/>
              <a:uLnTx/>
              <a:uFillTx/>
              <a:latin typeface="HP001 4 hàng" panose="020B0603050302020204" pitchFamily="34" charset="0"/>
              <a:ea typeface="+mn-ea"/>
              <a:cs typeface="+mn-cs"/>
            </a:endParaRPr>
          </a:p>
        </p:txBody>
      </p:sp>
      <p:sp>
        <p:nvSpPr>
          <p:cNvPr id="15" name="TextBox 14"/>
          <p:cNvSpPr txBox="1"/>
          <p:nvPr/>
        </p:nvSpPr>
        <p:spPr>
          <a:xfrm>
            <a:off x="5348456" y="1227853"/>
            <a:ext cx="236319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5F2987"/>
                </a:solidFill>
                <a:effectLst/>
                <a:uLnTx/>
                <a:uFillTx/>
                <a:latin typeface="HP001 4 hàng" panose="020B0603050302020204" pitchFamily="34" charset="0"/>
                <a:ea typeface="+mn-ea"/>
                <a:cs typeface="+mn-cs"/>
              </a:rPr>
              <a:t>Toán</a:t>
            </a:r>
            <a:endParaRPr kumimoji="0" lang="en-US" sz="3600" b="1" i="0" u="none" strike="noStrike" kern="1200" cap="none" spc="0" normalizeH="0" baseline="0" noProof="0" dirty="0">
              <a:ln>
                <a:noFill/>
              </a:ln>
              <a:solidFill>
                <a:srgbClr val="5F2987"/>
              </a:solidFill>
              <a:effectLst/>
              <a:uLnTx/>
              <a:uFillTx/>
              <a:latin typeface="HP001 4 hàng" panose="020B0603050302020204" pitchFamily="34" charset="0"/>
              <a:ea typeface="+mn-ea"/>
              <a:cs typeface="+mn-cs"/>
            </a:endParaRPr>
          </a:p>
        </p:txBody>
      </p:sp>
      <p:sp>
        <p:nvSpPr>
          <p:cNvPr id="10" name="TextBox 9">
            <a:extLst>
              <a:ext uri="{FF2B5EF4-FFF2-40B4-BE49-F238E27FC236}">
                <a16:creationId xmlns:a16="http://schemas.microsoft.com/office/drawing/2014/main" id="{0D627543-72AD-49B4-B682-541B10A20670}"/>
              </a:ext>
            </a:extLst>
          </p:cNvPr>
          <p:cNvSpPr txBox="1"/>
          <p:nvPr/>
        </p:nvSpPr>
        <p:spPr>
          <a:xfrm>
            <a:off x="2464907" y="1920147"/>
            <a:ext cx="966810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smtClean="0">
                <a:ln>
                  <a:noFill/>
                </a:ln>
                <a:solidFill>
                  <a:srgbClr val="FF0000"/>
                </a:solidFill>
                <a:effectLst/>
                <a:uLnTx/>
                <a:uFillTx/>
                <a:latin typeface="HP001 4 hàng" pitchFamily="34" charset="0"/>
                <a:ea typeface="+mn-ea"/>
                <a:cs typeface="+mn-cs"/>
              </a:rPr>
              <a:t>Thực hành và trải nghiệm đo độ dài (</a:t>
            </a:r>
            <a:r>
              <a:rPr kumimoji="0" lang="vi-VN" sz="3600" b="1" i="0" u="none" strike="noStrike" kern="1200" cap="none" spc="0" normalizeH="0" baseline="0" noProof="0" dirty="0">
                <a:ln>
                  <a:noFill/>
                </a:ln>
                <a:solidFill>
                  <a:srgbClr val="FF0000"/>
                </a:solidFill>
                <a:effectLst/>
                <a:uLnTx/>
                <a:uFillTx/>
                <a:latin typeface="HP001 4 hàng" pitchFamily="34" charset="0"/>
                <a:ea typeface="+mn-ea"/>
                <a:cs typeface="+mn-cs"/>
              </a:rPr>
              <a:t>t</a:t>
            </a:r>
            <a:r>
              <a:rPr kumimoji="0" lang="vi-VN" sz="3600" b="1" i="0" u="none" strike="noStrike" kern="1200" cap="none" spc="0" normalizeH="0" baseline="0" noProof="0" dirty="0" smtClean="0">
                <a:ln>
                  <a:noFill/>
                </a:ln>
                <a:solidFill>
                  <a:srgbClr val="FF0000"/>
                </a:solidFill>
                <a:effectLst/>
                <a:uLnTx/>
                <a:uFillTx/>
                <a:latin typeface="HP001 4 hàng" pitchFamily="34" charset="0"/>
                <a:ea typeface="+mn-ea"/>
                <a:cs typeface="+mn-cs"/>
              </a:rPr>
              <a:t>iết 2)</a:t>
            </a:r>
            <a:endParaRPr kumimoji="0" lang="en-US"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TextBox 17">
            <a:extLst>
              <a:ext uri="{FF2B5EF4-FFF2-40B4-BE49-F238E27FC236}">
                <a16:creationId xmlns:a16="http://schemas.microsoft.com/office/drawing/2014/main" id="{90B0C58A-504F-4D42-95B2-11713D1B1458}"/>
              </a:ext>
            </a:extLst>
          </p:cNvPr>
          <p:cNvSpPr txBox="1"/>
          <p:nvPr/>
        </p:nvSpPr>
        <p:spPr>
          <a:xfrm>
            <a:off x="2497270" y="3356460"/>
            <a:ext cx="321103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5F2987"/>
                </a:solidFill>
                <a:effectLst/>
                <a:uLnTx/>
                <a:uFillTx/>
                <a:latin typeface="HP001 4 hàng" panose="020B0603050302020204" pitchFamily="34" charset="0"/>
                <a:ea typeface="+mn-ea"/>
                <a:cs typeface="+mn-cs"/>
              </a:rPr>
              <a:t>B</a:t>
            </a:r>
            <a:r>
              <a:rPr kumimoji="0" lang="en-US" sz="3600" b="1" i="0" u="none" strike="noStrike" kern="1200" cap="none" spc="0" normalizeH="0" baseline="0" noProof="0" dirty="0" err="1">
                <a:ln>
                  <a:noFill/>
                </a:ln>
                <a:solidFill>
                  <a:srgbClr val="5F2987"/>
                </a:solidFill>
                <a:effectLst/>
                <a:uLnTx/>
                <a:uFillTx/>
                <a:latin typeface="HP001 4 hàng" panose="020B0603050302020204" pitchFamily="34" charset="0"/>
                <a:ea typeface="+mn-ea"/>
                <a:cs typeface="+mn-cs"/>
              </a:rPr>
              <a:t>ài</a:t>
            </a:r>
            <a:r>
              <a:rPr kumimoji="0" lang="en-US" sz="3600" b="1" i="0" u="none" strike="noStrike" kern="1200" cap="none" spc="0" normalizeH="0" baseline="0" noProof="0" dirty="0">
                <a:ln>
                  <a:noFill/>
                </a:ln>
                <a:solidFill>
                  <a:srgbClr val="5F2987"/>
                </a:solidFill>
                <a:effectLst/>
                <a:uLnTx/>
                <a:uFillTx/>
                <a:latin typeface="HP001 4 hàng" panose="020B0603050302020204" pitchFamily="34" charset="0"/>
                <a:ea typeface="+mn-ea"/>
                <a:cs typeface="+mn-cs"/>
              </a:rPr>
              <a:t> </a:t>
            </a:r>
            <a:r>
              <a:rPr kumimoji="0" lang="vi-VN" sz="3600" b="1" i="0" u="none" strike="noStrike" kern="1200" cap="none" spc="0" normalizeH="0" baseline="0" noProof="0" dirty="0" smtClean="0">
                <a:ln>
                  <a:noFill/>
                </a:ln>
                <a:solidFill>
                  <a:srgbClr val="5F2987"/>
                </a:solidFill>
                <a:effectLst/>
                <a:uLnTx/>
                <a:uFillTx/>
                <a:latin typeface="HP001 4 hàng" panose="020B0603050302020204" pitchFamily="34" charset="0"/>
                <a:ea typeface="+mn-ea"/>
                <a:cs typeface="+mn-cs"/>
              </a:rPr>
              <a:t>2</a:t>
            </a:r>
            <a:r>
              <a:rPr kumimoji="0" lang="en-US" sz="3600" b="1" i="0" u="none" strike="noStrike" kern="1200" cap="none" spc="0" normalizeH="0" baseline="0" noProof="0" dirty="0" smtClean="0">
                <a:ln>
                  <a:noFill/>
                </a:ln>
                <a:solidFill>
                  <a:srgbClr val="5F2987"/>
                </a:solidFill>
                <a:effectLst/>
                <a:uLnTx/>
                <a:uFillTx/>
                <a:latin typeface="HP001 4 hàng" panose="020B0603050302020204" pitchFamily="34" charset="0"/>
                <a:ea typeface="+mn-ea"/>
                <a:cs typeface="+mn-cs"/>
              </a:rPr>
              <a:t>: (</a:t>
            </a:r>
            <a:r>
              <a:rPr kumimoji="0" lang="vi-VN" sz="3600" b="1" i="0" u="none" strike="noStrike" kern="1200" cap="none" spc="0" normalizeH="0" baseline="0" noProof="0" dirty="0" smtClean="0">
                <a:ln>
                  <a:noFill/>
                </a:ln>
                <a:solidFill>
                  <a:srgbClr val="5F2987"/>
                </a:solidFill>
                <a:effectLst/>
                <a:uLnTx/>
                <a:uFillTx/>
                <a:latin typeface="HP001 4 hàng" panose="020B0603050302020204" pitchFamily="34" charset="0"/>
                <a:ea typeface="+mn-ea"/>
                <a:cs typeface="+mn-cs"/>
              </a:rPr>
              <a:t>74</a:t>
            </a:r>
            <a:r>
              <a:rPr kumimoji="0" lang="en-US" sz="3600" b="1" i="0" u="none" strike="noStrike" kern="1200" cap="none" spc="0" normalizeH="0" baseline="0" noProof="0" dirty="0" smtClean="0">
                <a:ln>
                  <a:noFill/>
                </a:ln>
                <a:solidFill>
                  <a:srgbClr val="5F2987"/>
                </a:solidFill>
                <a:effectLst/>
                <a:uLnTx/>
                <a:uFillTx/>
                <a:latin typeface="HP001 4 hàng" panose="020B0603050302020204" pitchFamily="34" charset="0"/>
                <a:ea typeface="+mn-ea"/>
                <a:cs typeface="+mn-cs"/>
              </a:rPr>
              <a:t>)</a:t>
            </a:r>
            <a:endParaRPr kumimoji="0" lang="en-US" sz="3600" b="1" i="0" u="none" strike="noStrike" kern="1200" cap="none" spc="0" normalizeH="0" baseline="0" noProof="0" dirty="0">
              <a:ln>
                <a:noFill/>
              </a:ln>
              <a:solidFill>
                <a:srgbClr val="5F2987"/>
              </a:solidFill>
              <a:effectLst/>
              <a:uLnTx/>
              <a:uFillTx/>
              <a:latin typeface="HP001 4 hàng" panose="020B0603050302020204" pitchFamily="34" charset="0"/>
              <a:ea typeface="+mn-ea"/>
              <a:cs typeface="+mn-cs"/>
            </a:endParaRPr>
          </a:p>
        </p:txBody>
      </p:sp>
      <p:sp>
        <p:nvSpPr>
          <p:cNvPr id="19" name="TextBox 18">
            <a:extLst>
              <a:ext uri="{FF2B5EF4-FFF2-40B4-BE49-F238E27FC236}">
                <a16:creationId xmlns:a16="http://schemas.microsoft.com/office/drawing/2014/main" id="{C064A716-8551-4765-89EA-63EEE570FCC6}"/>
              </a:ext>
            </a:extLst>
          </p:cNvPr>
          <p:cNvSpPr txBox="1"/>
          <p:nvPr/>
        </p:nvSpPr>
        <p:spPr>
          <a:xfrm>
            <a:off x="1862818" y="4046333"/>
            <a:ext cx="997072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smtClean="0">
                <a:ln>
                  <a:noFill/>
                </a:ln>
                <a:solidFill>
                  <a:srgbClr val="5F2987"/>
                </a:solidFill>
                <a:effectLst/>
                <a:uLnTx/>
                <a:uFillTx/>
                <a:latin typeface="HP001 4 hàng" panose="020B0603050302020204" pitchFamily="34" charset="0"/>
                <a:ea typeface="+mn-ea"/>
                <a:cs typeface="+mn-cs"/>
              </a:rPr>
              <a:t>a) Quãng đường từ nhà em đến trường dài</a:t>
            </a:r>
            <a:endParaRPr kumimoji="0" lang="en-US" sz="3600" b="1" i="0" u="none" strike="noStrike" kern="1200" cap="none" spc="0" normalizeH="0" baseline="0" noProof="0" dirty="0">
              <a:ln>
                <a:noFill/>
              </a:ln>
              <a:solidFill>
                <a:srgbClr val="5F2987"/>
              </a:solidFill>
              <a:effectLst/>
              <a:uLnTx/>
              <a:uFillTx/>
              <a:latin typeface="HP001 4 hàng" panose="020B0603050302020204" pitchFamily="34" charset="0"/>
              <a:ea typeface="+mn-ea"/>
              <a:cs typeface="+mn-cs"/>
            </a:endParaRPr>
          </a:p>
        </p:txBody>
      </p:sp>
      <p:sp>
        <p:nvSpPr>
          <p:cNvPr id="2" name="Rectangle 1"/>
          <p:cNvSpPr/>
          <p:nvPr/>
        </p:nvSpPr>
        <p:spPr>
          <a:xfrm>
            <a:off x="1862818" y="4792773"/>
            <a:ext cx="2751074"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5F2987"/>
                </a:solidFill>
                <a:effectLst/>
                <a:uLnTx/>
                <a:uFillTx/>
                <a:latin typeface="HP001 4 hàng" panose="020B0603050302020204" pitchFamily="34" charset="0"/>
                <a:ea typeface="+mn-ea"/>
                <a:cs typeface="+mn-cs"/>
              </a:rPr>
              <a:t>khoảng .... km</a:t>
            </a:r>
            <a:endParaRPr kumimoji="0" lang="en-US" sz="3200" b="1" i="0" u="none" strike="noStrike" kern="1200" cap="none" spc="0" normalizeH="0" baseline="0" noProof="0" dirty="0">
              <a:ln>
                <a:noFill/>
              </a:ln>
              <a:solidFill>
                <a:srgbClr val="5F2987"/>
              </a:solidFill>
              <a:effectLst/>
              <a:uLnTx/>
              <a:uFillTx/>
              <a:latin typeface="HP001 4 hàng" panose="020B0603050302020204" pitchFamily="34" charset="0"/>
              <a:ea typeface="+mn-ea"/>
              <a:cs typeface="+mn-cs"/>
            </a:endParaRPr>
          </a:p>
        </p:txBody>
      </p:sp>
      <p:sp>
        <p:nvSpPr>
          <p:cNvPr id="20" name="TextBox 19">
            <a:extLst>
              <a:ext uri="{FF2B5EF4-FFF2-40B4-BE49-F238E27FC236}">
                <a16:creationId xmlns:a16="http://schemas.microsoft.com/office/drawing/2014/main" id="{C064A716-8551-4765-89EA-63EEE570FCC6}"/>
              </a:ext>
            </a:extLst>
          </p:cNvPr>
          <p:cNvSpPr txBox="1"/>
          <p:nvPr/>
        </p:nvSpPr>
        <p:spPr>
          <a:xfrm>
            <a:off x="1862818" y="5468132"/>
            <a:ext cx="997072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5F2987"/>
                </a:solidFill>
                <a:effectLst/>
                <a:uLnTx/>
                <a:uFillTx/>
                <a:latin typeface="HP001 4 hàng" panose="020B0603050302020204" pitchFamily="34" charset="0"/>
                <a:ea typeface="+mn-ea"/>
                <a:cs typeface="+mn-cs"/>
              </a:rPr>
              <a:t>b</a:t>
            </a:r>
            <a:r>
              <a:rPr kumimoji="0" lang="vi-VN" sz="3600" b="1" i="0" u="none" strike="noStrike" kern="1200" cap="none" spc="0" normalizeH="0" baseline="0" noProof="0" dirty="0" smtClean="0">
                <a:ln>
                  <a:noFill/>
                </a:ln>
                <a:solidFill>
                  <a:srgbClr val="5F2987"/>
                </a:solidFill>
                <a:effectLst/>
                <a:uLnTx/>
                <a:uFillTx/>
                <a:latin typeface="HP001 4 hàng" panose="020B0603050302020204" pitchFamily="34" charset="0"/>
                <a:ea typeface="+mn-ea"/>
                <a:cs typeface="+mn-cs"/>
              </a:rPr>
              <a:t>) Trong nhóm em, nhà bạn.......xa trường nhất,</a:t>
            </a:r>
            <a:endParaRPr kumimoji="0" lang="en-US" sz="3600" b="1" i="0" u="none" strike="noStrike" kern="1200" cap="none" spc="0" normalizeH="0" baseline="0" noProof="0" dirty="0">
              <a:ln>
                <a:noFill/>
              </a:ln>
              <a:solidFill>
                <a:srgbClr val="5F2987"/>
              </a:solidFill>
              <a:effectLst/>
              <a:uLnTx/>
              <a:uFillTx/>
              <a:latin typeface="HP001 4 hàng" panose="020B0603050302020204" pitchFamily="34" charset="0"/>
              <a:ea typeface="+mn-ea"/>
              <a:cs typeface="+mn-cs"/>
            </a:endParaRPr>
          </a:p>
        </p:txBody>
      </p:sp>
      <p:sp>
        <p:nvSpPr>
          <p:cNvPr id="21" name="Rectangle 20"/>
          <p:cNvSpPr/>
          <p:nvPr/>
        </p:nvSpPr>
        <p:spPr>
          <a:xfrm>
            <a:off x="1870078" y="6222428"/>
            <a:ext cx="4876656"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5F2987"/>
                </a:solidFill>
                <a:effectLst/>
                <a:uLnTx/>
                <a:uFillTx/>
                <a:latin typeface="HP001 4 hàng" panose="020B0603050302020204" pitchFamily="34" charset="0"/>
                <a:ea typeface="+mn-ea"/>
                <a:cs typeface="+mn-cs"/>
              </a:rPr>
              <a:t>b</a:t>
            </a:r>
            <a:r>
              <a:rPr kumimoji="0" lang="vi-VN" sz="3200" b="1" i="0" u="none" strike="noStrike" kern="1200" cap="none" spc="0" normalizeH="0" baseline="0" noProof="0" dirty="0" smtClean="0">
                <a:ln>
                  <a:noFill/>
                </a:ln>
                <a:solidFill>
                  <a:srgbClr val="5F2987"/>
                </a:solidFill>
                <a:effectLst/>
                <a:uLnTx/>
                <a:uFillTx/>
                <a:latin typeface="HP001 4 hàng" panose="020B0603050302020204" pitchFamily="34" charset="0"/>
                <a:ea typeface="+mn-ea"/>
                <a:cs typeface="+mn-cs"/>
              </a:rPr>
              <a:t>ạn ...... </a:t>
            </a:r>
            <a:r>
              <a:rPr kumimoji="0" lang="vi-VN" sz="3200" b="1" i="0" u="none" strike="noStrike" kern="1200" cap="none" spc="0" normalizeH="0" baseline="0" noProof="0" dirty="0">
                <a:ln>
                  <a:noFill/>
                </a:ln>
                <a:solidFill>
                  <a:srgbClr val="5F2987"/>
                </a:solidFill>
                <a:effectLst/>
                <a:uLnTx/>
                <a:uFillTx/>
                <a:latin typeface="HP001 4 hàng" panose="020B0603050302020204" pitchFamily="34" charset="0"/>
                <a:ea typeface="+mn-ea"/>
                <a:cs typeface="+mn-cs"/>
              </a:rPr>
              <a:t>g</a:t>
            </a:r>
            <a:r>
              <a:rPr kumimoji="0" lang="vi-VN" sz="3200" b="1" i="0" u="none" strike="noStrike" kern="1200" cap="none" spc="0" normalizeH="0" baseline="0" noProof="0" dirty="0" smtClean="0">
                <a:ln>
                  <a:noFill/>
                </a:ln>
                <a:solidFill>
                  <a:srgbClr val="5F2987"/>
                </a:solidFill>
                <a:effectLst/>
                <a:uLnTx/>
                <a:uFillTx/>
                <a:latin typeface="HP001 4 hàng" panose="020B0603050302020204" pitchFamily="34" charset="0"/>
                <a:ea typeface="+mn-ea"/>
                <a:cs typeface="+mn-cs"/>
              </a:rPr>
              <a:t>ần trường nhất. </a:t>
            </a:r>
            <a:endParaRPr kumimoji="0" lang="en-US" sz="3200" b="1" i="0" u="none" strike="noStrike" kern="1200" cap="none" spc="0" normalizeH="0" baseline="0" noProof="0" dirty="0">
              <a:ln>
                <a:noFill/>
              </a:ln>
              <a:solidFill>
                <a:srgbClr val="5F2987"/>
              </a:solidFill>
              <a:effectLst/>
              <a:uLnTx/>
              <a:uFillTx/>
              <a:latin typeface="HP001 4 hàng" panose="020B0603050302020204" pitchFamily="34" charset="0"/>
              <a:ea typeface="+mn-ea"/>
              <a:cs typeface="+mn-cs"/>
            </a:endParaRPr>
          </a:p>
        </p:txBody>
      </p:sp>
    </p:spTree>
    <p:extLst>
      <p:ext uri="{BB962C8B-B14F-4D97-AF65-F5344CB8AC3E}">
        <p14:creationId xmlns:p14="http://schemas.microsoft.com/office/powerpoint/2010/main" val="23655912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581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339F1BD7-0479-7E49-8689-C54A32F14D40}"/>
              </a:ext>
            </a:extLst>
          </p:cNvPr>
          <p:cNvPicPr>
            <a:picLocks noChangeAspect="1"/>
          </p:cNvPicPr>
          <p:nvPr/>
        </p:nvPicPr>
        <p:blipFill>
          <a:blip r:embed="rId3" cstate="print">
            <a:extLst>
              <a:ext uri="{BEBA8EAE-BF5A-486C-A8C5-ECC9F3942E4B}">
                <a14:imgProps xmlns:a14="http://schemas.microsoft.com/office/drawing/2010/main">
                  <a14:imgLayer r:embed="rId4">
                    <a14:imgEffect>
                      <a14:sharpenSoften amount="45000"/>
                    </a14:imgEffect>
                  </a14:imgLayer>
                </a14:imgProps>
              </a:ext>
              <a:ext uri="{28A0092B-C50C-407E-A947-70E740481C1C}">
                <a14:useLocalDpi xmlns:a14="http://schemas.microsoft.com/office/drawing/2010/main" val="0"/>
              </a:ext>
            </a:extLst>
          </a:blip>
          <a:stretch>
            <a:fillRect/>
          </a:stretch>
        </p:blipFill>
        <p:spPr>
          <a:xfrm>
            <a:off x="423808" y="145611"/>
            <a:ext cx="2325467" cy="1162735"/>
          </a:xfrm>
          <a:prstGeom prst="rect">
            <a:avLst/>
          </a:prstGeom>
        </p:spPr>
      </p:pic>
      <p:grpSp>
        <p:nvGrpSpPr>
          <p:cNvPr id="72" name="Group 71">
            <a:extLst>
              <a:ext uri="{FF2B5EF4-FFF2-40B4-BE49-F238E27FC236}">
                <a16:creationId xmlns:a16="http://schemas.microsoft.com/office/drawing/2014/main" id="{1C0FA1DB-170C-794D-BCAD-D23D14A26DE2}"/>
              </a:ext>
            </a:extLst>
          </p:cNvPr>
          <p:cNvGrpSpPr/>
          <p:nvPr/>
        </p:nvGrpSpPr>
        <p:grpSpPr>
          <a:xfrm>
            <a:off x="2957822" y="617724"/>
            <a:ext cx="5945546" cy="570588"/>
            <a:chOff x="1183343" y="1464304"/>
            <a:chExt cx="5945546" cy="570588"/>
          </a:xfrm>
        </p:grpSpPr>
        <p:sp>
          <p:nvSpPr>
            <p:cNvPr id="73" name="TextBox 72">
              <a:extLst>
                <a:ext uri="{FF2B5EF4-FFF2-40B4-BE49-F238E27FC236}">
                  <a16:creationId xmlns:a16="http://schemas.microsoft.com/office/drawing/2014/main" id="{636F61FE-06FE-FB4C-BBD0-13146A7A11C5}"/>
                </a:ext>
              </a:extLst>
            </p:cNvPr>
            <p:cNvSpPr txBox="1"/>
            <p:nvPr/>
          </p:nvSpPr>
          <p:spPr>
            <a:xfrm>
              <a:off x="1820069" y="1474175"/>
              <a:ext cx="5308820" cy="523220"/>
            </a:xfrm>
            <a:prstGeom prst="rect">
              <a:avLst/>
            </a:prstGeom>
            <a:noFill/>
            <a:ln w="38100">
              <a:noFill/>
            </a:ln>
          </p:spPr>
          <p:txBody>
            <a:bodyPr wrap="square" rtlCol="0">
              <a:spAutoFit/>
            </a:bodyPr>
            <a:lstStyle/>
            <a:p>
              <a:r>
                <a:rPr lang="en-US" sz="2800" dirty="0" err="1"/>
                <a:t>Làm</a:t>
              </a:r>
              <a:r>
                <a:rPr lang="en-US" sz="2800"/>
                <a:t> </a:t>
              </a:r>
              <a:r>
                <a:rPr lang="en-US" sz="2800" err="1"/>
                <a:t>thước</a:t>
              </a:r>
              <a:r>
                <a:rPr lang="en-US" sz="2800"/>
                <a:t> </a:t>
              </a:r>
              <a:r>
                <a:rPr lang="en-US" sz="2800" err="1"/>
                <a:t>dây</a:t>
              </a:r>
              <a:r>
                <a:rPr lang="en-US" sz="2800"/>
                <a:t>:</a:t>
              </a:r>
            </a:p>
          </p:txBody>
        </p:sp>
        <p:sp>
          <p:nvSpPr>
            <p:cNvPr id="74" name="Oval 73">
              <a:extLst>
                <a:ext uri="{FF2B5EF4-FFF2-40B4-BE49-F238E27FC236}">
                  <a16:creationId xmlns:a16="http://schemas.microsoft.com/office/drawing/2014/main" id="{66D889A0-ED05-754F-BAD6-14DDC2253448}"/>
                </a:ext>
              </a:extLst>
            </p:cNvPr>
            <p:cNvSpPr/>
            <p:nvPr/>
          </p:nvSpPr>
          <p:spPr>
            <a:xfrm>
              <a:off x="1183343" y="1464304"/>
              <a:ext cx="570588" cy="570588"/>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t>1</a:t>
              </a:r>
            </a:p>
          </p:txBody>
        </p:sp>
      </p:grpSp>
      <p:pic>
        <p:nvPicPr>
          <p:cNvPr id="68" name="Picture 67">
            <a:extLst>
              <a:ext uri="{FF2B5EF4-FFF2-40B4-BE49-F238E27FC236}">
                <a16:creationId xmlns:a16="http://schemas.microsoft.com/office/drawing/2014/main" id="{7816E786-C921-944E-8A15-936DE23A6C7D}"/>
              </a:ext>
            </a:extLst>
          </p:cNvPr>
          <p:cNvPicPr>
            <a:picLocks noChangeAspect="1"/>
          </p:cNvPicPr>
          <p:nvPr/>
        </p:nvPicPr>
        <p:blipFill rotWithShape="1">
          <a:blip r:embed="rId5">
            <a:extLst>
              <a:ext uri="{28A0092B-C50C-407E-A947-70E740481C1C}">
                <a14:useLocalDpi xmlns:a14="http://schemas.microsoft.com/office/drawing/2010/main" val="0"/>
              </a:ext>
            </a:extLst>
          </a:blip>
          <a:srcRect l="2377"/>
          <a:stretch/>
        </p:blipFill>
        <p:spPr>
          <a:xfrm>
            <a:off x="6337339" y="2305921"/>
            <a:ext cx="4966270" cy="2246157"/>
          </a:xfrm>
          <a:prstGeom prst="rect">
            <a:avLst/>
          </a:prstGeom>
        </p:spPr>
      </p:pic>
      <p:sp>
        <p:nvSpPr>
          <p:cNvPr id="77" name="TextBox 76">
            <a:extLst>
              <a:ext uri="{FF2B5EF4-FFF2-40B4-BE49-F238E27FC236}">
                <a16:creationId xmlns:a16="http://schemas.microsoft.com/office/drawing/2014/main" id="{F1495702-8FE6-9043-91D5-31CA0645DD21}"/>
              </a:ext>
            </a:extLst>
          </p:cNvPr>
          <p:cNvSpPr txBox="1"/>
          <p:nvPr/>
        </p:nvSpPr>
        <p:spPr>
          <a:xfrm>
            <a:off x="803936" y="2205474"/>
            <a:ext cx="5448948" cy="3890424"/>
          </a:xfrm>
          <a:prstGeom prst="rect">
            <a:avLst/>
          </a:prstGeom>
          <a:noFill/>
          <a:ln w="38100">
            <a:noFill/>
          </a:ln>
        </p:spPr>
        <p:txBody>
          <a:bodyPr wrap="square" rtlCol="0">
            <a:spAutoFit/>
          </a:bodyPr>
          <a:lstStyle/>
          <a:p>
            <a:pPr algn="just">
              <a:lnSpc>
                <a:spcPct val="150000"/>
              </a:lnSpc>
            </a:pPr>
            <a:r>
              <a:rPr lang="vi-VN" sz="2800"/>
              <a:t>- Dùng thước 1 m. từ đầu dây, cứ 1 m em hãy vạch một vạch đỏ</a:t>
            </a:r>
          </a:p>
          <a:p>
            <a:pPr algn="just">
              <a:lnSpc>
                <a:spcPct val="150000"/>
              </a:lnSpc>
            </a:pPr>
            <a:r>
              <a:rPr lang="vi-VN" sz="2800"/>
              <a:t>- Dùng thước kẻ có vạch chia đề-xi-mét. Từ đầu dây cứ 1 dm em hãy vạch một vạch xanh (trừ chỗ đã có vạch đỏ)</a:t>
            </a:r>
          </a:p>
        </p:txBody>
      </p:sp>
      <p:sp>
        <p:nvSpPr>
          <p:cNvPr id="69" name="Rectangle 68">
            <a:extLst>
              <a:ext uri="{FF2B5EF4-FFF2-40B4-BE49-F238E27FC236}">
                <a16:creationId xmlns:a16="http://schemas.microsoft.com/office/drawing/2014/main" id="{6AC1A809-7591-324A-8DE9-7FBD1D710B77}"/>
              </a:ext>
            </a:extLst>
          </p:cNvPr>
          <p:cNvSpPr/>
          <p:nvPr/>
        </p:nvSpPr>
        <p:spPr>
          <a:xfrm>
            <a:off x="803936" y="1455783"/>
            <a:ext cx="5719836" cy="658770"/>
          </a:xfrm>
          <a:prstGeom prst="rect">
            <a:avLst/>
          </a:prstGeom>
        </p:spPr>
        <p:txBody>
          <a:bodyPr wrap="none">
            <a:spAutoFit/>
          </a:bodyPr>
          <a:lstStyle/>
          <a:p>
            <a:pPr lvl="0" algn="just">
              <a:lnSpc>
                <a:spcPct val="150000"/>
              </a:lnSpc>
            </a:pPr>
            <a:r>
              <a:rPr lang="vi-VN" sz="2800">
                <a:solidFill>
                  <a:prstClr val="black"/>
                </a:solidFill>
              </a:rPr>
              <a:t>- Chuẩn bị một dải dây dài hơn 3m</a:t>
            </a:r>
          </a:p>
        </p:txBody>
      </p:sp>
    </p:spTree>
    <p:extLst>
      <p:ext uri="{BB962C8B-B14F-4D97-AF65-F5344CB8AC3E}">
        <p14:creationId xmlns:p14="http://schemas.microsoft.com/office/powerpoint/2010/main" val="781424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CD1E955-30C6-B540-8430-26A67175D8BC}"/>
              </a:ext>
            </a:extLst>
          </p:cNvPr>
          <p:cNvPicPr>
            <a:picLocks noChangeAspect="1"/>
          </p:cNvPicPr>
          <p:nvPr/>
        </p:nvPicPr>
        <p:blipFill>
          <a:blip r:embed="rId2" cstate="print">
            <a:extLst>
              <a:ext uri="{BEBA8EAE-BF5A-486C-A8C5-ECC9F3942E4B}">
                <a14:imgProps xmlns:a14="http://schemas.microsoft.com/office/drawing/2010/main">
                  <a14:imgLayer r:embed="rId3">
                    <a14:imgEffect>
                      <a14:sharpenSoften amount="45000"/>
                    </a14:imgEffect>
                  </a14:imgLayer>
                </a14:imgProps>
              </a:ext>
              <a:ext uri="{28A0092B-C50C-407E-A947-70E740481C1C}">
                <a14:useLocalDpi xmlns:a14="http://schemas.microsoft.com/office/drawing/2010/main" val="0"/>
              </a:ext>
            </a:extLst>
          </a:blip>
          <a:stretch>
            <a:fillRect/>
          </a:stretch>
        </p:blipFill>
        <p:spPr>
          <a:xfrm>
            <a:off x="423808" y="145611"/>
            <a:ext cx="2325467" cy="1162735"/>
          </a:xfrm>
          <a:prstGeom prst="rect">
            <a:avLst/>
          </a:prstGeom>
        </p:spPr>
      </p:pic>
      <p:grpSp>
        <p:nvGrpSpPr>
          <p:cNvPr id="16" name="Group 15">
            <a:extLst>
              <a:ext uri="{FF2B5EF4-FFF2-40B4-BE49-F238E27FC236}">
                <a16:creationId xmlns:a16="http://schemas.microsoft.com/office/drawing/2014/main" id="{D984502E-5919-394F-A5B0-592D3902C996}"/>
              </a:ext>
            </a:extLst>
          </p:cNvPr>
          <p:cNvGrpSpPr/>
          <p:nvPr/>
        </p:nvGrpSpPr>
        <p:grpSpPr>
          <a:xfrm>
            <a:off x="2957822" y="617724"/>
            <a:ext cx="5945546" cy="570588"/>
            <a:chOff x="1183343" y="1464304"/>
            <a:chExt cx="5945546" cy="570588"/>
          </a:xfrm>
        </p:grpSpPr>
        <p:sp>
          <p:nvSpPr>
            <p:cNvPr id="17" name="TextBox 16">
              <a:extLst>
                <a:ext uri="{FF2B5EF4-FFF2-40B4-BE49-F238E27FC236}">
                  <a16:creationId xmlns:a16="http://schemas.microsoft.com/office/drawing/2014/main" id="{F2BF7A7E-4D9C-9445-B274-018AAA310032}"/>
                </a:ext>
              </a:extLst>
            </p:cNvPr>
            <p:cNvSpPr txBox="1"/>
            <p:nvPr/>
          </p:nvSpPr>
          <p:spPr>
            <a:xfrm>
              <a:off x="1820069" y="1474175"/>
              <a:ext cx="5308820" cy="523220"/>
            </a:xfrm>
            <a:prstGeom prst="rect">
              <a:avLst/>
            </a:prstGeom>
            <a:noFill/>
            <a:ln w="38100">
              <a:noFill/>
            </a:ln>
          </p:spPr>
          <p:txBody>
            <a:bodyPr wrap="square" rtlCol="0">
              <a:spAutoFit/>
            </a:bodyPr>
            <a:lstStyle/>
            <a:p>
              <a:r>
                <a:rPr lang="en-US" sz="2800" err="1"/>
                <a:t>Thực</a:t>
              </a:r>
              <a:r>
                <a:rPr lang="en-US" sz="2800"/>
                <a:t> </a:t>
              </a:r>
              <a:r>
                <a:rPr lang="en-US" sz="2800" err="1"/>
                <a:t>hành</a:t>
              </a:r>
              <a:r>
                <a:rPr lang="en-US" sz="2800"/>
                <a:t> </a:t>
              </a:r>
              <a:r>
                <a:rPr lang="en-US" sz="2800" err="1"/>
                <a:t>đo</a:t>
              </a:r>
              <a:r>
                <a:rPr lang="en-US" sz="2800"/>
                <a:t>:</a:t>
              </a:r>
            </a:p>
          </p:txBody>
        </p:sp>
        <p:sp>
          <p:nvSpPr>
            <p:cNvPr id="18" name="Oval 17">
              <a:extLst>
                <a:ext uri="{FF2B5EF4-FFF2-40B4-BE49-F238E27FC236}">
                  <a16:creationId xmlns:a16="http://schemas.microsoft.com/office/drawing/2014/main" id="{95FE5B27-9280-4F41-8FAE-9DA1919042B2}"/>
                </a:ext>
              </a:extLst>
            </p:cNvPr>
            <p:cNvSpPr/>
            <p:nvPr/>
          </p:nvSpPr>
          <p:spPr>
            <a:xfrm>
              <a:off x="1183343" y="1464304"/>
              <a:ext cx="570588" cy="570588"/>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t>2</a:t>
              </a:r>
            </a:p>
          </p:txBody>
        </p:sp>
      </p:grpSp>
      <p:pic>
        <p:nvPicPr>
          <p:cNvPr id="10" name="Picture 9">
            <a:extLst>
              <a:ext uri="{FF2B5EF4-FFF2-40B4-BE49-F238E27FC236}">
                <a16:creationId xmlns:a16="http://schemas.microsoft.com/office/drawing/2014/main" id="{38B26B3E-B1FF-DC4E-85DC-C8AAC9980E1A}"/>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70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4855669" y="2022095"/>
            <a:ext cx="6378818" cy="2813810"/>
          </a:xfrm>
          <a:prstGeom prst="rect">
            <a:avLst/>
          </a:prstGeom>
        </p:spPr>
      </p:pic>
      <p:sp>
        <p:nvSpPr>
          <p:cNvPr id="25" name="TextBox 24">
            <a:extLst>
              <a:ext uri="{FF2B5EF4-FFF2-40B4-BE49-F238E27FC236}">
                <a16:creationId xmlns:a16="http://schemas.microsoft.com/office/drawing/2014/main" id="{67375527-D8A4-ED4F-9D9E-2845D5650C66}"/>
              </a:ext>
            </a:extLst>
          </p:cNvPr>
          <p:cNvSpPr txBox="1"/>
          <p:nvPr/>
        </p:nvSpPr>
        <p:spPr>
          <a:xfrm>
            <a:off x="819264" y="1829589"/>
            <a:ext cx="3865031" cy="3664208"/>
          </a:xfrm>
          <a:prstGeom prst="rect">
            <a:avLst/>
          </a:prstGeom>
          <a:noFill/>
          <a:ln w="38100">
            <a:noFill/>
          </a:ln>
        </p:spPr>
        <p:txBody>
          <a:bodyPr wrap="square" rtlCol="0">
            <a:spAutoFit/>
          </a:bodyPr>
          <a:lstStyle/>
          <a:p>
            <a:pPr algn="just">
              <a:lnSpc>
                <a:spcPct val="120000"/>
              </a:lnSpc>
            </a:pPr>
            <a:r>
              <a:rPr lang="vi-VN" sz="2800"/>
              <a:t>Em hãy ước lượng độ dài của một số đồ vật trong lớp theo yêu cầu, rồi dùng thước dây đã làm đo lại. Sau đó ghi kết quả vào phiếu thực hành.</a:t>
            </a:r>
            <a:endParaRPr lang="en-US" sz="2800"/>
          </a:p>
        </p:txBody>
      </p:sp>
    </p:spTree>
    <p:extLst>
      <p:ext uri="{BB962C8B-B14F-4D97-AF65-F5344CB8AC3E}">
        <p14:creationId xmlns:p14="http://schemas.microsoft.com/office/powerpoint/2010/main" val="2496903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490">
            <a:extLst>
              <a:ext uri="{FF2B5EF4-FFF2-40B4-BE49-F238E27FC236}">
                <a16:creationId xmlns:a16="http://schemas.microsoft.com/office/drawing/2014/main" id="{DBF09A9A-4489-0E4F-A954-798BA667CB23}"/>
              </a:ext>
            </a:extLst>
          </p:cNvPr>
          <p:cNvGraphicFramePr>
            <a:graphicFrameLocks noGrp="1"/>
          </p:cNvGraphicFramePr>
          <p:nvPr>
            <p:extLst>
              <p:ext uri="{D42A27DB-BD31-4B8C-83A1-F6EECF244321}">
                <p14:modId xmlns:p14="http://schemas.microsoft.com/office/powerpoint/2010/main" val="201863470"/>
              </p:ext>
            </p:extLst>
          </p:nvPr>
        </p:nvGraphicFramePr>
        <p:xfrm>
          <a:off x="946483" y="1122946"/>
          <a:ext cx="9914022" cy="5037220"/>
        </p:xfrm>
        <a:graphic>
          <a:graphicData uri="http://schemas.openxmlformats.org/drawingml/2006/table">
            <a:tbl>
              <a:tblPr firstRow="1" bandRow="1">
                <a:tableStyleId>{5C22544A-7EE6-4342-B048-85BDC9FD1C3A}</a:tableStyleId>
              </a:tblPr>
              <a:tblGrid>
                <a:gridCol w="4315328">
                  <a:extLst>
                    <a:ext uri="{9D8B030D-6E8A-4147-A177-3AD203B41FA5}">
                      <a16:colId xmlns:a16="http://schemas.microsoft.com/office/drawing/2014/main" val="2828112282"/>
                    </a:ext>
                  </a:extLst>
                </a:gridCol>
                <a:gridCol w="3088151">
                  <a:extLst>
                    <a:ext uri="{9D8B030D-6E8A-4147-A177-3AD203B41FA5}">
                      <a16:colId xmlns:a16="http://schemas.microsoft.com/office/drawing/2014/main" val="2636762149"/>
                    </a:ext>
                  </a:extLst>
                </a:gridCol>
                <a:gridCol w="2510543">
                  <a:extLst>
                    <a:ext uri="{9D8B030D-6E8A-4147-A177-3AD203B41FA5}">
                      <a16:colId xmlns:a16="http://schemas.microsoft.com/office/drawing/2014/main" val="1380285473"/>
                    </a:ext>
                  </a:extLst>
                </a:gridCol>
              </a:tblGrid>
              <a:tr h="1154419">
                <a:tc>
                  <a:txBody>
                    <a:bodyPr/>
                    <a:lstStyle/>
                    <a:p>
                      <a:pPr algn="ctr"/>
                      <a:r>
                        <a:rPr lang="en-VN" sz="2800">
                          <a:solidFill>
                            <a:schemeClr val="tx1"/>
                          </a:solidFill>
                        </a:rPr>
                        <a:t>Yêu cầu</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rgbClr val="FFF79A"/>
                    </a:solidFill>
                  </a:tcPr>
                </a:tc>
                <a:tc>
                  <a:txBody>
                    <a:bodyPr/>
                    <a:lstStyle/>
                    <a:p>
                      <a:pPr algn="ctr"/>
                      <a:r>
                        <a:rPr lang="en-VN" sz="2800">
                          <a:solidFill>
                            <a:schemeClr val="tx1"/>
                          </a:solidFill>
                        </a:rPr>
                        <a:t>Ước lượng</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rgbClr val="FFF79A"/>
                    </a:solidFill>
                  </a:tcPr>
                </a:tc>
                <a:tc>
                  <a:txBody>
                    <a:bodyPr/>
                    <a:lstStyle/>
                    <a:p>
                      <a:pPr algn="ctr"/>
                      <a:r>
                        <a:rPr lang="en-VN" sz="2800">
                          <a:solidFill>
                            <a:schemeClr val="tx1"/>
                          </a:solidFill>
                        </a:rPr>
                        <a:t>Đo bằng thước</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rgbClr val="FFF79A"/>
                    </a:solidFill>
                  </a:tcPr>
                </a:tc>
                <a:extLst>
                  <a:ext uri="{0D108BD9-81ED-4DB2-BD59-A6C34878D82A}">
                    <a16:rowId xmlns:a16="http://schemas.microsoft.com/office/drawing/2014/main" val="2137862058"/>
                  </a:ext>
                </a:extLst>
              </a:tr>
              <a:tr h="1227032">
                <a:tc>
                  <a:txBody>
                    <a:bodyPr/>
                    <a:lstStyle/>
                    <a:p>
                      <a:pPr marL="317500" indent="0" algn="l">
                        <a:tabLst/>
                      </a:pPr>
                      <a:r>
                        <a:rPr lang="en-VN" sz="2800">
                          <a:solidFill>
                            <a:schemeClr val="tx1"/>
                          </a:solidFill>
                        </a:rPr>
                        <a:t>Đo độ dài bảng lớp</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VN" sz="2800">
                          <a:solidFill>
                            <a:schemeClr val="tx1"/>
                          </a:solidFill>
                        </a:rPr>
                        <a:t> Khoảng         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476375" indent="0" algn="l">
                        <a:tabLst/>
                      </a:pPr>
                      <a:r>
                        <a:rPr lang="en-VN" sz="2800">
                          <a:solidFill>
                            <a:schemeClr val="tx1"/>
                          </a:solidFill>
                        </a:rPr>
                        <a:t>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27607564"/>
                  </a:ext>
                </a:extLst>
              </a:tr>
              <a:tr h="1275180">
                <a:tc>
                  <a:txBody>
                    <a:bodyPr/>
                    <a:lstStyle/>
                    <a:p>
                      <a:pPr marL="317500" indent="0" algn="l">
                        <a:tabLst/>
                      </a:pPr>
                      <a:r>
                        <a:rPr lang="en-VN" sz="2800">
                          <a:solidFill>
                            <a:schemeClr val="tx1"/>
                          </a:solidFill>
                        </a:rPr>
                        <a:t>Đo chiều rộng cửa lớp</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VN" sz="2800">
                          <a:solidFill>
                            <a:schemeClr val="tx1"/>
                          </a:solidFill>
                        </a:rPr>
                        <a:t> Khoảng         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476375" indent="0" algn="l">
                        <a:tabLst/>
                      </a:pPr>
                      <a:r>
                        <a:rPr lang="en-VN" sz="2800">
                          <a:solidFill>
                            <a:schemeClr val="tx1"/>
                          </a:solidFill>
                        </a:rPr>
                        <a:t>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8627883"/>
                  </a:ext>
                </a:extLst>
              </a:tr>
              <a:tr h="1380589">
                <a:tc>
                  <a:txBody>
                    <a:bodyPr/>
                    <a:lstStyle/>
                    <a:p>
                      <a:pPr marL="317500" indent="0" algn="l">
                        <a:tabLst/>
                      </a:pPr>
                      <a:r>
                        <a:rPr lang="en-VN" sz="2800">
                          <a:solidFill>
                            <a:schemeClr val="tx1"/>
                          </a:solidFill>
                        </a:rPr>
                        <a:t>Đo chiều cao bàn học</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VN" sz="2800">
                          <a:solidFill>
                            <a:schemeClr val="tx1"/>
                          </a:solidFill>
                        </a:rPr>
                        <a:t> Khoảng         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476375" indent="0" algn="l">
                        <a:tabLst/>
                      </a:pPr>
                      <a:r>
                        <a:rPr lang="en-VN" sz="2800">
                          <a:solidFill>
                            <a:schemeClr val="tx1"/>
                          </a:solidFill>
                        </a:rPr>
                        <a:t>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24106989"/>
                  </a:ext>
                </a:extLst>
              </a:tr>
            </a:tbl>
          </a:graphicData>
        </a:graphic>
      </p:graphicFrame>
      <p:sp>
        <p:nvSpPr>
          <p:cNvPr id="10" name="TextBox 9">
            <a:extLst>
              <a:ext uri="{FF2B5EF4-FFF2-40B4-BE49-F238E27FC236}">
                <a16:creationId xmlns:a16="http://schemas.microsoft.com/office/drawing/2014/main" id="{0FE425E8-AC16-6245-A504-5FA007403E14}"/>
              </a:ext>
            </a:extLst>
          </p:cNvPr>
          <p:cNvSpPr txBox="1"/>
          <p:nvPr/>
        </p:nvSpPr>
        <p:spPr>
          <a:xfrm>
            <a:off x="4087277" y="388067"/>
            <a:ext cx="4017446" cy="523220"/>
          </a:xfrm>
          <a:prstGeom prst="rect">
            <a:avLst/>
          </a:prstGeom>
          <a:noFill/>
        </p:spPr>
        <p:txBody>
          <a:bodyPr wrap="none" rtlCol="0">
            <a:spAutoFit/>
          </a:bodyPr>
          <a:lstStyle/>
          <a:p>
            <a:pPr algn="ctr"/>
            <a:r>
              <a:rPr lang="en-VN" sz="2800" dirty="0">
                <a:latin typeface="UTM Cooper Black" panose="02040603050506020204" pitchFamily="18" charset="0"/>
              </a:rPr>
              <a:t>PHIẾU THỰC HÀNH </a:t>
            </a:r>
          </a:p>
        </p:txBody>
      </p:sp>
      <p:sp>
        <p:nvSpPr>
          <p:cNvPr id="11" name="Rounded Rectangle 10">
            <a:extLst>
              <a:ext uri="{FF2B5EF4-FFF2-40B4-BE49-F238E27FC236}">
                <a16:creationId xmlns:a16="http://schemas.microsoft.com/office/drawing/2014/main" id="{930EF005-7F1C-9D43-9703-9F81912BEA06}"/>
              </a:ext>
            </a:extLst>
          </p:cNvPr>
          <p:cNvSpPr/>
          <p:nvPr/>
        </p:nvSpPr>
        <p:spPr>
          <a:xfrm>
            <a:off x="6759808" y="2512308"/>
            <a:ext cx="713719"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a:solidFill>
                  <a:srgbClr val="000000"/>
                </a:solidFill>
              </a:rPr>
              <a:t>?</a:t>
            </a:r>
          </a:p>
        </p:txBody>
      </p:sp>
      <p:sp>
        <p:nvSpPr>
          <p:cNvPr id="12" name="Rounded Rectangle 11">
            <a:extLst>
              <a:ext uri="{FF2B5EF4-FFF2-40B4-BE49-F238E27FC236}">
                <a16:creationId xmlns:a16="http://schemas.microsoft.com/office/drawing/2014/main" id="{12959EB6-A524-EB4C-ADCE-0A3C24F54AF3}"/>
              </a:ext>
            </a:extLst>
          </p:cNvPr>
          <p:cNvSpPr/>
          <p:nvPr/>
        </p:nvSpPr>
        <p:spPr>
          <a:xfrm>
            <a:off x="6759807" y="3771614"/>
            <a:ext cx="713719"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a:solidFill>
                  <a:srgbClr val="000000"/>
                </a:solidFill>
              </a:rPr>
              <a:t>?</a:t>
            </a:r>
          </a:p>
        </p:txBody>
      </p:sp>
      <p:sp>
        <p:nvSpPr>
          <p:cNvPr id="13" name="Rounded Rectangle 12">
            <a:extLst>
              <a:ext uri="{FF2B5EF4-FFF2-40B4-BE49-F238E27FC236}">
                <a16:creationId xmlns:a16="http://schemas.microsoft.com/office/drawing/2014/main" id="{9BE8F83A-A155-6447-B917-02B486A7F36A}"/>
              </a:ext>
            </a:extLst>
          </p:cNvPr>
          <p:cNvSpPr/>
          <p:nvPr/>
        </p:nvSpPr>
        <p:spPr>
          <a:xfrm>
            <a:off x="6759806" y="5160976"/>
            <a:ext cx="713719"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a:solidFill>
                  <a:srgbClr val="000000"/>
                </a:solidFill>
              </a:rPr>
              <a:t>?</a:t>
            </a:r>
          </a:p>
        </p:txBody>
      </p:sp>
      <p:sp>
        <p:nvSpPr>
          <p:cNvPr id="14" name="Rounded Rectangle 13">
            <a:extLst>
              <a:ext uri="{FF2B5EF4-FFF2-40B4-BE49-F238E27FC236}">
                <a16:creationId xmlns:a16="http://schemas.microsoft.com/office/drawing/2014/main" id="{4D689368-5785-BF4E-9F31-F41B4ECC7601}"/>
              </a:ext>
            </a:extLst>
          </p:cNvPr>
          <p:cNvSpPr/>
          <p:nvPr/>
        </p:nvSpPr>
        <p:spPr>
          <a:xfrm>
            <a:off x="8981639" y="2512308"/>
            <a:ext cx="713719"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a:solidFill>
                  <a:srgbClr val="000000"/>
                </a:solidFill>
              </a:rPr>
              <a:t>?</a:t>
            </a:r>
          </a:p>
        </p:txBody>
      </p:sp>
      <p:sp>
        <p:nvSpPr>
          <p:cNvPr id="15" name="Rounded Rectangle 14">
            <a:extLst>
              <a:ext uri="{FF2B5EF4-FFF2-40B4-BE49-F238E27FC236}">
                <a16:creationId xmlns:a16="http://schemas.microsoft.com/office/drawing/2014/main" id="{D88999F6-76F9-744C-938B-AB25141F7521}"/>
              </a:ext>
            </a:extLst>
          </p:cNvPr>
          <p:cNvSpPr/>
          <p:nvPr/>
        </p:nvSpPr>
        <p:spPr>
          <a:xfrm>
            <a:off x="8981638" y="3771614"/>
            <a:ext cx="713719"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a:solidFill>
                  <a:srgbClr val="000000"/>
                </a:solidFill>
              </a:rPr>
              <a:t>?</a:t>
            </a:r>
          </a:p>
        </p:txBody>
      </p:sp>
      <p:sp>
        <p:nvSpPr>
          <p:cNvPr id="16" name="Rounded Rectangle 15">
            <a:extLst>
              <a:ext uri="{FF2B5EF4-FFF2-40B4-BE49-F238E27FC236}">
                <a16:creationId xmlns:a16="http://schemas.microsoft.com/office/drawing/2014/main" id="{901FAC8F-A896-D345-AEA3-5A40F1754023}"/>
              </a:ext>
            </a:extLst>
          </p:cNvPr>
          <p:cNvSpPr/>
          <p:nvPr/>
        </p:nvSpPr>
        <p:spPr>
          <a:xfrm>
            <a:off x="8981637" y="5160976"/>
            <a:ext cx="713719"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a:solidFill>
                  <a:srgbClr val="000000"/>
                </a:solidFill>
              </a:rPr>
              <a:t>?</a:t>
            </a:r>
          </a:p>
        </p:txBody>
      </p:sp>
    </p:spTree>
    <p:extLst>
      <p:ext uri="{BB962C8B-B14F-4D97-AF65-F5344CB8AC3E}">
        <p14:creationId xmlns:p14="http://schemas.microsoft.com/office/powerpoint/2010/main" val="228127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6C6A631C-2A22-8A4D-89D0-B72819DC9515}"/>
              </a:ext>
            </a:extLst>
          </p:cNvPr>
          <p:cNvSpPr/>
          <p:nvPr/>
        </p:nvSpPr>
        <p:spPr>
          <a:xfrm>
            <a:off x="3584531" y="607865"/>
            <a:ext cx="923301" cy="523220"/>
          </a:xfrm>
          <a:prstGeom prst="roundRect">
            <a:avLst/>
          </a:prstGeom>
          <a:solidFill>
            <a:srgbClr val="FFC000">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pic>
        <p:nvPicPr>
          <p:cNvPr id="8" name="Picture 7">
            <a:extLst>
              <a:ext uri="{FF2B5EF4-FFF2-40B4-BE49-F238E27FC236}">
                <a16:creationId xmlns:a16="http://schemas.microsoft.com/office/drawing/2014/main" id="{830EF416-7A41-8243-81AB-75596F831606}"/>
              </a:ext>
            </a:extLst>
          </p:cNvPr>
          <p:cNvPicPr>
            <a:picLocks noChangeAspect="1"/>
          </p:cNvPicPr>
          <p:nvPr/>
        </p:nvPicPr>
        <p:blipFill>
          <a:blip r:embed="rId2" cstate="print">
            <a:extLst>
              <a:ext uri="{BEBA8EAE-BF5A-486C-A8C5-ECC9F3942E4B}">
                <a14:imgProps xmlns:a14="http://schemas.microsoft.com/office/drawing/2010/main">
                  <a14:imgLayer r:embed="rId3">
                    <a14:imgEffect>
                      <a14:sharpenSoften amount="45000"/>
                    </a14:imgEffect>
                  </a14:imgLayer>
                </a14:imgProps>
              </a:ext>
              <a:ext uri="{28A0092B-C50C-407E-A947-70E740481C1C}">
                <a14:useLocalDpi xmlns:a14="http://schemas.microsoft.com/office/drawing/2010/main" val="0"/>
              </a:ext>
            </a:extLst>
          </a:blip>
          <a:stretch>
            <a:fillRect/>
          </a:stretch>
        </p:blipFill>
        <p:spPr>
          <a:xfrm>
            <a:off x="423808" y="145611"/>
            <a:ext cx="2325467" cy="1162735"/>
          </a:xfrm>
          <a:prstGeom prst="rect">
            <a:avLst/>
          </a:prstGeom>
        </p:spPr>
      </p:pic>
      <p:grpSp>
        <p:nvGrpSpPr>
          <p:cNvPr id="9" name="Group 8">
            <a:extLst>
              <a:ext uri="{FF2B5EF4-FFF2-40B4-BE49-F238E27FC236}">
                <a16:creationId xmlns:a16="http://schemas.microsoft.com/office/drawing/2014/main" id="{39D5D529-54A5-3041-90B8-9193A91388A7}"/>
              </a:ext>
            </a:extLst>
          </p:cNvPr>
          <p:cNvGrpSpPr/>
          <p:nvPr/>
        </p:nvGrpSpPr>
        <p:grpSpPr>
          <a:xfrm>
            <a:off x="2957822" y="617724"/>
            <a:ext cx="5945546" cy="570588"/>
            <a:chOff x="1183343" y="1464304"/>
            <a:chExt cx="5945546" cy="570588"/>
          </a:xfrm>
        </p:grpSpPr>
        <p:sp>
          <p:nvSpPr>
            <p:cNvPr id="10" name="TextBox 9">
              <a:extLst>
                <a:ext uri="{FF2B5EF4-FFF2-40B4-BE49-F238E27FC236}">
                  <a16:creationId xmlns:a16="http://schemas.microsoft.com/office/drawing/2014/main" id="{B5223AF5-4FD1-3D4A-859C-5FBEEC41B064}"/>
                </a:ext>
              </a:extLst>
            </p:cNvPr>
            <p:cNvSpPr txBox="1"/>
            <p:nvPr/>
          </p:nvSpPr>
          <p:spPr>
            <a:xfrm>
              <a:off x="1820069" y="1474175"/>
              <a:ext cx="5308820" cy="523220"/>
            </a:xfrm>
            <a:prstGeom prst="rect">
              <a:avLst/>
            </a:prstGeom>
            <a:noFill/>
            <a:ln w="38100">
              <a:noFill/>
            </a:ln>
          </p:spPr>
          <p:txBody>
            <a:bodyPr wrap="square" rtlCol="0">
              <a:spAutoFit/>
            </a:bodyPr>
            <a:lstStyle/>
            <a:p>
              <a:r>
                <a:rPr lang="en-US" sz="2800" dirty="0" err="1"/>
                <a:t>Số</a:t>
              </a:r>
              <a:r>
                <a:rPr lang="en-US" sz="2800" dirty="0"/>
                <a:t> ?</a:t>
              </a:r>
            </a:p>
          </p:txBody>
        </p:sp>
        <p:sp>
          <p:nvSpPr>
            <p:cNvPr id="11" name="Oval 10">
              <a:extLst>
                <a:ext uri="{FF2B5EF4-FFF2-40B4-BE49-F238E27FC236}">
                  <a16:creationId xmlns:a16="http://schemas.microsoft.com/office/drawing/2014/main" id="{7CAD24FA-2370-5642-A29F-B384F849200F}"/>
                </a:ext>
              </a:extLst>
            </p:cNvPr>
            <p:cNvSpPr/>
            <p:nvPr/>
          </p:nvSpPr>
          <p:spPr>
            <a:xfrm>
              <a:off x="1183343" y="1464304"/>
              <a:ext cx="570588" cy="570588"/>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t>3</a:t>
              </a:r>
            </a:p>
          </p:txBody>
        </p:sp>
      </p:grpSp>
      <p:grpSp>
        <p:nvGrpSpPr>
          <p:cNvPr id="18" name="Group 17">
            <a:extLst>
              <a:ext uri="{FF2B5EF4-FFF2-40B4-BE49-F238E27FC236}">
                <a16:creationId xmlns:a16="http://schemas.microsoft.com/office/drawing/2014/main" id="{1DDA8D09-9489-E646-A2EB-8CA4AE65C792}"/>
              </a:ext>
            </a:extLst>
          </p:cNvPr>
          <p:cNvGrpSpPr/>
          <p:nvPr/>
        </p:nvGrpSpPr>
        <p:grpSpPr>
          <a:xfrm>
            <a:off x="1138988" y="1308346"/>
            <a:ext cx="8454190" cy="5633402"/>
            <a:chOff x="1138988" y="1150815"/>
            <a:chExt cx="8454190" cy="5633402"/>
          </a:xfrm>
        </p:grpSpPr>
        <p:sp>
          <p:nvSpPr>
            <p:cNvPr id="13" name="TextBox 12">
              <a:extLst>
                <a:ext uri="{FF2B5EF4-FFF2-40B4-BE49-F238E27FC236}">
                  <a16:creationId xmlns:a16="http://schemas.microsoft.com/office/drawing/2014/main" id="{AE2CDFAD-5466-754B-9E6E-6009F5B7DE25}"/>
                </a:ext>
              </a:extLst>
            </p:cNvPr>
            <p:cNvSpPr txBox="1"/>
            <p:nvPr/>
          </p:nvSpPr>
          <p:spPr>
            <a:xfrm>
              <a:off x="1138988" y="1150815"/>
              <a:ext cx="8454190" cy="5633402"/>
            </a:xfrm>
            <a:prstGeom prst="rect">
              <a:avLst/>
            </a:prstGeom>
            <a:noFill/>
          </p:spPr>
          <p:txBody>
            <a:bodyPr wrap="square" rtlCol="0">
              <a:spAutoFit/>
            </a:bodyPr>
            <a:lstStyle/>
            <a:p>
              <a:pPr>
                <a:lnSpc>
                  <a:spcPct val="150000"/>
                </a:lnSpc>
              </a:pPr>
              <a:r>
                <a:rPr lang="en-US" sz="3200" dirty="0"/>
                <a:t>a) </a:t>
              </a:r>
              <a:r>
                <a:rPr lang="en-US" sz="3200" dirty="0" err="1"/>
                <a:t>Em</a:t>
              </a:r>
              <a:r>
                <a:rPr lang="en-US" sz="3200" dirty="0"/>
                <a:t> </a:t>
              </a:r>
              <a:r>
                <a:rPr lang="en-US" sz="3200" dirty="0" err="1"/>
                <a:t>hã</a:t>
              </a:r>
              <a:r>
                <a:rPr lang="vi-VN" sz="3200" dirty="0"/>
                <a:t>y</a:t>
              </a:r>
              <a:r>
                <a:rPr lang="en-US" sz="3200" dirty="0"/>
                <a:t> </a:t>
              </a:r>
              <a:r>
                <a:rPr lang="en-US" sz="3200" dirty="0" err="1"/>
                <a:t>quan</a:t>
              </a:r>
              <a:r>
                <a:rPr lang="en-US" sz="3200" dirty="0"/>
                <a:t> </a:t>
              </a:r>
              <a:r>
                <a:rPr lang="en-US" sz="3200" dirty="0" err="1"/>
                <a:t>sát</a:t>
              </a:r>
              <a:r>
                <a:rPr lang="en-US" sz="3200" dirty="0"/>
                <a:t> </a:t>
              </a:r>
              <a:r>
                <a:rPr lang="en-US" sz="3200" dirty="0" err="1"/>
                <a:t>rồi</a:t>
              </a:r>
              <a:r>
                <a:rPr lang="en-US" sz="3200" dirty="0"/>
                <a:t> </a:t>
              </a:r>
              <a:r>
                <a:rPr lang="en-US" sz="3200" dirty="0" err="1"/>
                <a:t>ước</a:t>
              </a:r>
              <a:r>
                <a:rPr lang="en-US" sz="3200" dirty="0"/>
                <a:t> </a:t>
              </a:r>
              <a:r>
                <a:rPr lang="en-US" sz="3200" dirty="0" err="1"/>
                <a:t>lượng</a:t>
              </a:r>
              <a:r>
                <a:rPr lang="en-US" sz="3200" dirty="0"/>
                <a:t>:</a:t>
              </a:r>
              <a:endParaRPr lang="en-VN" sz="3200" dirty="0"/>
            </a:p>
            <a:p>
              <a:pPr>
                <a:lnSpc>
                  <a:spcPct val="150000"/>
                </a:lnSpc>
              </a:pPr>
              <a:r>
                <a:rPr lang="en-US" sz="3200" dirty="0"/>
                <a:t>- </a:t>
              </a:r>
              <a:r>
                <a:rPr lang="en-US" sz="3200" dirty="0" err="1"/>
                <a:t>Cổng</a:t>
              </a:r>
              <a:r>
                <a:rPr lang="en-US" sz="3200" dirty="0"/>
                <a:t> </a:t>
              </a:r>
              <a:r>
                <a:rPr lang="en-US" sz="3200" dirty="0" err="1"/>
                <a:t>trường</a:t>
              </a:r>
              <a:r>
                <a:rPr lang="en-US" sz="3200" dirty="0"/>
                <a:t> </a:t>
              </a:r>
              <a:r>
                <a:rPr lang="en-US" sz="3200" dirty="0" err="1"/>
                <a:t>em</a:t>
              </a:r>
              <a:r>
                <a:rPr lang="en-US" sz="3200" dirty="0"/>
                <a:t> </a:t>
              </a:r>
              <a:r>
                <a:rPr lang="en-US" sz="3200" dirty="0" err="1"/>
                <a:t>rộng</a:t>
              </a:r>
              <a:r>
                <a:rPr lang="en-US" sz="3200" dirty="0"/>
                <a:t> </a:t>
              </a:r>
              <a:r>
                <a:rPr lang="en-US" sz="3200" dirty="0" err="1"/>
                <a:t>khoảng</a:t>
              </a:r>
              <a:r>
                <a:rPr lang="en-US" sz="3200" dirty="0"/>
                <a:t>           m.</a:t>
              </a:r>
              <a:endParaRPr lang="en-VN" sz="3200" dirty="0"/>
            </a:p>
            <a:p>
              <a:pPr>
                <a:lnSpc>
                  <a:spcPct val="150000"/>
                </a:lnSpc>
              </a:pPr>
              <a:r>
                <a:rPr lang="en-US" sz="3200" dirty="0"/>
                <a:t>- </a:t>
              </a:r>
              <a:r>
                <a:rPr lang="en-US" sz="3200" dirty="0" err="1"/>
                <a:t>Tòa</a:t>
              </a:r>
              <a:r>
                <a:rPr lang="en-US" sz="3200" dirty="0"/>
                <a:t> </a:t>
              </a:r>
              <a:r>
                <a:rPr lang="en-US" sz="3200" dirty="0" err="1"/>
                <a:t>nhà</a:t>
              </a:r>
              <a:r>
                <a:rPr lang="en-US" sz="3200" dirty="0"/>
                <a:t> </a:t>
              </a:r>
              <a:r>
                <a:rPr lang="en-US" sz="3200" dirty="0" err="1"/>
                <a:t>em</a:t>
              </a:r>
              <a:r>
                <a:rPr lang="en-US" sz="3200" dirty="0"/>
                <a:t> </a:t>
              </a:r>
              <a:r>
                <a:rPr lang="en-US" sz="3200" dirty="0" err="1"/>
                <a:t>học</a:t>
              </a:r>
              <a:r>
                <a:rPr lang="en-US" sz="3200" dirty="0"/>
                <a:t> </a:t>
              </a:r>
              <a:r>
                <a:rPr lang="en-US" sz="3200" dirty="0" err="1"/>
                <a:t>cao</a:t>
              </a:r>
              <a:r>
                <a:rPr lang="en-US" sz="3200" dirty="0"/>
                <a:t> </a:t>
              </a:r>
              <a:r>
                <a:rPr lang="en-US" sz="3200" dirty="0" err="1"/>
                <a:t>khoảng</a:t>
              </a:r>
              <a:r>
                <a:rPr lang="en-US" sz="3200" dirty="0"/>
                <a:t>             m.</a:t>
              </a:r>
            </a:p>
            <a:p>
              <a:pPr>
                <a:lnSpc>
                  <a:spcPct val="150000"/>
                </a:lnSpc>
              </a:pPr>
              <a:endParaRPr lang="en-VN" sz="2000" dirty="0"/>
            </a:p>
            <a:p>
              <a:pPr>
                <a:lnSpc>
                  <a:spcPct val="150000"/>
                </a:lnSpc>
              </a:pPr>
              <a:r>
                <a:rPr lang="en-US" sz="3200" dirty="0"/>
                <a:t>b) </a:t>
              </a:r>
              <a:r>
                <a:rPr lang="en-US" sz="3200" dirty="0" err="1"/>
                <a:t>Em</a:t>
              </a:r>
              <a:r>
                <a:rPr lang="en-US" sz="3200" dirty="0"/>
                <a:t> </a:t>
              </a:r>
              <a:r>
                <a:rPr lang="en-US" sz="3200" dirty="0" err="1"/>
                <a:t>hãy</a:t>
              </a:r>
              <a:r>
                <a:rPr lang="en-US" sz="3200" dirty="0"/>
                <a:t> </a:t>
              </a:r>
              <a:r>
                <a:rPr lang="en-US" sz="3200" dirty="0" err="1"/>
                <a:t>đo</a:t>
              </a:r>
              <a:r>
                <a:rPr lang="en-US" sz="3200" dirty="0"/>
                <a:t> </a:t>
              </a:r>
              <a:r>
                <a:rPr lang="en-US" sz="3200" dirty="0" err="1"/>
                <a:t>rồi</a:t>
              </a:r>
              <a:r>
                <a:rPr lang="en-US" sz="3200" dirty="0"/>
                <a:t> </a:t>
              </a:r>
              <a:r>
                <a:rPr lang="en-US" sz="3200" dirty="0" err="1"/>
                <a:t>ghi</a:t>
              </a:r>
              <a:r>
                <a:rPr lang="en-US" sz="3200" dirty="0"/>
                <a:t> </a:t>
              </a:r>
              <a:r>
                <a:rPr lang="en-US" sz="3200" dirty="0" err="1"/>
                <a:t>lại</a:t>
              </a:r>
              <a:r>
                <a:rPr lang="en-US" sz="3200" dirty="0"/>
                <a:t>:</a:t>
              </a:r>
              <a:endParaRPr lang="en-VN" sz="3200" dirty="0"/>
            </a:p>
            <a:p>
              <a:pPr>
                <a:lnSpc>
                  <a:spcPct val="150000"/>
                </a:lnSpc>
              </a:pPr>
              <a:r>
                <a:rPr lang="en-US" sz="3200" dirty="0"/>
                <a:t>- </a:t>
              </a:r>
              <a:r>
                <a:rPr lang="en-US" sz="3200" dirty="0" err="1"/>
                <a:t>Cổng</a:t>
              </a:r>
              <a:r>
                <a:rPr lang="en-US" sz="3200" dirty="0"/>
                <a:t> </a:t>
              </a:r>
              <a:r>
                <a:rPr lang="en-US" sz="3200" dirty="0" err="1"/>
                <a:t>trường</a:t>
              </a:r>
              <a:r>
                <a:rPr lang="en-US" sz="3200" dirty="0"/>
                <a:t> </a:t>
              </a:r>
              <a:r>
                <a:rPr lang="en-US" sz="3200" dirty="0" err="1"/>
                <a:t>em</a:t>
              </a:r>
              <a:r>
                <a:rPr lang="en-US" sz="3200" dirty="0"/>
                <a:t> </a:t>
              </a:r>
              <a:r>
                <a:rPr lang="en-US" sz="3200" dirty="0" err="1"/>
                <a:t>rộng</a:t>
              </a:r>
              <a:r>
                <a:rPr lang="en-US" sz="3200" dirty="0"/>
                <a:t>              m.</a:t>
              </a:r>
              <a:endParaRPr lang="en-VN" sz="3200" dirty="0"/>
            </a:p>
            <a:p>
              <a:pPr>
                <a:lnSpc>
                  <a:spcPct val="150000"/>
                </a:lnSpc>
              </a:pPr>
              <a:r>
                <a:rPr lang="en-US" sz="3200" dirty="0"/>
                <a:t>- Hai </a:t>
              </a:r>
              <a:r>
                <a:rPr lang="en-US" sz="3200" dirty="0" err="1"/>
                <a:t>cây</a:t>
              </a:r>
              <a:r>
                <a:rPr lang="en-US" sz="3200" dirty="0"/>
                <a:t> </a:t>
              </a:r>
              <a:r>
                <a:rPr lang="en-US" sz="3200" dirty="0" err="1"/>
                <a:t>ở</a:t>
              </a:r>
              <a:r>
                <a:rPr lang="en-US" sz="3200" dirty="0"/>
                <a:t> </a:t>
              </a:r>
              <a:r>
                <a:rPr lang="en-US" sz="3200" dirty="0" err="1"/>
                <a:t>sân</a:t>
              </a:r>
              <a:r>
                <a:rPr lang="en-US" sz="3200" dirty="0"/>
                <a:t> </a:t>
              </a:r>
              <a:r>
                <a:rPr lang="en-US" sz="3200" dirty="0" err="1"/>
                <a:t>trường</a:t>
              </a:r>
              <a:r>
                <a:rPr lang="en-US" sz="3200" dirty="0"/>
                <a:t> </a:t>
              </a:r>
              <a:r>
                <a:rPr lang="en-US" sz="3200" dirty="0" err="1"/>
                <a:t>cách</a:t>
              </a:r>
              <a:r>
                <a:rPr lang="en-US" sz="3200" dirty="0"/>
                <a:t> </a:t>
              </a:r>
              <a:r>
                <a:rPr lang="en-US" sz="3200" dirty="0" err="1"/>
                <a:t>nhau</a:t>
              </a:r>
              <a:r>
                <a:rPr lang="en-US" sz="3200" dirty="0"/>
                <a:t>           m.</a:t>
              </a:r>
              <a:endParaRPr lang="en-VN" sz="3200" dirty="0"/>
            </a:p>
            <a:p>
              <a:pPr>
                <a:lnSpc>
                  <a:spcPct val="150000"/>
                </a:lnSpc>
              </a:pPr>
              <a:endParaRPr lang="en-VN" sz="3200" dirty="0"/>
            </a:p>
          </p:txBody>
        </p:sp>
        <p:sp>
          <p:nvSpPr>
            <p:cNvPr id="14" name="Rounded Rectangle 13">
              <a:extLst>
                <a:ext uri="{FF2B5EF4-FFF2-40B4-BE49-F238E27FC236}">
                  <a16:creationId xmlns:a16="http://schemas.microsoft.com/office/drawing/2014/main" id="{A4E0CBC3-4D5F-3748-BDB2-7164C231B813}"/>
                </a:ext>
              </a:extLst>
            </p:cNvPr>
            <p:cNvSpPr/>
            <p:nvPr/>
          </p:nvSpPr>
          <p:spPr>
            <a:xfrm>
              <a:off x="6906379" y="1926772"/>
              <a:ext cx="949960"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a:solidFill>
                    <a:srgbClr val="000000"/>
                  </a:solidFill>
                </a:rPr>
                <a:t>?</a:t>
              </a:r>
            </a:p>
          </p:txBody>
        </p:sp>
        <p:sp>
          <p:nvSpPr>
            <p:cNvPr id="15" name="Rounded Rectangle 14">
              <a:extLst>
                <a:ext uri="{FF2B5EF4-FFF2-40B4-BE49-F238E27FC236}">
                  <a16:creationId xmlns:a16="http://schemas.microsoft.com/office/drawing/2014/main" id="{EDE9C937-24AE-494A-9075-63927A4D1B4F}"/>
                </a:ext>
              </a:extLst>
            </p:cNvPr>
            <p:cNvSpPr/>
            <p:nvPr/>
          </p:nvSpPr>
          <p:spPr>
            <a:xfrm>
              <a:off x="6896261" y="2773274"/>
              <a:ext cx="949960"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a:solidFill>
                    <a:srgbClr val="000000"/>
                  </a:solidFill>
                </a:rPr>
                <a:t>?</a:t>
              </a:r>
            </a:p>
          </p:txBody>
        </p:sp>
        <p:sp>
          <p:nvSpPr>
            <p:cNvPr id="16" name="Rounded Rectangle 15">
              <a:extLst>
                <a:ext uri="{FF2B5EF4-FFF2-40B4-BE49-F238E27FC236}">
                  <a16:creationId xmlns:a16="http://schemas.microsoft.com/office/drawing/2014/main" id="{E79DF245-5B96-2747-9656-3EB02D6F53BE}"/>
                </a:ext>
              </a:extLst>
            </p:cNvPr>
            <p:cNvSpPr/>
            <p:nvPr/>
          </p:nvSpPr>
          <p:spPr>
            <a:xfrm>
              <a:off x="5773977" y="4581742"/>
              <a:ext cx="949960"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a:solidFill>
                    <a:srgbClr val="000000"/>
                  </a:solidFill>
                </a:rPr>
                <a:t>?</a:t>
              </a:r>
            </a:p>
          </p:txBody>
        </p:sp>
        <p:sp>
          <p:nvSpPr>
            <p:cNvPr id="17" name="Rounded Rectangle 16">
              <a:extLst>
                <a:ext uri="{FF2B5EF4-FFF2-40B4-BE49-F238E27FC236}">
                  <a16:creationId xmlns:a16="http://schemas.microsoft.com/office/drawing/2014/main" id="{C3F96965-5339-B54F-BE24-6C4C7E10749B}"/>
                </a:ext>
              </a:extLst>
            </p:cNvPr>
            <p:cNvSpPr/>
            <p:nvPr/>
          </p:nvSpPr>
          <p:spPr>
            <a:xfrm>
              <a:off x="7421662" y="5292098"/>
              <a:ext cx="949960"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a:solidFill>
                    <a:srgbClr val="000000"/>
                  </a:solidFill>
                </a:rPr>
                <a:t>?</a:t>
              </a:r>
            </a:p>
          </p:txBody>
        </p:sp>
      </p:grpSp>
    </p:spTree>
    <p:extLst>
      <p:ext uri="{BB962C8B-B14F-4D97-AF65-F5344CB8AC3E}">
        <p14:creationId xmlns:p14="http://schemas.microsoft.com/office/powerpoint/2010/main" val="3964442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0074" t="-1" r="6002" b="40612"/>
          <a:stretch/>
        </p:blipFill>
        <p:spPr>
          <a:xfrm>
            <a:off x="988728" y="88900"/>
            <a:ext cx="10844816" cy="6731000"/>
          </a:xfrm>
          <a:prstGeom prst="rect">
            <a:avLst/>
          </a:prstGeom>
          <a:ln>
            <a:solidFill>
              <a:schemeClr val="tx1"/>
            </a:solidFill>
          </a:ln>
        </p:spPr>
      </p:pic>
      <p:cxnSp>
        <p:nvCxnSpPr>
          <p:cNvPr id="55" name="Đường nối Thẳng 2">
            <a:extLst>
              <a:ext uri="{FF2B5EF4-FFF2-40B4-BE49-F238E27FC236}">
                <a16:creationId xmlns:a16="http://schemas.microsoft.com/office/drawing/2014/main" id="{D2832B86-CE3C-469C-98CB-35A09FB9B6E3}"/>
              </a:ext>
            </a:extLst>
          </p:cNvPr>
          <p:cNvCxnSpPr>
            <a:cxnSpLocks/>
          </p:cNvCxnSpPr>
          <p:nvPr/>
        </p:nvCxnSpPr>
        <p:spPr>
          <a:xfrm>
            <a:off x="1862818" y="88900"/>
            <a:ext cx="0" cy="67691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207632" y="510035"/>
            <a:ext cx="684809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5F2987"/>
                </a:solidFill>
                <a:effectLst/>
                <a:uLnTx/>
                <a:uFillTx/>
                <a:latin typeface="HP001 4 hàng" panose="020B0603050302020204" pitchFamily="34" charset="0"/>
                <a:ea typeface="+mn-ea"/>
                <a:cs typeface="+mn-cs"/>
              </a:rPr>
              <a:t>Thứ </a:t>
            </a:r>
            <a:r>
              <a:rPr kumimoji="0" lang="en-GB" sz="3600" b="1" i="0" u="none" strike="noStrike" kern="1200" cap="none" spc="0" normalizeH="0" baseline="0" noProof="0" dirty="0" err="1">
                <a:ln>
                  <a:noFill/>
                </a:ln>
                <a:solidFill>
                  <a:srgbClr val="5F2987"/>
                </a:solidFill>
                <a:effectLst/>
                <a:uLnTx/>
                <a:uFillTx/>
                <a:latin typeface="HP001 4 hàng" panose="020B0603050302020204" pitchFamily="34" charset="0"/>
                <a:ea typeface="+mn-ea"/>
                <a:cs typeface="+mn-cs"/>
              </a:rPr>
              <a:t>hai</a:t>
            </a:r>
            <a:r>
              <a:rPr kumimoji="0" lang="en-US" sz="3600" b="1" i="0" u="none" strike="noStrike" kern="1200" cap="none" spc="0" normalizeH="0" baseline="0" noProof="0" dirty="0">
                <a:ln>
                  <a:noFill/>
                </a:ln>
                <a:solidFill>
                  <a:srgbClr val="5F2987"/>
                </a:solidFill>
                <a:effectLst/>
                <a:uLnTx/>
                <a:uFillTx/>
                <a:latin typeface="HP001 4 hàng" panose="020B0603050302020204" pitchFamily="34" charset="0"/>
                <a:ea typeface="+mn-ea"/>
                <a:cs typeface="+mn-cs"/>
              </a:rPr>
              <a:t>,</a:t>
            </a:r>
            <a:r>
              <a:rPr kumimoji="0" lang="vi-VN" sz="3600" b="1" i="0" u="none" strike="noStrike" kern="1200" cap="none" spc="0" normalizeH="0" baseline="0" noProof="0" dirty="0">
                <a:ln>
                  <a:noFill/>
                </a:ln>
                <a:solidFill>
                  <a:srgbClr val="5F2987"/>
                </a:solidFill>
                <a:effectLst/>
                <a:uLnTx/>
                <a:uFillTx/>
                <a:latin typeface="HP001 4 hàng" panose="020B0603050302020204" pitchFamily="34" charset="0"/>
                <a:ea typeface="+mn-ea"/>
                <a:cs typeface="+mn-cs"/>
              </a:rPr>
              <a:t> wgày </a:t>
            </a:r>
            <a:r>
              <a:rPr kumimoji="0" lang="vi-VN" sz="3600" b="1" i="0" u="none" strike="noStrike" kern="1200" cap="none" spc="0" normalizeH="0" baseline="0" noProof="0" dirty="0" smtClean="0">
                <a:ln>
                  <a:noFill/>
                </a:ln>
                <a:solidFill>
                  <a:srgbClr val="5F2987"/>
                </a:solidFill>
                <a:effectLst/>
                <a:uLnTx/>
                <a:uFillTx/>
                <a:latin typeface="HP001 4 hàng" panose="020B0603050302020204" pitchFamily="34" charset="0"/>
                <a:ea typeface="+mn-ea"/>
                <a:cs typeface="+mn-cs"/>
              </a:rPr>
              <a:t>28</a:t>
            </a:r>
            <a:r>
              <a:rPr kumimoji="0" lang="en-US" sz="3600" b="1" i="0" u="none" strike="noStrike" kern="1200" cap="none" spc="0" normalizeH="0" baseline="0" noProof="0" dirty="0" smtClean="0">
                <a:ln>
                  <a:noFill/>
                </a:ln>
                <a:solidFill>
                  <a:srgbClr val="5F2987"/>
                </a:solidFill>
                <a:effectLst/>
                <a:uLnTx/>
                <a:uFillTx/>
                <a:latin typeface="HP001 4 hàng" panose="020B0603050302020204" pitchFamily="34" charset="0"/>
                <a:ea typeface="+mn-ea"/>
                <a:cs typeface="+mn-cs"/>
              </a:rPr>
              <a:t> </a:t>
            </a:r>
            <a:r>
              <a:rPr kumimoji="0" lang="en-US" sz="3600" b="1" i="0" u="none" strike="noStrike" kern="1200" cap="none" spc="0" normalizeH="0" baseline="0" noProof="0" dirty="0">
                <a:ln>
                  <a:noFill/>
                </a:ln>
                <a:solidFill>
                  <a:srgbClr val="5F2987"/>
                </a:solidFill>
                <a:effectLst/>
                <a:uLnTx/>
                <a:uFillTx/>
                <a:latin typeface="HP001 4 hàng" panose="020B0603050302020204" pitchFamily="34" charset="0"/>
                <a:ea typeface="+mn-ea"/>
                <a:cs typeface="+mn-cs"/>
              </a:rPr>
              <a:t>– 3 - </a:t>
            </a:r>
            <a:r>
              <a:rPr kumimoji="0" lang="vi-VN" sz="3600" b="1" i="0" u="none" strike="noStrike" kern="1200" cap="none" spc="0" normalizeH="0" baseline="0" noProof="0" dirty="0">
                <a:ln>
                  <a:noFill/>
                </a:ln>
                <a:solidFill>
                  <a:srgbClr val="5F2987"/>
                </a:solidFill>
                <a:effectLst/>
                <a:uLnTx/>
                <a:uFillTx/>
                <a:latin typeface="HP001 4 hàng" panose="020B0603050302020204" pitchFamily="34" charset="0"/>
                <a:ea typeface="+mn-ea"/>
                <a:cs typeface="+mn-cs"/>
              </a:rPr>
              <a:t>2022</a:t>
            </a:r>
            <a:endParaRPr kumimoji="0" lang="en-US" sz="3600" b="1" i="0" u="none" strike="noStrike" kern="1200" cap="none" spc="0" normalizeH="0" baseline="0" noProof="0" dirty="0">
              <a:ln>
                <a:noFill/>
              </a:ln>
              <a:solidFill>
                <a:srgbClr val="5F2987"/>
              </a:solidFill>
              <a:effectLst/>
              <a:uLnTx/>
              <a:uFillTx/>
              <a:latin typeface="HP001 4 hàng" panose="020B0603050302020204" pitchFamily="34" charset="0"/>
              <a:ea typeface="+mn-ea"/>
              <a:cs typeface="+mn-cs"/>
            </a:endParaRPr>
          </a:p>
        </p:txBody>
      </p:sp>
      <p:sp>
        <p:nvSpPr>
          <p:cNvPr id="15" name="TextBox 14"/>
          <p:cNvSpPr txBox="1"/>
          <p:nvPr/>
        </p:nvSpPr>
        <p:spPr>
          <a:xfrm>
            <a:off x="5348456" y="1227853"/>
            <a:ext cx="236319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5F2987"/>
                </a:solidFill>
                <a:effectLst/>
                <a:uLnTx/>
                <a:uFillTx/>
                <a:latin typeface="HP001 4 hàng" panose="020B0603050302020204" pitchFamily="34" charset="0"/>
                <a:ea typeface="+mn-ea"/>
                <a:cs typeface="+mn-cs"/>
              </a:rPr>
              <a:t>Toán</a:t>
            </a:r>
            <a:endParaRPr kumimoji="0" lang="en-US" sz="3600" b="1" i="0" u="none" strike="noStrike" kern="1200" cap="none" spc="0" normalizeH="0" baseline="0" noProof="0" dirty="0">
              <a:ln>
                <a:noFill/>
              </a:ln>
              <a:solidFill>
                <a:srgbClr val="5F2987"/>
              </a:solidFill>
              <a:effectLst/>
              <a:uLnTx/>
              <a:uFillTx/>
              <a:latin typeface="HP001 4 hàng" panose="020B0603050302020204" pitchFamily="34" charset="0"/>
              <a:ea typeface="+mn-ea"/>
              <a:cs typeface="+mn-cs"/>
            </a:endParaRPr>
          </a:p>
        </p:txBody>
      </p:sp>
      <p:sp>
        <p:nvSpPr>
          <p:cNvPr id="10" name="TextBox 9">
            <a:extLst>
              <a:ext uri="{FF2B5EF4-FFF2-40B4-BE49-F238E27FC236}">
                <a16:creationId xmlns:a16="http://schemas.microsoft.com/office/drawing/2014/main" id="{0D627543-72AD-49B4-B682-541B10A20670}"/>
              </a:ext>
            </a:extLst>
          </p:cNvPr>
          <p:cNvSpPr txBox="1"/>
          <p:nvPr/>
        </p:nvSpPr>
        <p:spPr>
          <a:xfrm>
            <a:off x="2464907" y="1920147"/>
            <a:ext cx="966810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smtClean="0">
                <a:ln>
                  <a:noFill/>
                </a:ln>
                <a:solidFill>
                  <a:srgbClr val="FF0000"/>
                </a:solidFill>
                <a:effectLst/>
                <a:uLnTx/>
                <a:uFillTx/>
                <a:latin typeface="HP001 4 hàng" pitchFamily="34" charset="0"/>
                <a:ea typeface="+mn-ea"/>
                <a:cs typeface="+mn-cs"/>
              </a:rPr>
              <a:t>Thực hành và trải nghiệm đo độ dài (</a:t>
            </a:r>
            <a:r>
              <a:rPr kumimoji="0" lang="vi-VN" sz="3600" b="1" i="0" u="none" strike="noStrike" kern="1200" cap="none" spc="0" normalizeH="0" baseline="0" noProof="0" dirty="0">
                <a:ln>
                  <a:noFill/>
                </a:ln>
                <a:solidFill>
                  <a:srgbClr val="FF0000"/>
                </a:solidFill>
                <a:effectLst/>
                <a:uLnTx/>
                <a:uFillTx/>
                <a:latin typeface="HP001 4 hàng" pitchFamily="34" charset="0"/>
                <a:ea typeface="+mn-ea"/>
                <a:cs typeface="+mn-cs"/>
              </a:rPr>
              <a:t>t</a:t>
            </a:r>
            <a:r>
              <a:rPr kumimoji="0" lang="vi-VN" sz="3600" b="1" i="0" u="none" strike="noStrike" kern="1200" cap="none" spc="0" normalizeH="0" baseline="0" noProof="0" dirty="0" smtClean="0">
                <a:ln>
                  <a:noFill/>
                </a:ln>
                <a:solidFill>
                  <a:srgbClr val="FF0000"/>
                </a:solidFill>
                <a:effectLst/>
                <a:uLnTx/>
                <a:uFillTx/>
                <a:latin typeface="HP001 4 hàng" pitchFamily="34" charset="0"/>
                <a:ea typeface="+mn-ea"/>
                <a:cs typeface="+mn-cs"/>
              </a:rPr>
              <a:t>iết 2)</a:t>
            </a:r>
            <a:endParaRPr kumimoji="0" lang="en-US" sz="3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26498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517045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56">
            <a:extLst>
              <a:ext uri="{FF2B5EF4-FFF2-40B4-BE49-F238E27FC236}">
                <a16:creationId xmlns:a16="http://schemas.microsoft.com/office/drawing/2014/main" id="{D2C9FC69-F50E-5246-9B1F-BF8D3A85A093}"/>
              </a:ext>
            </a:extLst>
          </p:cNvPr>
          <p:cNvPicPr>
            <a:picLocks noChangeAspect="1"/>
          </p:cNvPicPr>
          <p:nvPr/>
        </p:nvPicPr>
        <p:blipFill>
          <a:blip r:embed="rId3" cstate="print">
            <a:extLst>
              <a:ext uri="{BEBA8EAE-BF5A-486C-A8C5-ECC9F3942E4B}">
                <a14:imgProps xmlns:a14="http://schemas.microsoft.com/office/drawing/2010/main">
                  <a14:imgLayer r:embed="rId4">
                    <a14:imgEffect>
                      <a14:sharpenSoften amount="45000"/>
                    </a14:imgEffect>
                  </a14:imgLayer>
                </a14:imgProps>
              </a:ext>
              <a:ext uri="{28A0092B-C50C-407E-A947-70E740481C1C}">
                <a14:useLocalDpi xmlns:a14="http://schemas.microsoft.com/office/drawing/2010/main" val="0"/>
              </a:ext>
            </a:extLst>
          </a:blip>
          <a:stretch>
            <a:fillRect/>
          </a:stretch>
        </p:blipFill>
        <p:spPr>
          <a:xfrm>
            <a:off x="423808" y="145611"/>
            <a:ext cx="2325467" cy="1162735"/>
          </a:xfrm>
          <a:prstGeom prst="rect">
            <a:avLst/>
          </a:prstGeom>
        </p:spPr>
      </p:pic>
      <p:pic>
        <p:nvPicPr>
          <p:cNvPr id="3" name="Picture 2">
            <a:extLst>
              <a:ext uri="{FF2B5EF4-FFF2-40B4-BE49-F238E27FC236}">
                <a16:creationId xmlns:a16="http://schemas.microsoft.com/office/drawing/2014/main" id="{9781C0F5-3983-CF47-8EF8-547EA0C1A62F}"/>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3000"/>
                    </a14:imgEffect>
                    <a14:imgEffect>
                      <a14:saturation sat="200000"/>
                    </a14:imgEffect>
                  </a14:imgLayer>
                </a14:imgProps>
              </a:ext>
              <a:ext uri="{28A0092B-C50C-407E-A947-70E740481C1C}">
                <a14:useLocalDpi xmlns:a14="http://schemas.microsoft.com/office/drawing/2010/main" val="0"/>
              </a:ext>
            </a:extLst>
          </a:blip>
          <a:srcRect l="3788"/>
          <a:stretch/>
        </p:blipFill>
        <p:spPr>
          <a:xfrm>
            <a:off x="1584696" y="1438175"/>
            <a:ext cx="9269857" cy="4978667"/>
          </a:xfrm>
          <a:prstGeom prst="rect">
            <a:avLst/>
          </a:prstGeom>
        </p:spPr>
      </p:pic>
      <p:grpSp>
        <p:nvGrpSpPr>
          <p:cNvPr id="6" name="Group 5">
            <a:extLst>
              <a:ext uri="{FF2B5EF4-FFF2-40B4-BE49-F238E27FC236}">
                <a16:creationId xmlns:a16="http://schemas.microsoft.com/office/drawing/2014/main" id="{378B5DA2-F180-3C47-9ECE-BB575FC69041}"/>
              </a:ext>
            </a:extLst>
          </p:cNvPr>
          <p:cNvGrpSpPr/>
          <p:nvPr/>
        </p:nvGrpSpPr>
        <p:grpSpPr>
          <a:xfrm>
            <a:off x="2749275" y="145611"/>
            <a:ext cx="7887978" cy="1278267"/>
            <a:chOff x="2749275" y="145611"/>
            <a:chExt cx="7887978" cy="1278267"/>
          </a:xfrm>
        </p:grpSpPr>
        <p:grpSp>
          <p:nvGrpSpPr>
            <p:cNvPr id="4" name="Group 3">
              <a:extLst>
                <a:ext uri="{FF2B5EF4-FFF2-40B4-BE49-F238E27FC236}">
                  <a16:creationId xmlns:a16="http://schemas.microsoft.com/office/drawing/2014/main" id="{56CD3551-02F3-6946-A407-D015BBA26EA0}"/>
                </a:ext>
              </a:extLst>
            </p:cNvPr>
            <p:cNvGrpSpPr/>
            <p:nvPr/>
          </p:nvGrpSpPr>
          <p:grpSpPr>
            <a:xfrm>
              <a:off x="2749275" y="145611"/>
              <a:ext cx="7887978" cy="700417"/>
              <a:chOff x="2957822" y="487895"/>
              <a:chExt cx="7887978" cy="700417"/>
            </a:xfrm>
          </p:grpSpPr>
          <p:sp>
            <p:nvSpPr>
              <p:cNvPr id="16" name="Rounded Rectangle 15">
                <a:extLst>
                  <a:ext uri="{FF2B5EF4-FFF2-40B4-BE49-F238E27FC236}">
                    <a16:creationId xmlns:a16="http://schemas.microsoft.com/office/drawing/2014/main" id="{4D50468E-920E-864D-A742-E79597A4A6E9}"/>
                  </a:ext>
                </a:extLst>
              </p:cNvPr>
              <p:cNvSpPr/>
              <p:nvPr/>
            </p:nvSpPr>
            <p:spPr>
              <a:xfrm>
                <a:off x="4092531" y="607865"/>
                <a:ext cx="923301" cy="523220"/>
              </a:xfrm>
              <a:prstGeom prst="roundRect">
                <a:avLst/>
              </a:prstGeom>
              <a:solidFill>
                <a:srgbClr val="FFC000">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grpSp>
            <p:nvGrpSpPr>
              <p:cNvPr id="12" name="Group 11">
                <a:extLst>
                  <a:ext uri="{FF2B5EF4-FFF2-40B4-BE49-F238E27FC236}">
                    <a16:creationId xmlns:a16="http://schemas.microsoft.com/office/drawing/2014/main" id="{D593D83C-628F-5949-AF1B-01AD16C90349}"/>
                  </a:ext>
                </a:extLst>
              </p:cNvPr>
              <p:cNvGrpSpPr/>
              <p:nvPr/>
            </p:nvGrpSpPr>
            <p:grpSpPr>
              <a:xfrm>
                <a:off x="2957822" y="487895"/>
                <a:ext cx="7887978" cy="700417"/>
                <a:chOff x="1183343" y="1334475"/>
                <a:chExt cx="7887978" cy="700417"/>
              </a:xfrm>
            </p:grpSpPr>
            <p:sp>
              <p:nvSpPr>
                <p:cNvPr id="13" name="TextBox 12">
                  <a:extLst>
                    <a:ext uri="{FF2B5EF4-FFF2-40B4-BE49-F238E27FC236}">
                      <a16:creationId xmlns:a16="http://schemas.microsoft.com/office/drawing/2014/main" id="{3A6C3171-94EC-6B48-82AB-3D066841322A}"/>
                    </a:ext>
                  </a:extLst>
                </p:cNvPr>
                <p:cNvSpPr txBox="1"/>
                <p:nvPr/>
              </p:nvSpPr>
              <p:spPr>
                <a:xfrm>
                  <a:off x="1820069" y="1334475"/>
                  <a:ext cx="7251252" cy="658770"/>
                </a:xfrm>
                <a:prstGeom prst="rect">
                  <a:avLst/>
                </a:prstGeom>
                <a:noFill/>
                <a:ln w="38100">
                  <a:noFill/>
                </a:ln>
              </p:spPr>
              <p:txBody>
                <a:bodyPr wrap="square" rtlCol="0">
                  <a:spAutoFit/>
                </a:bodyPr>
                <a:lstStyle/>
                <a:p>
                  <a:pPr marL="514350" indent="-514350">
                    <a:lnSpc>
                      <a:spcPct val="150000"/>
                    </a:lnSpc>
                    <a:buAutoNum type="alphaLcParenR"/>
                  </a:pPr>
                  <a:r>
                    <a:rPr lang="en-US" sz="2800" dirty="0" err="1"/>
                    <a:t>Số</a:t>
                  </a:r>
                  <a:r>
                    <a:rPr lang="en-US" sz="2800" dirty="0"/>
                    <a:t> ?</a:t>
                  </a:r>
                </a:p>
              </p:txBody>
            </p:sp>
            <p:sp>
              <p:nvSpPr>
                <p:cNvPr id="15" name="Oval 14">
                  <a:extLst>
                    <a:ext uri="{FF2B5EF4-FFF2-40B4-BE49-F238E27FC236}">
                      <a16:creationId xmlns:a16="http://schemas.microsoft.com/office/drawing/2014/main" id="{D89047BD-F1E3-B842-9E81-2EC28B089BEB}"/>
                    </a:ext>
                  </a:extLst>
                </p:cNvPr>
                <p:cNvSpPr/>
                <p:nvPr/>
              </p:nvSpPr>
              <p:spPr>
                <a:xfrm>
                  <a:off x="1183343" y="1464304"/>
                  <a:ext cx="570588" cy="570588"/>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1</a:t>
                  </a:r>
                </a:p>
              </p:txBody>
            </p:sp>
          </p:grpSp>
        </p:grpSp>
        <p:sp>
          <p:nvSpPr>
            <p:cNvPr id="5" name="Rectangle 4">
              <a:extLst>
                <a:ext uri="{FF2B5EF4-FFF2-40B4-BE49-F238E27FC236}">
                  <a16:creationId xmlns:a16="http://schemas.microsoft.com/office/drawing/2014/main" id="{A66C93D3-2473-0748-A0A7-070F3E0C28EB}"/>
                </a:ext>
              </a:extLst>
            </p:cNvPr>
            <p:cNvSpPr/>
            <p:nvPr/>
          </p:nvSpPr>
          <p:spPr>
            <a:xfrm>
              <a:off x="2749275" y="846028"/>
              <a:ext cx="5625258" cy="577850"/>
            </a:xfrm>
            <a:prstGeom prst="rect">
              <a:avLst/>
            </a:prstGeom>
          </p:spPr>
          <p:txBody>
            <a:bodyPr wrap="none">
              <a:spAutoFit/>
            </a:bodyPr>
            <a:lstStyle/>
            <a:p>
              <a:pPr lvl="0">
                <a:lnSpc>
                  <a:spcPct val="150000"/>
                </a:lnSpc>
              </a:pPr>
              <a:r>
                <a:rPr lang="en-US" sz="2400" dirty="0" err="1">
                  <a:solidFill>
                    <a:prstClr val="black"/>
                  </a:solidFill>
                </a:rPr>
                <a:t>Các</a:t>
              </a:r>
              <a:r>
                <a:rPr lang="en-US" sz="2400" dirty="0">
                  <a:solidFill>
                    <a:prstClr val="black"/>
                  </a:solidFill>
                </a:rPr>
                <a:t> </a:t>
              </a:r>
              <a:r>
                <a:rPr lang="en-US" sz="2400" dirty="0" err="1">
                  <a:solidFill>
                    <a:prstClr val="black"/>
                  </a:solidFill>
                </a:rPr>
                <a:t>bạn</a:t>
              </a:r>
              <a:r>
                <a:rPr lang="en-US" sz="2400" dirty="0">
                  <a:solidFill>
                    <a:prstClr val="black"/>
                  </a:solidFill>
                </a:rPr>
                <a:t> </a:t>
              </a:r>
              <a:r>
                <a:rPr lang="en-US" sz="2400" dirty="0" err="1">
                  <a:solidFill>
                    <a:prstClr val="black"/>
                  </a:solidFill>
                </a:rPr>
                <a:t>đo</a:t>
              </a:r>
              <a:r>
                <a:rPr lang="en-US" sz="2400" dirty="0">
                  <a:solidFill>
                    <a:prstClr val="black"/>
                  </a:solidFill>
                </a:rPr>
                <a:t> </a:t>
              </a:r>
              <a:r>
                <a:rPr lang="en-US" sz="2400" dirty="0" err="1">
                  <a:solidFill>
                    <a:prstClr val="black"/>
                  </a:solidFill>
                </a:rPr>
                <a:t>độ</a:t>
              </a:r>
              <a:r>
                <a:rPr lang="en-US" sz="2400" dirty="0">
                  <a:solidFill>
                    <a:prstClr val="black"/>
                  </a:solidFill>
                </a:rPr>
                <a:t> </a:t>
              </a:r>
              <a:r>
                <a:rPr lang="en-US" sz="2400" dirty="0" err="1">
                  <a:solidFill>
                    <a:prstClr val="black"/>
                  </a:solidFill>
                </a:rPr>
                <a:t>dài</a:t>
              </a:r>
              <a:r>
                <a:rPr lang="en-US" sz="2400" dirty="0">
                  <a:solidFill>
                    <a:prstClr val="black"/>
                  </a:solidFill>
                </a:rPr>
                <a:t> </a:t>
              </a:r>
              <a:r>
                <a:rPr lang="en-US" sz="2400" dirty="0" err="1">
                  <a:solidFill>
                    <a:prstClr val="black"/>
                  </a:solidFill>
                </a:rPr>
                <a:t>bằng</a:t>
              </a:r>
              <a:r>
                <a:rPr lang="en-US" sz="2400" dirty="0">
                  <a:solidFill>
                    <a:prstClr val="black"/>
                  </a:solidFill>
                </a:rPr>
                <a:t> </a:t>
              </a:r>
              <a:r>
                <a:rPr lang="en-US" sz="2400" dirty="0" err="1">
                  <a:solidFill>
                    <a:prstClr val="black"/>
                  </a:solidFill>
                </a:rPr>
                <a:t>thước</a:t>
              </a:r>
              <a:r>
                <a:rPr lang="en-US" sz="2400" dirty="0">
                  <a:solidFill>
                    <a:prstClr val="black"/>
                  </a:solidFill>
                </a:rPr>
                <a:t> </a:t>
              </a:r>
              <a:r>
                <a:rPr lang="en-US" sz="2400" dirty="0" err="1">
                  <a:solidFill>
                    <a:prstClr val="black"/>
                  </a:solidFill>
                </a:rPr>
                <a:t>kẻ</a:t>
              </a:r>
              <a:r>
                <a:rPr lang="en-US" sz="2400" dirty="0">
                  <a:solidFill>
                    <a:prstClr val="black"/>
                  </a:solidFill>
                </a:rPr>
                <a:t> 2 dm.</a:t>
              </a:r>
            </a:p>
          </p:txBody>
        </p:sp>
      </p:grpSp>
      <p:sp>
        <p:nvSpPr>
          <p:cNvPr id="7" name="TextBox 6">
            <a:extLst>
              <a:ext uri="{FF2B5EF4-FFF2-40B4-BE49-F238E27FC236}">
                <a16:creationId xmlns:a16="http://schemas.microsoft.com/office/drawing/2014/main" id="{38C45016-60C6-714A-9921-43CB2845F0AC}"/>
              </a:ext>
            </a:extLst>
          </p:cNvPr>
          <p:cNvSpPr txBox="1"/>
          <p:nvPr/>
        </p:nvSpPr>
        <p:spPr>
          <a:xfrm>
            <a:off x="3154230" y="2460365"/>
            <a:ext cx="585417" cy="575542"/>
          </a:xfrm>
          <a:prstGeom prst="rect">
            <a:avLst/>
          </a:prstGeom>
          <a:solidFill>
            <a:schemeClr val="bg1"/>
          </a:solidFill>
          <a:effectLst>
            <a:softEdge rad="63500"/>
          </a:effectLst>
        </p:spPr>
        <p:txBody>
          <a:bodyPr wrap="none" rtlCol="0">
            <a:spAutoFit/>
          </a:bodyPr>
          <a:lstStyle/>
          <a:p>
            <a:r>
              <a:rPr lang="en-VN" sz="2800" dirty="0">
                <a:solidFill>
                  <a:srgbClr val="FF0000"/>
                </a:solidFill>
              </a:rPr>
              <a:t>10</a:t>
            </a:r>
          </a:p>
        </p:txBody>
      </p:sp>
      <p:sp>
        <p:nvSpPr>
          <p:cNvPr id="22" name="TextBox 21">
            <a:extLst>
              <a:ext uri="{FF2B5EF4-FFF2-40B4-BE49-F238E27FC236}">
                <a16:creationId xmlns:a16="http://schemas.microsoft.com/office/drawing/2014/main" id="{3185A3F7-BEC3-8640-A8D0-BCD59C23F89B}"/>
              </a:ext>
            </a:extLst>
          </p:cNvPr>
          <p:cNvSpPr txBox="1"/>
          <p:nvPr/>
        </p:nvSpPr>
        <p:spPr>
          <a:xfrm>
            <a:off x="8488231" y="3008483"/>
            <a:ext cx="585417" cy="575542"/>
          </a:xfrm>
          <a:prstGeom prst="rect">
            <a:avLst/>
          </a:prstGeom>
          <a:solidFill>
            <a:schemeClr val="bg1"/>
          </a:solidFill>
          <a:effectLst>
            <a:softEdge rad="63500"/>
          </a:effectLst>
        </p:spPr>
        <p:txBody>
          <a:bodyPr wrap="none" rtlCol="0">
            <a:spAutoFit/>
          </a:bodyPr>
          <a:lstStyle/>
          <a:p>
            <a:r>
              <a:rPr lang="en-VN" sz="2800" dirty="0">
                <a:solidFill>
                  <a:srgbClr val="FF0000"/>
                </a:solidFill>
              </a:rPr>
              <a:t>12</a:t>
            </a:r>
          </a:p>
        </p:txBody>
      </p:sp>
      <p:sp>
        <p:nvSpPr>
          <p:cNvPr id="23" name="TextBox 22">
            <a:extLst>
              <a:ext uri="{FF2B5EF4-FFF2-40B4-BE49-F238E27FC236}">
                <a16:creationId xmlns:a16="http://schemas.microsoft.com/office/drawing/2014/main" id="{DA126C83-6B79-5E41-B8BF-FEA5BB87424E}"/>
              </a:ext>
            </a:extLst>
          </p:cNvPr>
          <p:cNvSpPr txBox="1"/>
          <p:nvPr/>
        </p:nvSpPr>
        <p:spPr>
          <a:xfrm>
            <a:off x="2944147" y="5629719"/>
            <a:ext cx="526106" cy="507832"/>
          </a:xfrm>
          <a:prstGeom prst="rect">
            <a:avLst/>
          </a:prstGeom>
          <a:solidFill>
            <a:schemeClr val="bg1"/>
          </a:solidFill>
          <a:effectLst>
            <a:softEdge rad="63500"/>
          </a:effectLst>
        </p:spPr>
        <p:txBody>
          <a:bodyPr wrap="none" rtlCol="0">
            <a:spAutoFit/>
          </a:bodyPr>
          <a:lstStyle/>
          <a:p>
            <a:pPr algn="ctr"/>
            <a:r>
              <a:rPr lang="en-VN" sz="2400" dirty="0">
                <a:solidFill>
                  <a:srgbClr val="FF0000"/>
                </a:solidFill>
              </a:rPr>
              <a:t> 8 </a:t>
            </a:r>
          </a:p>
        </p:txBody>
      </p:sp>
    </p:spTree>
    <p:extLst>
      <p:ext uri="{BB962C8B-B14F-4D97-AF65-F5344CB8AC3E}">
        <p14:creationId xmlns:p14="http://schemas.microsoft.com/office/powerpoint/2010/main" val="295677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2" grpId="0" animBg="1"/>
      <p:bldP spid="23" grpId="0" animBg="1"/>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2822</TotalTime>
  <Words>500</Words>
  <Application>Microsoft Office PowerPoint</Application>
  <PresentationFormat>Widescreen</PresentationFormat>
  <Paragraphs>92</Paragraphs>
  <Slides>12</Slides>
  <Notes>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12</vt:i4>
      </vt:variant>
    </vt:vector>
  </HeadingPairs>
  <TitlesOfParts>
    <vt:vector size="22" baseType="lpstr">
      <vt:lpstr>Arial</vt:lpstr>
      <vt:lpstr>Calibri</vt:lpstr>
      <vt:lpstr>Calibri Light</vt:lpstr>
      <vt:lpstr>HP001 4 hàng</vt:lpstr>
      <vt:lpstr>Times New Roman</vt:lpstr>
      <vt:lpstr>UTM Cookies</vt:lpstr>
      <vt:lpstr>UTM Cooper Black</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ADMIN</cp:lastModifiedBy>
  <cp:revision>277</cp:revision>
  <dcterms:created xsi:type="dcterms:W3CDTF">2021-06-02T01:34:28Z</dcterms:created>
  <dcterms:modified xsi:type="dcterms:W3CDTF">2022-03-27T13:28:16Z</dcterms:modified>
</cp:coreProperties>
</file>