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827" r:id="rId5"/>
    <p:sldMasterId id="2147483851" r:id="rId6"/>
    <p:sldMasterId id="2147483859" r:id="rId7"/>
    <p:sldMasterId id="2147483895" r:id="rId8"/>
  </p:sldMasterIdLst>
  <p:notesMasterIdLst>
    <p:notesMasterId r:id="rId18"/>
  </p:notesMasterIdLst>
  <p:sldIdLst>
    <p:sldId id="3401" r:id="rId9"/>
    <p:sldId id="3399" r:id="rId10"/>
    <p:sldId id="405" r:id="rId11"/>
    <p:sldId id="265" r:id="rId12"/>
    <p:sldId id="267" r:id="rId13"/>
    <p:sldId id="496" r:id="rId14"/>
    <p:sldId id="3397" r:id="rId15"/>
    <p:sldId id="290" r:id="rId16"/>
    <p:sldId id="5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22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2021/8/6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2021/8/6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4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43.jp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2021/8/6</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2021/8/6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1.xml"/><Relationship Id="rId5" Type="http://schemas.openxmlformats.org/officeDocument/2006/relationships/image" Target="../media/image55.emf"/><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1.xml"/><Relationship Id="rId5" Type="http://schemas.openxmlformats.org/officeDocument/2006/relationships/image" Target="../media/image61.gif"/><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6.png"/><Relationship Id="rId2" Type="http://schemas.openxmlformats.org/officeDocument/2006/relationships/slideLayout" Target="../slideLayouts/slideLayout72.xml"/><Relationship Id="rId1" Type="http://schemas.openxmlformats.org/officeDocument/2006/relationships/tags" Target="../tags/tag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4404204" y="2437993"/>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 7 + 8</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4FC4C-FF92-49A5-A781-FD37EAF01F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80391" y="275265"/>
            <a:ext cx="8374455" cy="6307469"/>
          </a:xfrm>
          <a:prstGeom prst="roundRect">
            <a:avLst>
              <a:gd name="adj" fmla="val 23219"/>
            </a:avLst>
          </a:prstGeom>
          <a:effectLst>
            <a:softEdge rad="63500"/>
          </a:effectLst>
        </p:spPr>
      </p:pic>
      <p:sp>
        <p:nvSpPr>
          <p:cNvPr id="2" name="TextBox 1">
            <a:extLst>
              <a:ext uri="{FF2B5EF4-FFF2-40B4-BE49-F238E27FC236}">
                <a16:creationId xmlns:a16="http://schemas.microsoft.com/office/drawing/2014/main" id="{D5E76E4F-46A3-421C-AE4F-C2CCCEB2F1D1}"/>
              </a:ext>
            </a:extLst>
          </p:cNvPr>
          <p:cNvSpPr txBox="1"/>
          <p:nvPr/>
        </p:nvSpPr>
        <p:spPr>
          <a:xfrm>
            <a:off x="4879059" y="227549"/>
            <a:ext cx="8065133" cy="52482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rPr>
              <a:t>10. Nghe – </a:t>
            </a:r>
            <a:r>
              <a:rPr kumimoji="0" lang="en-US" sz="2133" b="1" i="0" u="none" strike="noStrike" kern="0" cap="none" spc="0" normalizeH="0" baseline="0" noProof="0" dirty="0" err="1">
                <a:ln>
                  <a:noFill/>
                </a:ln>
                <a:solidFill>
                  <a:srgbClr val="BAE5E4">
                    <a:lumMod val="50000"/>
                  </a:srgbClr>
                </a:solidFill>
                <a:effectLst/>
                <a:uLnTx/>
                <a:uFillTx/>
                <a:latin typeface="UTM Avo" panose="02040603050506020204" pitchFamily="18" charset="0"/>
                <a:ea typeface="Arial-Rounded"/>
                <a:cs typeface="Arial"/>
                <a:sym typeface="Arial"/>
              </a:rPr>
              <a:t>viết</a:t>
            </a:r>
            <a:endPar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endParaRPr>
          </a:p>
        </p:txBody>
      </p:sp>
      <p:sp>
        <p:nvSpPr>
          <p:cNvPr id="7" name="TextBox 6">
            <a:extLst>
              <a:ext uri="{FF2B5EF4-FFF2-40B4-BE49-F238E27FC236}">
                <a16:creationId xmlns:a16="http://schemas.microsoft.com/office/drawing/2014/main" id="{02A2D565-DF26-4040-A566-BB55168232D7}"/>
              </a:ext>
            </a:extLst>
          </p:cNvPr>
          <p:cNvSpPr txBox="1"/>
          <p:nvPr/>
        </p:nvSpPr>
        <p:spPr>
          <a:xfrm>
            <a:off x="1020725" y="704657"/>
            <a:ext cx="4185453" cy="60016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AB40">
                    <a:lumMod val="75000"/>
                  </a:srgbClr>
                </a:solidFill>
                <a:effectLst/>
                <a:uLnTx/>
                <a:uFillTx/>
                <a:latin typeface="Arial-Rounded"/>
                <a:ea typeface="Arial-Rounded"/>
                <a:cs typeface="Arial"/>
                <a:sym typeface="Arial"/>
              </a:rPr>
              <a:t>Tiếng gà mở cửa</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1" u="none" strike="noStrike" kern="0" cap="none" spc="0" normalizeH="0" baseline="0" noProof="0" dirty="0">
                <a:ln>
                  <a:noFill/>
                </a:ln>
                <a:solidFill>
                  <a:srgbClr val="000000"/>
                </a:solidFill>
                <a:effectLst/>
                <a:uLnTx/>
                <a:uFillTx/>
                <a:latin typeface="Arial-Rounded"/>
                <a:ea typeface="Arial-Rounded"/>
                <a:cs typeface="Arial"/>
                <a:sym typeface="Arial"/>
              </a:rPr>
              <a:t>(Trích)</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Em bừng tỉnh dậy</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Lắng nghe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vang bốn phía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gõ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thổi bừng bếp lửa.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Mở cửa! Mở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lảnh lói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Nhuộm đỏ vầng đông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rung khóm hồng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chín tươi chùm ớt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Giọt sương mai nhảy nhót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Ngọn tre lên vút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Trời xanh trong.</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(Định Hải)</a:t>
            </a:r>
          </a:p>
        </p:txBody>
      </p:sp>
    </p:spTree>
    <p:custDataLst>
      <p:tags r:id="rId1"/>
    </p:custDataLst>
    <p:extLst>
      <p:ext uri="{BB962C8B-B14F-4D97-AF65-F5344CB8AC3E}">
        <p14:creationId xmlns:p14="http://schemas.microsoft.com/office/powerpoint/2010/main" val="352459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a:extLst>
              <a:ext uri="{FF2B5EF4-FFF2-40B4-BE49-F238E27FC236}">
                <a16:creationId xmlns:a16="http://schemas.microsoft.com/office/drawing/2014/main" id="{ADE3F928-C4F8-460B-B23C-C58A8E723604}"/>
              </a:ext>
            </a:extLst>
          </p:cNvPr>
          <p:cNvSpPr txBox="1"/>
          <p:nvPr/>
        </p:nvSpPr>
        <p:spPr>
          <a:xfrm>
            <a:off x="1062496" y="1293650"/>
            <a:ext cx="9960682" cy="584775"/>
          </a:xfrm>
          <a:prstGeom prst="rect">
            <a:avLst/>
          </a:prstGeom>
          <a:noFill/>
        </p:spPr>
        <p:txBody>
          <a:bodyPr wrap="square" rtlCol="0">
            <a:spAutoFit/>
          </a:bodyPr>
          <a:lstStyle/>
          <a:p>
            <a:pPr defTabSz="1219170">
              <a:buClr>
                <a:srgbClr val="000000"/>
              </a:buClr>
            </a:pPr>
            <a:r>
              <a:rPr lang="en-US" sz="3200" b="1" kern="0" dirty="0">
                <a:solidFill>
                  <a:srgbClr val="BAE5E4">
                    <a:lumMod val="50000"/>
                  </a:srgbClr>
                </a:solidFill>
                <a:latin typeface="+mj-lt"/>
                <a:cs typeface="Arial"/>
                <a:sym typeface="Arial"/>
              </a:rPr>
              <a:t>11. </a:t>
            </a:r>
            <a:r>
              <a:rPr lang="vi-VN" sz="3200" b="1" kern="0" dirty="0">
                <a:solidFill>
                  <a:srgbClr val="BAE5E4">
                    <a:lumMod val="50000"/>
                  </a:srgbClr>
                </a:solidFill>
                <a:latin typeface="+mj-lt"/>
                <a:cs typeface="Arial"/>
                <a:sym typeface="Arial"/>
              </a:rPr>
              <a:t>Chọn a hoặc b.</a:t>
            </a:r>
          </a:p>
        </p:txBody>
      </p:sp>
      <p:sp>
        <p:nvSpPr>
          <p:cNvPr id="6" name="TextBox 5">
            <a:extLst>
              <a:ext uri="{FF2B5EF4-FFF2-40B4-BE49-F238E27FC236}">
                <a16:creationId xmlns:a16="http://schemas.microsoft.com/office/drawing/2014/main" id="{50147AAD-09CE-4302-B857-517C4559F58B}"/>
              </a:ext>
            </a:extLst>
          </p:cNvPr>
          <p:cNvSpPr txBox="1"/>
          <p:nvPr/>
        </p:nvSpPr>
        <p:spPr>
          <a:xfrm>
            <a:off x="1062496" y="1742545"/>
            <a:ext cx="5692197"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a. Chọn </a:t>
            </a:r>
            <a:r>
              <a:rPr lang="vi-VN" sz="2800" b="1" i="1" kern="0" dirty="0">
                <a:solidFill>
                  <a:srgbClr val="000000"/>
                </a:solidFill>
                <a:latin typeface="+mj-lt"/>
                <a:cs typeface="Arial"/>
                <a:sym typeface="Arial"/>
              </a:rPr>
              <a:t>l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n</a:t>
            </a:r>
            <a:r>
              <a:rPr lang="vi-VN" sz="2800" i="1" kern="0" dirty="0">
                <a:solidFill>
                  <a:srgbClr val="000000"/>
                </a:solidFill>
                <a:latin typeface="+mj-lt"/>
                <a:cs typeface="Arial"/>
                <a:sym typeface="Arial"/>
              </a:rPr>
              <a:t> </a:t>
            </a:r>
            <a:r>
              <a:rPr lang="vi-VN" sz="2800" kern="0" dirty="0">
                <a:solidFill>
                  <a:srgbClr val="000000"/>
                </a:solidFill>
                <a:latin typeface="+mj-lt"/>
                <a:cs typeface="Arial"/>
                <a:sym typeface="Arial"/>
              </a:rPr>
              <a:t>thay cho ô vuông.</a:t>
            </a:r>
          </a:p>
        </p:txBody>
      </p:sp>
      <p:sp>
        <p:nvSpPr>
          <p:cNvPr id="7" name="TextBox 6">
            <a:extLst>
              <a:ext uri="{FF2B5EF4-FFF2-40B4-BE49-F238E27FC236}">
                <a16:creationId xmlns:a16="http://schemas.microsoft.com/office/drawing/2014/main" id="{329BAADE-AFAC-4FB6-BD8F-6A44D6DDC339}"/>
              </a:ext>
            </a:extLst>
          </p:cNvPr>
          <p:cNvSpPr txBox="1"/>
          <p:nvPr/>
        </p:nvSpPr>
        <p:spPr>
          <a:xfrm>
            <a:off x="1798390" y="2228172"/>
            <a:ext cx="8771860" cy="3046988"/>
          </a:xfrm>
          <a:prstGeom prst="rect">
            <a:avLst/>
          </a:prstGeom>
          <a:noFill/>
        </p:spPr>
        <p:txBody>
          <a:bodyPr wrap="square" rtlCol="0">
            <a:spAutoFit/>
          </a:bodyPr>
          <a:lstStyle/>
          <a:p>
            <a:pPr algn="ctr" defTabSz="1219170">
              <a:buClr>
                <a:srgbClr val="000000"/>
              </a:buClr>
            </a:pPr>
            <a:r>
              <a:rPr lang="vi-VN" sz="2800" b="1" kern="0" dirty="0">
                <a:solidFill>
                  <a:srgbClr val="000000"/>
                </a:solidFill>
                <a:latin typeface="+mj-lt"/>
                <a:cs typeface="Arial"/>
                <a:sym typeface="Arial"/>
              </a:rPr>
              <a:t>Mùa thu sang</a:t>
            </a:r>
          </a:p>
          <a:p>
            <a:pPr defTabSz="1219170">
              <a:buClr>
                <a:srgbClr val="000000"/>
              </a:buClr>
            </a:pPr>
            <a:r>
              <a:rPr lang="vi-VN" sz="2800" kern="0" dirty="0">
                <a:solidFill>
                  <a:srgbClr val="000000"/>
                </a:solidFill>
                <a:latin typeface="+mj-lt"/>
                <a:cs typeface="Arial"/>
                <a:sym typeface="Arial"/>
              </a:rPr>
              <a:t>Cứ mỗi độ thu sang		Em cắp sách tới trường</a:t>
            </a:r>
          </a:p>
          <a:p>
            <a:pPr defTabSz="1219170">
              <a:buClr>
                <a:srgbClr val="000000"/>
              </a:buClr>
            </a:pPr>
            <a:r>
              <a:rPr lang="vi-VN" sz="2800" kern="0" dirty="0">
                <a:solidFill>
                  <a:srgbClr val="000000"/>
                </a:solidFill>
                <a:latin typeface="+mj-lt"/>
                <a:cs typeface="Arial"/>
                <a:sym typeface="Arial"/>
              </a:rPr>
              <a:t>Hoa cúc    </a:t>
            </a:r>
            <a:r>
              <a:rPr lang="vi-VN" sz="2800" b="1" kern="0" dirty="0">
                <a:solidFill>
                  <a:srgbClr val="FF0000"/>
                </a:solidFill>
                <a:latin typeface="+mj-lt"/>
                <a:cs typeface="Arial"/>
                <a:sym typeface="Arial"/>
              </a:rPr>
              <a:t>l </a:t>
            </a:r>
            <a:r>
              <a:rPr lang="vi-VN" sz="2800" kern="0" dirty="0">
                <a:solidFill>
                  <a:srgbClr val="000000"/>
                </a:solidFill>
                <a:latin typeface="+mj-lt"/>
                <a:cs typeface="Arial"/>
                <a:sym typeface="Arial"/>
              </a:rPr>
              <a:t>ại    </a:t>
            </a:r>
            <a:r>
              <a:rPr lang="vi-VN" sz="2800" b="1" kern="0" dirty="0">
                <a:solidFill>
                  <a:srgbClr val="FF0000"/>
                </a:solidFill>
                <a:latin typeface="+mj-lt"/>
                <a:cs typeface="Arial"/>
                <a:sym typeface="Arial"/>
              </a:rPr>
              <a:t>n  </a:t>
            </a:r>
            <a:r>
              <a:rPr lang="vi-VN" sz="2800" kern="0" dirty="0">
                <a:solidFill>
                  <a:srgbClr val="000000"/>
                </a:solidFill>
                <a:latin typeface="+mj-lt"/>
                <a:cs typeface="Arial"/>
                <a:sym typeface="Arial"/>
              </a:rPr>
              <a:t>ở vàng	</a:t>
            </a:r>
            <a:r>
              <a:rPr lang="vi-VN" sz="2800" b="1" kern="0" dirty="0">
                <a:solidFill>
                  <a:srgbClr val="FF0000"/>
                </a:solidFill>
                <a:latin typeface="+mj-lt"/>
                <a:cs typeface="Arial"/>
                <a:sym typeface="Arial"/>
              </a:rPr>
              <a:t>N  </a:t>
            </a:r>
            <a:r>
              <a:rPr lang="vi-VN" sz="2800" kern="0" dirty="0">
                <a:solidFill>
                  <a:srgbClr val="000000"/>
                </a:solidFill>
                <a:latin typeface="+mj-lt"/>
                <a:cs typeface="Arial"/>
                <a:sym typeface="Arial"/>
              </a:rPr>
              <a:t>ắng tươi trải trên đường</a:t>
            </a:r>
          </a:p>
          <a:p>
            <a:pPr defTabSz="1219170">
              <a:buClr>
                <a:srgbClr val="000000"/>
              </a:buClr>
            </a:pPr>
            <a:r>
              <a:rPr lang="vi-VN" sz="2800" kern="0" dirty="0">
                <a:solidFill>
                  <a:srgbClr val="000000"/>
                </a:solidFill>
                <a:latin typeface="+mj-lt"/>
                <a:cs typeface="Arial"/>
                <a:sym typeface="Arial"/>
              </a:rPr>
              <a:t>Noài vườn hương thơm ngát	Trời cao xanh gió mát</a:t>
            </a:r>
          </a:p>
          <a:p>
            <a:pPr defTabSz="1219170">
              <a:buClr>
                <a:srgbClr val="000000"/>
              </a:buClr>
            </a:pPr>
            <a:r>
              <a:rPr lang="vi-VN" sz="2800" kern="0" dirty="0">
                <a:solidFill>
                  <a:srgbClr val="000000"/>
                </a:solidFill>
                <a:latin typeface="+mj-lt"/>
                <a:cs typeface="Arial"/>
                <a:sym typeface="Arial"/>
              </a:rPr>
              <a:t>Ong bướm bay rộn ràng	Đẹp thay    </a:t>
            </a:r>
            <a:r>
              <a:rPr lang="vi-VN" sz="2800" b="1" kern="0" dirty="0">
                <a:solidFill>
                  <a:srgbClr val="FF0000"/>
                </a:solidFill>
                <a:latin typeface="+mj-lt"/>
                <a:cs typeface="Arial"/>
                <a:sym typeface="Arial"/>
              </a:rPr>
              <a:t>l </a:t>
            </a:r>
            <a:r>
              <a:rPr lang="vi-VN" sz="2800" kern="0" dirty="0">
                <a:solidFill>
                  <a:srgbClr val="000000"/>
                </a:solidFill>
                <a:latin typeface="+mj-lt"/>
                <a:cs typeface="Arial"/>
                <a:sym typeface="Arial"/>
              </a:rPr>
              <a:t>úc thu sang.</a:t>
            </a:r>
          </a:p>
          <a:p>
            <a:pPr algn="r" defTabSz="1219170">
              <a:buClr>
                <a:srgbClr val="000000"/>
              </a:buClr>
            </a:pPr>
            <a:r>
              <a:rPr lang="vi-VN" sz="2400" kern="0" dirty="0">
                <a:solidFill>
                  <a:srgbClr val="000000"/>
                </a:solidFill>
                <a:latin typeface="+mj-lt"/>
                <a:cs typeface="Arial"/>
                <a:sym typeface="Arial"/>
              </a:rPr>
              <a:t>(</a:t>
            </a:r>
            <a:r>
              <a:rPr lang="vi-VN" sz="2400" i="1" kern="0" dirty="0">
                <a:solidFill>
                  <a:srgbClr val="000000"/>
                </a:solidFill>
                <a:latin typeface="+mj-lt"/>
                <a:cs typeface="Arial"/>
                <a:sym typeface="Arial"/>
              </a:rPr>
              <a:t>Theo </a:t>
            </a:r>
            <a:r>
              <a:rPr lang="vi-VN" sz="2400" kern="0" dirty="0">
                <a:solidFill>
                  <a:srgbClr val="000000"/>
                </a:solidFill>
                <a:latin typeface="+mj-lt"/>
                <a:cs typeface="Arial"/>
                <a:sym typeface="Arial"/>
              </a:rPr>
              <a:t>Trần Lê Văn)</a:t>
            </a:r>
          </a:p>
        </p:txBody>
      </p:sp>
      <p:grpSp>
        <p:nvGrpSpPr>
          <p:cNvPr id="8" name="Group 7">
            <a:extLst>
              <a:ext uri="{FF2B5EF4-FFF2-40B4-BE49-F238E27FC236}">
                <a16:creationId xmlns:a16="http://schemas.microsoft.com/office/drawing/2014/main" id="{1EC574B3-D5EB-4697-A9AE-80A1FD468CCD}"/>
              </a:ext>
            </a:extLst>
          </p:cNvPr>
          <p:cNvGrpSpPr/>
          <p:nvPr/>
        </p:nvGrpSpPr>
        <p:grpSpPr>
          <a:xfrm>
            <a:off x="3130228" y="3176473"/>
            <a:ext cx="430997" cy="348977"/>
            <a:chOff x="7507111" y="2996098"/>
            <a:chExt cx="417689" cy="417689"/>
          </a:xfrm>
        </p:grpSpPr>
        <p:sp>
          <p:nvSpPr>
            <p:cNvPr id="9" name="Rectangle 8">
              <a:extLst>
                <a:ext uri="{FF2B5EF4-FFF2-40B4-BE49-F238E27FC236}">
                  <a16:creationId xmlns:a16="http://schemas.microsoft.com/office/drawing/2014/main" id="{5C74992B-986A-4912-B653-DEA97179ADE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0" name="Straight Connector 9">
              <a:extLst>
                <a:ext uri="{FF2B5EF4-FFF2-40B4-BE49-F238E27FC236}">
                  <a16:creationId xmlns:a16="http://schemas.microsoft.com/office/drawing/2014/main" id="{4AE51D15-26C9-4550-9902-9E3625E37CC4}"/>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1AFD13E-7A6F-4E5B-BFA0-71E20051B009}"/>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19CE062-FCE0-40B4-86FA-319B2D34B54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448341B-3898-4C64-8B9D-EFCD06301E1E}"/>
              </a:ext>
            </a:extLst>
          </p:cNvPr>
          <p:cNvGrpSpPr/>
          <p:nvPr/>
        </p:nvGrpSpPr>
        <p:grpSpPr>
          <a:xfrm>
            <a:off x="4212132" y="3160666"/>
            <a:ext cx="430997" cy="348977"/>
            <a:chOff x="7507111" y="2996098"/>
            <a:chExt cx="417689" cy="417689"/>
          </a:xfrm>
        </p:grpSpPr>
        <p:sp>
          <p:nvSpPr>
            <p:cNvPr id="14" name="Rectangle 13">
              <a:extLst>
                <a:ext uri="{FF2B5EF4-FFF2-40B4-BE49-F238E27FC236}">
                  <a16:creationId xmlns:a16="http://schemas.microsoft.com/office/drawing/2014/main" id="{D388019B-D1E2-48C9-8FE8-061E8BF03CC1}"/>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5" name="Straight Connector 14">
              <a:extLst>
                <a:ext uri="{FF2B5EF4-FFF2-40B4-BE49-F238E27FC236}">
                  <a16:creationId xmlns:a16="http://schemas.microsoft.com/office/drawing/2014/main" id="{B690803B-7B50-4938-9951-CA4F15C5DFDD}"/>
                </a:ext>
              </a:extLst>
            </p:cNvPr>
            <p:cNvCxnSpPr>
              <a:stCxn id="14" idx="0"/>
              <a:endCxn id="1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F8EE034-B085-4E16-A01B-08ED734654F1}"/>
                </a:ext>
              </a:extLst>
            </p:cNvPr>
            <p:cNvCxnSpPr>
              <a:stCxn id="14" idx="3"/>
              <a:endCxn id="1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C87F5C2-B01F-426A-8F13-3A1B3B0D9275}"/>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2A761FAE-C93D-4884-8B09-E29D77C1C574}"/>
              </a:ext>
            </a:extLst>
          </p:cNvPr>
          <p:cNvGrpSpPr/>
          <p:nvPr/>
        </p:nvGrpSpPr>
        <p:grpSpPr>
          <a:xfrm>
            <a:off x="6802226" y="3160665"/>
            <a:ext cx="430997" cy="348977"/>
            <a:chOff x="7507111" y="2996098"/>
            <a:chExt cx="417689" cy="417689"/>
          </a:xfrm>
        </p:grpSpPr>
        <p:sp>
          <p:nvSpPr>
            <p:cNvPr id="19" name="Rectangle 18">
              <a:extLst>
                <a:ext uri="{FF2B5EF4-FFF2-40B4-BE49-F238E27FC236}">
                  <a16:creationId xmlns:a16="http://schemas.microsoft.com/office/drawing/2014/main" id="{20224B9E-6BB2-49C9-8C15-C0C92B4775CC}"/>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0" name="Straight Connector 19">
              <a:extLst>
                <a:ext uri="{FF2B5EF4-FFF2-40B4-BE49-F238E27FC236}">
                  <a16:creationId xmlns:a16="http://schemas.microsoft.com/office/drawing/2014/main" id="{1AB743E6-4ECA-428F-BA40-471C64FFE2E2}"/>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47AC9D6-977E-4D35-AE8B-43E9272930DA}"/>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F65EC6A-4B1C-45F8-9A71-6566F6CB187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E9CC3B65-2EF4-4A7C-81FC-FE87DDD42B9C}"/>
              </a:ext>
            </a:extLst>
          </p:cNvPr>
          <p:cNvGrpSpPr/>
          <p:nvPr/>
        </p:nvGrpSpPr>
        <p:grpSpPr>
          <a:xfrm>
            <a:off x="6958184" y="4491054"/>
            <a:ext cx="430997" cy="348977"/>
            <a:chOff x="7507111" y="2996098"/>
            <a:chExt cx="417689" cy="417689"/>
          </a:xfrm>
        </p:grpSpPr>
        <p:sp>
          <p:nvSpPr>
            <p:cNvPr id="24" name="Rectangle 23">
              <a:extLst>
                <a:ext uri="{FF2B5EF4-FFF2-40B4-BE49-F238E27FC236}">
                  <a16:creationId xmlns:a16="http://schemas.microsoft.com/office/drawing/2014/main" id="{D47B664F-D8DF-4DF7-A7A7-BFF5BCF5D92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5" name="Straight Connector 24">
              <a:extLst>
                <a:ext uri="{FF2B5EF4-FFF2-40B4-BE49-F238E27FC236}">
                  <a16:creationId xmlns:a16="http://schemas.microsoft.com/office/drawing/2014/main" id="{DF970EF7-C017-4E82-8FB8-0FFCC925C963}"/>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6A096E9-5B43-4A65-94C5-811A8410C8E4}"/>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40D8D59-A7C5-4983-88F2-963437C7E038}"/>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pic>
        <p:nvPicPr>
          <p:cNvPr id="28" name="Picture 27" descr="Logo&#10;&#10;Description automatically generated with medium confidence">
            <a:extLst>
              <a:ext uri="{FF2B5EF4-FFF2-40B4-BE49-F238E27FC236}">
                <a16:creationId xmlns:a16="http://schemas.microsoft.com/office/drawing/2014/main" id="{D4C76FB7-62C5-4B88-A855-DF7E0239E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691" y="451756"/>
            <a:ext cx="2169928" cy="2268561"/>
          </a:xfrm>
          <a:prstGeom prst="rect">
            <a:avLst/>
          </a:prstGeom>
        </p:spPr>
      </p:pic>
    </p:spTree>
    <p:extLst>
      <p:ext uri="{BB962C8B-B14F-4D97-AF65-F5344CB8AC3E}">
        <p14:creationId xmlns:p14="http://schemas.microsoft.com/office/powerpoint/2010/main" val="3952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65046" y="204604"/>
            <a:ext cx="11261908" cy="1283002"/>
          </a:xfrm>
          <a:prstGeom prst="rect">
            <a:avLst/>
          </a:prstGeom>
        </p:spPr>
      </p:pic>
      <p:pic>
        <p:nvPicPr>
          <p:cNvPr id="20" name="图片 19"/>
          <p:cNvPicPr>
            <a:picLocks noChangeAspect="1"/>
          </p:cNvPicPr>
          <p:nvPr/>
        </p:nvPicPr>
        <p:blipFill>
          <a:blip r:embed="rId3"/>
          <a:stretch>
            <a:fillRect/>
          </a:stretch>
        </p:blipFill>
        <p:spPr>
          <a:xfrm>
            <a:off x="1118053" y="2222989"/>
            <a:ext cx="8563953" cy="2786913"/>
          </a:xfrm>
          <a:prstGeom prst="rect">
            <a:avLst/>
          </a:prstGeom>
        </p:spPr>
      </p:pic>
      <p:sp>
        <p:nvSpPr>
          <p:cNvPr id="214" name="Freeform 30"/>
          <p:cNvSpPr>
            <a:spLocks noEditPoints="1"/>
          </p:cNvSpPr>
          <p:nvPr/>
        </p:nvSpPr>
        <p:spPr bwMode="auto">
          <a:xfrm>
            <a:off x="6971863" y="2427111"/>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Calibri"/>
              <a:ea typeface="宋体" panose="02010600030101010101" pitchFamily="2" charset="-122"/>
              <a:cs typeface="+mn-cs"/>
            </a:endParaRPr>
          </a:p>
        </p:txBody>
      </p:sp>
      <p:sp>
        <p:nvSpPr>
          <p:cNvPr id="217" name="Freeform 30"/>
          <p:cNvSpPr>
            <a:spLocks noEditPoints="1"/>
          </p:cNvSpPr>
          <p:nvPr/>
        </p:nvSpPr>
        <p:spPr bwMode="auto">
          <a:xfrm>
            <a:off x="6971863" y="4416316"/>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50000"/>
                </a:srgbClr>
              </a:solidFill>
              <a:effectLst/>
              <a:uLnTx/>
              <a:uFillTx/>
              <a:latin typeface="Calibri"/>
              <a:ea typeface="宋体" panose="02010600030101010101" pitchFamily="2" charset="-122"/>
              <a:cs typeface="+mn-cs"/>
            </a:endParaRPr>
          </a:p>
        </p:txBody>
      </p:sp>
      <p:pic>
        <p:nvPicPr>
          <p:cNvPr id="218" name="图片 217"/>
          <p:cNvPicPr>
            <a:picLocks noChangeAspect="1"/>
          </p:cNvPicPr>
          <p:nvPr/>
        </p:nvPicPr>
        <p:blipFill>
          <a:blip r:embed="rId4"/>
          <a:stretch>
            <a:fillRect/>
          </a:stretch>
        </p:blipFill>
        <p:spPr>
          <a:xfrm rot="2448184">
            <a:off x="10767740" y="3489837"/>
            <a:ext cx="715386" cy="1012339"/>
          </a:xfrm>
          <a:prstGeom prst="rect">
            <a:avLst/>
          </a:prstGeom>
        </p:spPr>
      </p:pic>
      <p:sp>
        <p:nvSpPr>
          <p:cNvPr id="117" name="TextBox 116">
            <a:extLst>
              <a:ext uri="{FF2B5EF4-FFF2-40B4-BE49-F238E27FC236}">
                <a16:creationId xmlns:a16="http://schemas.microsoft.com/office/drawing/2014/main" id="{22702BD0-0254-4FAD-B295-442344978A78}"/>
              </a:ext>
            </a:extLst>
          </p:cNvPr>
          <p:cNvSpPr txBox="1"/>
          <p:nvPr/>
        </p:nvSpPr>
        <p:spPr>
          <a:xfrm>
            <a:off x="1845101" y="400071"/>
            <a:ext cx="9960682" cy="646331"/>
          </a:xfrm>
          <a:prstGeom prst="rect">
            <a:avLst/>
          </a:prstGeom>
          <a:noFill/>
        </p:spPr>
        <p:txBody>
          <a:bodyPr wrap="square" rtlCol="0">
            <a:spAutoFit/>
          </a:bodyPr>
          <a:lstStyle/>
          <a:p>
            <a:pPr defTabSz="1219170">
              <a:buClr>
                <a:srgbClr val="000000"/>
              </a:buClr>
            </a:pPr>
            <a:r>
              <a:rPr lang="en-US" sz="3600" b="1" kern="0" dirty="0">
                <a:solidFill>
                  <a:srgbClr val="BAE5E4">
                    <a:lumMod val="50000"/>
                  </a:srgbClr>
                </a:solidFill>
                <a:latin typeface="+mj-lt"/>
                <a:cs typeface="Arial"/>
                <a:sym typeface="Arial"/>
              </a:rPr>
              <a:t>11. </a:t>
            </a:r>
            <a:r>
              <a:rPr lang="vi-VN" sz="3600" b="1" kern="0" dirty="0">
                <a:solidFill>
                  <a:srgbClr val="BAE5E4">
                    <a:lumMod val="50000"/>
                  </a:srgbClr>
                </a:solidFill>
                <a:latin typeface="+mj-lt"/>
                <a:cs typeface="Arial"/>
                <a:sym typeface="Arial"/>
              </a:rPr>
              <a:t>Chọn a hoặc b.</a:t>
            </a:r>
          </a:p>
        </p:txBody>
      </p:sp>
      <p:sp>
        <p:nvSpPr>
          <p:cNvPr id="118" name="TextBox 117">
            <a:extLst>
              <a:ext uri="{FF2B5EF4-FFF2-40B4-BE49-F238E27FC236}">
                <a16:creationId xmlns:a16="http://schemas.microsoft.com/office/drawing/2014/main" id="{7DA0F5E9-E2B3-413D-B38F-FB3C245BB3AD}"/>
              </a:ext>
            </a:extLst>
          </p:cNvPr>
          <p:cNvSpPr txBox="1"/>
          <p:nvPr/>
        </p:nvSpPr>
        <p:spPr>
          <a:xfrm>
            <a:off x="2246164" y="1747163"/>
            <a:ext cx="7699671"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b. Chọn </a:t>
            </a:r>
            <a:r>
              <a:rPr lang="vi-VN" sz="2800" b="1" i="1" kern="0" dirty="0">
                <a:solidFill>
                  <a:srgbClr val="000000"/>
                </a:solidFill>
                <a:latin typeface="+mj-lt"/>
                <a:cs typeface="Arial"/>
                <a:sym typeface="Arial"/>
              </a:rPr>
              <a:t>dấu hỏi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dấu ngã </a:t>
            </a:r>
            <a:r>
              <a:rPr lang="vi-VN" sz="2800" kern="0" dirty="0">
                <a:solidFill>
                  <a:srgbClr val="000000"/>
                </a:solidFill>
                <a:latin typeface="+mj-lt"/>
                <a:cs typeface="Arial"/>
                <a:sym typeface="Arial"/>
              </a:rPr>
              <a:t>cho chữ in đậm.</a:t>
            </a:r>
          </a:p>
        </p:txBody>
      </p:sp>
      <p:sp>
        <p:nvSpPr>
          <p:cNvPr id="119" name="TextBox 118">
            <a:extLst>
              <a:ext uri="{FF2B5EF4-FFF2-40B4-BE49-F238E27FC236}">
                <a16:creationId xmlns:a16="http://schemas.microsoft.com/office/drawing/2014/main" id="{59357321-125C-4059-A881-0BB117166217}"/>
              </a:ext>
            </a:extLst>
          </p:cNvPr>
          <p:cNvSpPr txBox="1"/>
          <p:nvPr/>
        </p:nvSpPr>
        <p:spPr>
          <a:xfrm>
            <a:off x="3370367" y="2590923"/>
            <a:ext cx="6050079" cy="2185214"/>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Gà mẹ  </a:t>
            </a:r>
            <a:r>
              <a:rPr lang="vi-VN" sz="2800" b="1" kern="0" dirty="0">
                <a:solidFill>
                  <a:srgbClr val="000000"/>
                </a:solidFill>
                <a:latin typeface="+mj-lt"/>
                <a:cs typeface="Arial"/>
                <a:sym typeface="Arial"/>
              </a:rPr>
              <a:t>hoi  </a:t>
            </a:r>
            <a:r>
              <a:rPr lang="vi-VN" sz="2800" kern="0" dirty="0">
                <a:solidFill>
                  <a:srgbClr val="000000"/>
                </a:solidFill>
                <a:latin typeface="+mj-lt"/>
                <a:cs typeface="Arial"/>
                <a:sym typeface="Arial"/>
              </a:rPr>
              <a:t>gà con:</a:t>
            </a:r>
          </a:p>
          <a:p>
            <a:pPr defTabSz="1219170">
              <a:buClr>
                <a:srgbClr val="000000"/>
              </a:buClr>
            </a:pPr>
            <a:r>
              <a:rPr lang="vi-VN" sz="2800" kern="0" dirty="0">
                <a:solidFill>
                  <a:srgbClr val="000000"/>
                </a:solidFill>
                <a:latin typeface="+mj-lt"/>
                <a:cs typeface="Arial"/>
                <a:sym typeface="Arial"/>
              </a:rPr>
              <a:t>-  </a:t>
            </a:r>
            <a:r>
              <a:rPr lang="vi-VN" sz="2800" b="1" kern="0" dirty="0">
                <a:solidFill>
                  <a:srgbClr val="000000"/>
                </a:solidFill>
                <a:latin typeface="+mj-lt"/>
                <a:cs typeface="Arial"/>
                <a:sym typeface="Arial"/>
              </a:rPr>
              <a:t>Đa  </a:t>
            </a:r>
            <a:r>
              <a:rPr lang="vi-VN" sz="2800" kern="0" dirty="0">
                <a:solidFill>
                  <a:srgbClr val="000000"/>
                </a:solidFill>
                <a:latin typeface="+mj-lt"/>
                <a:cs typeface="Arial"/>
                <a:sym typeface="Arial"/>
              </a:rPr>
              <a:t>ngủ chưa thế  </a:t>
            </a:r>
            <a:r>
              <a:rPr lang="vi-VN" sz="2800" b="1" kern="0" dirty="0">
                <a:solidFill>
                  <a:srgbClr val="000000"/>
                </a:solidFill>
                <a:latin typeface="+mj-lt"/>
                <a:cs typeface="Arial"/>
                <a:sym typeface="Arial"/>
              </a:rPr>
              <a:t>ha </a:t>
            </a:r>
            <a:r>
              <a:rPr lang="vi-VN" sz="2800" kern="0" dirty="0">
                <a:solidFill>
                  <a:srgbClr val="000000"/>
                </a:solidFill>
                <a:latin typeface="+mj-lt"/>
                <a:cs typeface="Arial"/>
                <a:sym typeface="Arial"/>
              </a:rPr>
              <a:t>? </a:t>
            </a:r>
          </a:p>
          <a:p>
            <a:pPr defTabSz="1219170">
              <a:buClr>
                <a:srgbClr val="000000"/>
              </a:buClr>
            </a:pPr>
            <a:r>
              <a:rPr lang="vi-VN" sz="2800" b="1" kern="0" dirty="0">
                <a:solidFill>
                  <a:srgbClr val="000000"/>
                </a:solidFill>
                <a:latin typeface="+mj-lt"/>
                <a:cs typeface="Arial"/>
                <a:sym typeface="Arial"/>
              </a:rPr>
              <a:t> Ca  </a:t>
            </a:r>
            <a:r>
              <a:rPr lang="vi-VN" sz="2800" kern="0" dirty="0">
                <a:solidFill>
                  <a:srgbClr val="000000"/>
                </a:solidFill>
                <a:latin typeface="+mj-lt"/>
                <a:cs typeface="Arial"/>
                <a:sym typeface="Arial"/>
              </a:rPr>
              <a:t>đàn gà nhao nhao:</a:t>
            </a:r>
          </a:p>
          <a:p>
            <a:pPr defTabSz="1219170">
              <a:buClr>
                <a:srgbClr val="000000"/>
              </a:buClr>
            </a:pPr>
            <a:r>
              <a:rPr lang="vi-VN" sz="2800" kern="0" dirty="0">
                <a:solidFill>
                  <a:srgbClr val="000000"/>
                </a:solidFill>
                <a:latin typeface="+mj-lt"/>
                <a:cs typeface="Arial"/>
                <a:sym typeface="Arial"/>
              </a:rPr>
              <a:t>- Ngủ  </a:t>
            </a:r>
            <a:r>
              <a:rPr lang="vi-VN" sz="2800" b="1" kern="0" dirty="0">
                <a:solidFill>
                  <a:srgbClr val="000000"/>
                </a:solidFill>
                <a:latin typeface="+mj-lt"/>
                <a:cs typeface="Arial"/>
                <a:sym typeface="Arial"/>
              </a:rPr>
              <a:t>ca  </a:t>
            </a:r>
            <a:r>
              <a:rPr lang="vi-VN" sz="2800" kern="0" dirty="0">
                <a:solidFill>
                  <a:srgbClr val="000000"/>
                </a:solidFill>
                <a:latin typeface="+mj-lt"/>
                <a:cs typeface="Arial"/>
                <a:sym typeface="Arial"/>
              </a:rPr>
              <a:t>rồi đấy ạ!</a:t>
            </a:r>
          </a:p>
          <a:p>
            <a:pPr algn="r" defTabSz="1219170">
              <a:buClr>
                <a:srgbClr val="000000"/>
              </a:buClr>
            </a:pPr>
            <a:r>
              <a:rPr lang="vi-VN" sz="2400" kern="0" dirty="0">
                <a:solidFill>
                  <a:srgbClr val="000000"/>
                </a:solidFill>
                <a:latin typeface="+mj-lt"/>
                <a:cs typeface="Arial"/>
                <a:sym typeface="Arial"/>
              </a:rPr>
              <a:t>(</a:t>
            </a:r>
            <a:r>
              <a:rPr lang="vi-VN" sz="2400" i="1" kern="0" dirty="0">
                <a:solidFill>
                  <a:srgbClr val="000000"/>
                </a:solidFill>
                <a:latin typeface="+mj-lt"/>
                <a:cs typeface="Arial"/>
                <a:sym typeface="Arial"/>
              </a:rPr>
              <a:t>Theo </a:t>
            </a:r>
            <a:r>
              <a:rPr lang="vi-VN" sz="2400" kern="0" dirty="0">
                <a:solidFill>
                  <a:srgbClr val="000000"/>
                </a:solidFill>
                <a:latin typeface="+mj-lt"/>
                <a:cs typeface="Arial"/>
                <a:sym typeface="Arial"/>
              </a:rPr>
              <a:t>Phạm Hổ)</a:t>
            </a:r>
          </a:p>
        </p:txBody>
      </p:sp>
      <p:sp>
        <p:nvSpPr>
          <p:cNvPr id="120" name="Rectangle 119">
            <a:extLst>
              <a:ext uri="{FF2B5EF4-FFF2-40B4-BE49-F238E27FC236}">
                <a16:creationId xmlns:a16="http://schemas.microsoft.com/office/drawing/2014/main" id="{FFC85AD7-0BE1-407E-A3E6-92D215820DBA}"/>
              </a:ext>
            </a:extLst>
          </p:cNvPr>
          <p:cNvSpPr/>
          <p:nvPr/>
        </p:nvSpPr>
        <p:spPr>
          <a:xfrm>
            <a:off x="4480044" y="2547236"/>
            <a:ext cx="794280"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hỏi</a:t>
            </a:r>
          </a:p>
        </p:txBody>
      </p:sp>
      <p:sp>
        <p:nvSpPr>
          <p:cNvPr id="121" name="Rectangle 120">
            <a:extLst>
              <a:ext uri="{FF2B5EF4-FFF2-40B4-BE49-F238E27FC236}">
                <a16:creationId xmlns:a16="http://schemas.microsoft.com/office/drawing/2014/main" id="{9756D7CB-3419-401F-BD55-B41750027F50}"/>
              </a:ext>
            </a:extLst>
          </p:cNvPr>
          <p:cNvSpPr/>
          <p:nvPr/>
        </p:nvSpPr>
        <p:spPr>
          <a:xfrm>
            <a:off x="6389696"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hả</a:t>
            </a:r>
          </a:p>
        </p:txBody>
      </p:sp>
      <p:sp>
        <p:nvSpPr>
          <p:cNvPr id="122" name="Rectangle 121">
            <a:extLst>
              <a:ext uri="{FF2B5EF4-FFF2-40B4-BE49-F238E27FC236}">
                <a16:creationId xmlns:a16="http://schemas.microsoft.com/office/drawing/2014/main" id="{129EE980-FBE3-4659-B11E-F523E8B92181}"/>
              </a:ext>
            </a:extLst>
          </p:cNvPr>
          <p:cNvSpPr/>
          <p:nvPr/>
        </p:nvSpPr>
        <p:spPr>
          <a:xfrm>
            <a:off x="3266608" y="3398019"/>
            <a:ext cx="955874"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a:solidFill>
                  <a:srgbClr val="FF0000"/>
                </a:solidFill>
                <a:latin typeface="+mj-lt"/>
                <a:cs typeface="Arial"/>
                <a:sym typeface="Arial"/>
              </a:rPr>
              <a:t>Cả</a:t>
            </a:r>
            <a:endParaRPr lang="vi-VN" sz="3200" b="1" kern="0" dirty="0">
              <a:solidFill>
                <a:srgbClr val="FF0000"/>
              </a:solidFill>
              <a:latin typeface="+mj-lt"/>
              <a:cs typeface="Arial"/>
              <a:sym typeface="Arial"/>
            </a:endParaRPr>
          </a:p>
        </p:txBody>
      </p:sp>
      <p:sp>
        <p:nvSpPr>
          <p:cNvPr id="123" name="Rectangle 122">
            <a:extLst>
              <a:ext uri="{FF2B5EF4-FFF2-40B4-BE49-F238E27FC236}">
                <a16:creationId xmlns:a16="http://schemas.microsoft.com/office/drawing/2014/main" id="{DB2B1C26-7659-4093-90AC-D56C3B34C108}"/>
              </a:ext>
            </a:extLst>
          </p:cNvPr>
          <p:cNvSpPr/>
          <p:nvPr/>
        </p:nvSpPr>
        <p:spPr>
          <a:xfrm>
            <a:off x="3530568"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Đã</a:t>
            </a:r>
          </a:p>
        </p:txBody>
      </p:sp>
      <p:sp>
        <p:nvSpPr>
          <p:cNvPr id="124" name="Rectangle 123">
            <a:extLst>
              <a:ext uri="{FF2B5EF4-FFF2-40B4-BE49-F238E27FC236}">
                <a16:creationId xmlns:a16="http://schemas.microsoft.com/office/drawing/2014/main" id="{C2A6E561-42AB-45AC-9984-A151101D9474}"/>
              </a:ext>
            </a:extLst>
          </p:cNvPr>
          <p:cNvSpPr/>
          <p:nvPr/>
        </p:nvSpPr>
        <p:spPr>
          <a:xfrm>
            <a:off x="4193705" y="3848309"/>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cả</a:t>
            </a:r>
          </a:p>
        </p:txBody>
      </p:sp>
      <p:pic>
        <p:nvPicPr>
          <p:cNvPr id="125" name="Picture 124" descr="A black and white drawing of a dog&#10;&#10;Description automatically generated with low confidence">
            <a:extLst>
              <a:ext uri="{FF2B5EF4-FFF2-40B4-BE49-F238E27FC236}">
                <a16:creationId xmlns:a16="http://schemas.microsoft.com/office/drawing/2014/main" id="{3800ED25-AA3A-4BB1-B31E-D4FE187BD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75" y="4512631"/>
            <a:ext cx="2352488" cy="2140765"/>
          </a:xfrm>
          <a:prstGeom prst="rect">
            <a:avLst/>
          </a:prstGeom>
        </p:spPr>
      </p:pic>
      <p:sp>
        <p:nvSpPr>
          <p:cNvPr id="16" name="TextBox 15">
            <a:extLst>
              <a:ext uri="{FF2B5EF4-FFF2-40B4-BE49-F238E27FC236}">
                <a16:creationId xmlns:a16="http://schemas.microsoft.com/office/drawing/2014/main" id="{BA6E8431-3EA8-4A23-9E5A-CC9A575367D7}"/>
              </a:ext>
            </a:extLst>
          </p:cNvPr>
          <p:cNvSpPr txBox="1"/>
          <p:nvPr/>
        </p:nvSpPr>
        <p:spPr>
          <a:xfrm>
            <a:off x="8364984" y="43035"/>
            <a:ext cx="3673136"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p:cTn id="17" dur="500" fill="hold"/>
                                        <p:tgtEl>
                                          <p:spTgt spid="120"/>
                                        </p:tgtEl>
                                        <p:attrNameLst>
                                          <p:attrName>ppt_w</p:attrName>
                                        </p:attrNameLst>
                                      </p:cBhvr>
                                      <p:tavLst>
                                        <p:tav tm="0">
                                          <p:val>
                                            <p:fltVal val="0"/>
                                          </p:val>
                                        </p:tav>
                                        <p:tav tm="100000">
                                          <p:val>
                                            <p:strVal val="#ppt_w"/>
                                          </p:val>
                                        </p:tav>
                                      </p:tavLst>
                                    </p:anim>
                                    <p:anim calcmode="lin" valueType="num">
                                      <p:cBhvr>
                                        <p:cTn id="18" dur="500" fill="hold"/>
                                        <p:tgtEl>
                                          <p:spTgt spid="120"/>
                                        </p:tgtEl>
                                        <p:attrNameLst>
                                          <p:attrName>ppt_h</p:attrName>
                                        </p:attrNameLst>
                                      </p:cBhvr>
                                      <p:tavLst>
                                        <p:tav tm="0">
                                          <p:val>
                                            <p:fltVal val="0"/>
                                          </p:val>
                                        </p:tav>
                                        <p:tav tm="100000">
                                          <p:val>
                                            <p:strVal val="#ppt_h"/>
                                          </p:val>
                                        </p:tav>
                                      </p:tavLst>
                                    </p:anim>
                                    <p:animEffect transition="in" filter="fade">
                                      <p:cBhvr>
                                        <p:cTn id="19" dur="500"/>
                                        <p:tgtEl>
                                          <p:spTgt spid="1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p:cTn id="24" dur="500" fill="hold"/>
                                        <p:tgtEl>
                                          <p:spTgt spid="123"/>
                                        </p:tgtEl>
                                        <p:attrNameLst>
                                          <p:attrName>ppt_w</p:attrName>
                                        </p:attrNameLst>
                                      </p:cBhvr>
                                      <p:tavLst>
                                        <p:tav tm="0">
                                          <p:val>
                                            <p:fltVal val="0"/>
                                          </p:val>
                                        </p:tav>
                                        <p:tav tm="100000">
                                          <p:val>
                                            <p:strVal val="#ppt_w"/>
                                          </p:val>
                                        </p:tav>
                                      </p:tavLst>
                                    </p:anim>
                                    <p:anim calcmode="lin" valueType="num">
                                      <p:cBhvr>
                                        <p:cTn id="25" dur="500" fill="hold"/>
                                        <p:tgtEl>
                                          <p:spTgt spid="123"/>
                                        </p:tgtEl>
                                        <p:attrNameLst>
                                          <p:attrName>ppt_h</p:attrName>
                                        </p:attrNameLst>
                                      </p:cBhvr>
                                      <p:tavLst>
                                        <p:tav tm="0">
                                          <p:val>
                                            <p:fltVal val="0"/>
                                          </p:val>
                                        </p:tav>
                                        <p:tav tm="100000">
                                          <p:val>
                                            <p:strVal val="#ppt_h"/>
                                          </p:val>
                                        </p:tav>
                                      </p:tavLst>
                                    </p:anim>
                                    <p:animEffect transition="in" filter="fade">
                                      <p:cBhvr>
                                        <p:cTn id="26" dur="5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p:cTn id="31" dur="500" fill="hold"/>
                                        <p:tgtEl>
                                          <p:spTgt spid="121"/>
                                        </p:tgtEl>
                                        <p:attrNameLst>
                                          <p:attrName>ppt_w</p:attrName>
                                        </p:attrNameLst>
                                      </p:cBhvr>
                                      <p:tavLst>
                                        <p:tav tm="0">
                                          <p:val>
                                            <p:fltVal val="0"/>
                                          </p:val>
                                        </p:tav>
                                        <p:tav tm="100000">
                                          <p:val>
                                            <p:strVal val="#ppt_w"/>
                                          </p:val>
                                        </p:tav>
                                      </p:tavLst>
                                    </p:anim>
                                    <p:anim calcmode="lin" valueType="num">
                                      <p:cBhvr>
                                        <p:cTn id="32" dur="500" fill="hold"/>
                                        <p:tgtEl>
                                          <p:spTgt spid="121"/>
                                        </p:tgtEl>
                                        <p:attrNameLst>
                                          <p:attrName>ppt_h</p:attrName>
                                        </p:attrNameLst>
                                      </p:cBhvr>
                                      <p:tavLst>
                                        <p:tav tm="0">
                                          <p:val>
                                            <p:fltVal val="0"/>
                                          </p:val>
                                        </p:tav>
                                        <p:tav tm="100000">
                                          <p:val>
                                            <p:strVal val="#ppt_h"/>
                                          </p:val>
                                        </p:tav>
                                      </p:tavLst>
                                    </p:anim>
                                    <p:animEffect transition="in" filter="fade">
                                      <p:cBhvr>
                                        <p:cTn id="33" dur="500"/>
                                        <p:tgtEl>
                                          <p:spTgt spid="1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2"/>
                                        </p:tgtEl>
                                        <p:attrNameLst>
                                          <p:attrName>style.visibility</p:attrName>
                                        </p:attrNameLst>
                                      </p:cBhvr>
                                      <p:to>
                                        <p:strVal val="visible"/>
                                      </p:to>
                                    </p:set>
                                    <p:anim calcmode="lin" valueType="num">
                                      <p:cBhvr>
                                        <p:cTn id="38" dur="500" fill="hold"/>
                                        <p:tgtEl>
                                          <p:spTgt spid="122"/>
                                        </p:tgtEl>
                                        <p:attrNameLst>
                                          <p:attrName>ppt_w</p:attrName>
                                        </p:attrNameLst>
                                      </p:cBhvr>
                                      <p:tavLst>
                                        <p:tav tm="0">
                                          <p:val>
                                            <p:fltVal val="0"/>
                                          </p:val>
                                        </p:tav>
                                        <p:tav tm="100000">
                                          <p:val>
                                            <p:strVal val="#ppt_w"/>
                                          </p:val>
                                        </p:tav>
                                      </p:tavLst>
                                    </p:anim>
                                    <p:anim calcmode="lin" valueType="num">
                                      <p:cBhvr>
                                        <p:cTn id="39" dur="500" fill="hold"/>
                                        <p:tgtEl>
                                          <p:spTgt spid="122"/>
                                        </p:tgtEl>
                                        <p:attrNameLst>
                                          <p:attrName>ppt_h</p:attrName>
                                        </p:attrNameLst>
                                      </p:cBhvr>
                                      <p:tavLst>
                                        <p:tav tm="0">
                                          <p:val>
                                            <p:fltVal val="0"/>
                                          </p:val>
                                        </p:tav>
                                        <p:tav tm="100000">
                                          <p:val>
                                            <p:strVal val="#ppt_h"/>
                                          </p:val>
                                        </p:tav>
                                      </p:tavLst>
                                    </p:anim>
                                    <p:animEffect transition="in" filter="fade">
                                      <p:cBhvr>
                                        <p:cTn id="40" dur="500"/>
                                        <p:tgtEl>
                                          <p:spTgt spid="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4"/>
                                        </p:tgtEl>
                                        <p:attrNameLst>
                                          <p:attrName>style.visibility</p:attrName>
                                        </p:attrNameLst>
                                      </p:cBhvr>
                                      <p:to>
                                        <p:strVal val="visible"/>
                                      </p:to>
                                    </p:set>
                                    <p:anim calcmode="lin" valueType="num">
                                      <p:cBhvr>
                                        <p:cTn id="45" dur="500" fill="hold"/>
                                        <p:tgtEl>
                                          <p:spTgt spid="124"/>
                                        </p:tgtEl>
                                        <p:attrNameLst>
                                          <p:attrName>ppt_w</p:attrName>
                                        </p:attrNameLst>
                                      </p:cBhvr>
                                      <p:tavLst>
                                        <p:tav tm="0">
                                          <p:val>
                                            <p:fltVal val="0"/>
                                          </p:val>
                                        </p:tav>
                                        <p:tav tm="100000">
                                          <p:val>
                                            <p:strVal val="#ppt_w"/>
                                          </p:val>
                                        </p:tav>
                                      </p:tavLst>
                                    </p:anim>
                                    <p:anim calcmode="lin" valueType="num">
                                      <p:cBhvr>
                                        <p:cTn id="46" dur="500" fill="hold"/>
                                        <p:tgtEl>
                                          <p:spTgt spid="124"/>
                                        </p:tgtEl>
                                        <p:attrNameLst>
                                          <p:attrName>ppt_h</p:attrName>
                                        </p:attrNameLst>
                                      </p:cBhvr>
                                      <p:tavLst>
                                        <p:tav tm="0">
                                          <p:val>
                                            <p:fltVal val="0"/>
                                          </p:val>
                                        </p:tav>
                                        <p:tav tm="100000">
                                          <p:val>
                                            <p:strVal val="#ppt_h"/>
                                          </p:val>
                                        </p:tav>
                                      </p:tavLst>
                                    </p:anim>
                                    <p:animEffect transition="in" filter="fade">
                                      <p:cBhvr>
                                        <p:cTn id="4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animBg="1"/>
      <p:bldP spid="121" grpId="0" animBg="1"/>
      <p:bldP spid="122" grpId="0" animBg="1"/>
      <p:bldP spid="123" grpId="0" animBg="1"/>
      <p:bldP spid="1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03205" y="4481783"/>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03205" y="6201845"/>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1A22EF-338A-4354-BA36-EE56076C646D}"/>
              </a:ext>
            </a:extLst>
          </p:cNvPr>
          <p:cNvSpPr txBox="1"/>
          <p:nvPr/>
        </p:nvSpPr>
        <p:spPr>
          <a:xfrm>
            <a:off x="974655" y="1521283"/>
            <a:ext cx="10377377" cy="954107"/>
          </a:xfrm>
          <a:prstGeom prst="rect">
            <a:avLst/>
          </a:prstGeom>
          <a:noFill/>
        </p:spPr>
        <p:txBody>
          <a:bodyPr wrap="square" rtlCol="0">
            <a:spAutoFit/>
          </a:bodyPr>
          <a:lstStyle/>
          <a:p>
            <a:pPr defTabSz="1219170">
              <a:buClr>
                <a:srgbClr val="000000"/>
              </a:buClr>
            </a:pPr>
            <a:r>
              <a:rPr lang="vi-VN" sz="2800" b="1" kern="0" dirty="0">
                <a:solidFill>
                  <a:srgbClr val="BAE5E4">
                    <a:lumMod val="50000"/>
                  </a:srgbClr>
                </a:solidFill>
                <a:latin typeface="+mj-lt"/>
                <a:cs typeface="Arial"/>
                <a:sym typeface="Arial"/>
              </a:rPr>
              <a:t>12. a. Nói cảm xúc, suy nghĩ của em về trường lớp; về thầy cô khi năm học sắp kết thúc.</a:t>
            </a:r>
          </a:p>
        </p:txBody>
      </p:sp>
      <p:pic>
        <p:nvPicPr>
          <p:cNvPr id="6" name="Picture 5">
            <a:extLst>
              <a:ext uri="{FF2B5EF4-FFF2-40B4-BE49-F238E27FC236}">
                <a16:creationId xmlns:a16="http://schemas.microsoft.com/office/drawing/2014/main" id="{516FD2C0-0013-448A-A8B6-ED5F73E4B5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909652" y="2475390"/>
            <a:ext cx="8372696" cy="2552520"/>
          </a:xfrm>
          <a:prstGeom prst="rect">
            <a:avLst/>
          </a:prstGeom>
        </p:spPr>
      </p:pic>
      <p:sp>
        <p:nvSpPr>
          <p:cNvPr id="8" name="TextBox 7">
            <a:extLst>
              <a:ext uri="{FF2B5EF4-FFF2-40B4-BE49-F238E27FC236}">
                <a16:creationId xmlns:a16="http://schemas.microsoft.com/office/drawing/2014/main" id="{CC5A01A1-6076-4238-95E6-FFB7AA3C5D34}"/>
              </a:ext>
            </a:extLst>
          </p:cNvPr>
          <p:cNvSpPr txBox="1"/>
          <p:nvPr/>
        </p:nvSpPr>
        <p:spPr>
          <a:xfrm>
            <a:off x="8364984" y="43035"/>
            <a:ext cx="3673136"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910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91185"/>
            <a:ext cx="11487363" cy="1161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a:extLst>
              <a:ext uri="{FF2B5EF4-FFF2-40B4-BE49-F238E27FC236}">
                <a16:creationId xmlns:a16="http://schemas.microsoft.com/office/drawing/2014/main" id="{E79F877D-5681-4E56-85A3-BBE592E70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534" y="2302236"/>
            <a:ext cx="5631190" cy="3754126"/>
          </a:xfrm>
          <a:prstGeom prst="rect">
            <a:avLst/>
          </a:prstGeom>
        </p:spPr>
      </p:pic>
      <p:sp>
        <p:nvSpPr>
          <p:cNvPr id="4" name="TextBox 3">
            <a:extLst>
              <a:ext uri="{FF2B5EF4-FFF2-40B4-BE49-F238E27FC236}">
                <a16:creationId xmlns:a16="http://schemas.microsoft.com/office/drawing/2014/main" id="{45C652E7-C68E-44D0-BA2F-202AD48CFCA0}"/>
              </a:ext>
            </a:extLst>
          </p:cNvPr>
          <p:cNvSpPr txBox="1"/>
          <p:nvPr/>
        </p:nvSpPr>
        <p:spPr>
          <a:xfrm>
            <a:off x="1044333" y="1151644"/>
            <a:ext cx="10267016" cy="954107"/>
          </a:xfrm>
          <a:prstGeom prst="rect">
            <a:avLst/>
          </a:prstGeom>
          <a:noFill/>
        </p:spPr>
        <p:txBody>
          <a:bodyPr wrap="square" rtlCol="0">
            <a:spAutoFit/>
          </a:bodyPr>
          <a:lstStyle/>
          <a:p>
            <a:pPr algn="ctr" defTabSz="1219170">
              <a:buClr>
                <a:srgbClr val="000000"/>
              </a:buClr>
            </a:pPr>
            <a:r>
              <a:rPr lang="vi-VN" sz="2800" b="1" kern="0" dirty="0">
                <a:solidFill>
                  <a:schemeClr val="bg1"/>
                </a:solidFill>
                <a:latin typeface="+mj-lt"/>
                <a:cs typeface="Arial"/>
                <a:sym typeface="Arial"/>
              </a:rPr>
              <a:t>b. Viết 4 – 5 câu thể hiện tình cảm, cảm xúc của em khi năm học sắp kết thúc.</a:t>
            </a:r>
          </a:p>
        </p:txBody>
      </p:sp>
      <p:sp>
        <p:nvSpPr>
          <p:cNvPr id="5" name="TextBox 4">
            <a:extLst>
              <a:ext uri="{FF2B5EF4-FFF2-40B4-BE49-F238E27FC236}">
                <a16:creationId xmlns:a16="http://schemas.microsoft.com/office/drawing/2014/main" id="{36599475-A52F-4C72-95A6-9BBA86B6123A}"/>
              </a:ext>
            </a:extLst>
          </p:cNvPr>
          <p:cNvSpPr txBox="1"/>
          <p:nvPr/>
        </p:nvSpPr>
        <p:spPr>
          <a:xfrm>
            <a:off x="865272" y="2695205"/>
            <a:ext cx="5939566" cy="2677656"/>
          </a:xfrm>
          <a:prstGeom prst="rect">
            <a:avLst/>
          </a:prstGeom>
          <a:noFill/>
        </p:spPr>
        <p:txBody>
          <a:bodyPr wrap="square" rtlCol="0">
            <a:spAutoFit/>
          </a:bodyPr>
          <a:lstStyle/>
          <a:p>
            <a:pPr defTabSz="1219170">
              <a:buClr>
                <a:srgbClr val="000000"/>
              </a:buClr>
            </a:pPr>
            <a:r>
              <a:rPr lang="vi-VN" sz="2800" kern="0" dirty="0">
                <a:solidFill>
                  <a:srgbClr val="FF0000"/>
                </a:solidFill>
                <a:latin typeface="+mj-lt"/>
                <a:cs typeface="Arial"/>
                <a:sym typeface="Arial"/>
              </a:rPr>
              <a:t>G: </a:t>
            </a:r>
            <a:r>
              <a:rPr lang="vi-VN" sz="2800" kern="0" dirty="0">
                <a:solidFill>
                  <a:srgbClr val="000000"/>
                </a:solidFill>
                <a:latin typeface="+mj-lt"/>
                <a:cs typeface="Arial"/>
                <a:sym typeface="Arial"/>
              </a:rPr>
              <a:t>- Em có suy nghĩ gì khi năm học sắp kết thúc?</a:t>
            </a:r>
          </a:p>
          <a:p>
            <a:pPr defTabSz="1219170">
              <a:buClr>
                <a:srgbClr val="000000"/>
              </a:buClr>
            </a:pPr>
            <a:r>
              <a:rPr lang="vi-VN" sz="2800" kern="0" dirty="0">
                <a:solidFill>
                  <a:srgbClr val="000000"/>
                </a:solidFill>
                <a:latin typeface="+mj-lt"/>
                <a:cs typeface="Arial"/>
                <a:sym typeface="Arial"/>
              </a:rPr>
              <a:t>     - Em cảm thấy thế nào nếu mấy tháng nghỉ hè không đến trường?</a:t>
            </a:r>
          </a:p>
          <a:p>
            <a:pPr defTabSz="1219170">
              <a:buClr>
                <a:srgbClr val="000000"/>
              </a:buClr>
            </a:pPr>
            <a:r>
              <a:rPr lang="vi-VN" sz="2800" kern="0" dirty="0">
                <a:solidFill>
                  <a:srgbClr val="000000"/>
                </a:solidFill>
                <a:latin typeface="+mj-lt"/>
                <a:cs typeface="Arial"/>
                <a:sym typeface="Arial"/>
              </a:rPr>
              <a:t>     - Em sẽ nhớ nhất điều gì về trường lớp, về thầy cô khi nghỉ hè?</a:t>
            </a:r>
          </a:p>
        </p:txBody>
      </p:sp>
      <p:sp>
        <p:nvSpPr>
          <p:cNvPr id="6" name="TextBox 5">
            <a:extLst>
              <a:ext uri="{FF2B5EF4-FFF2-40B4-BE49-F238E27FC236}">
                <a16:creationId xmlns:a16="http://schemas.microsoft.com/office/drawing/2014/main" id="{C2EF4BFD-2644-4A36-B210-BFB4381C321B}"/>
              </a:ext>
            </a:extLst>
          </p:cNvPr>
          <p:cNvSpPr txBox="1"/>
          <p:nvPr/>
        </p:nvSpPr>
        <p:spPr>
          <a:xfrm>
            <a:off x="8364984" y="43035"/>
            <a:ext cx="3673136"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74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718" y="-471893"/>
            <a:ext cx="10369612" cy="7149139"/>
          </a:xfrm>
          <a:prstGeom prst="rect">
            <a:avLst/>
          </a:prstGeom>
        </p:spPr>
      </p:pic>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sp>
        <p:nvSpPr>
          <p:cNvPr id="9" name="TextBox 8">
            <a:extLst>
              <a:ext uri="{FF2B5EF4-FFF2-40B4-BE49-F238E27FC236}">
                <a16:creationId xmlns:a16="http://schemas.microsoft.com/office/drawing/2014/main" id="{3FDBB04D-000E-4948-92AA-04254C41FBF2}"/>
              </a:ext>
            </a:extLst>
          </p:cNvPr>
          <p:cNvSpPr txBox="1"/>
          <p:nvPr/>
        </p:nvSpPr>
        <p:spPr>
          <a:xfrm>
            <a:off x="1244525" y="1648187"/>
            <a:ext cx="7213126" cy="3539430"/>
          </a:xfrm>
          <a:prstGeom prst="rect">
            <a:avLst/>
          </a:prstGeom>
          <a:noFill/>
        </p:spPr>
        <p:txBody>
          <a:bodyPr wrap="square">
            <a:spAutoFit/>
          </a:bodyPr>
          <a:lstStyle/>
          <a:p>
            <a:pPr indent="457200" algn="just"/>
            <a:r>
              <a:rPr lang="vi-VN" sz="2800" b="0" i="0" dirty="0">
                <a:solidFill>
                  <a:srgbClr val="76757A"/>
                </a:solidFill>
                <a:effectLst/>
                <a:latin typeface="+mj-lt"/>
              </a:rPr>
              <a:t>Cảm xúc khi sắp kết thúc năm học  vô cùng hỗn độn. Em suy nghĩ rất nhiều về thầy cô, bạn bè.  Em vẫn còn nhớ những khoảnh khắc thầy cầm tay mình đưa từng nét chữ, ân cần chỉ bảo từng phép tính. Những ngày em ốm không đi học được, thầy qua tận nhà hỏi thăm, giảng bài cho em. Em mong lại sớm đến ngày khai trường để em được gặp lại thầy cô và các bạn.</a:t>
            </a:r>
            <a:endParaRPr lang="en-US" sz="2800" dirty="0">
              <a:latin typeface="+mj-lt"/>
            </a:endParaRPr>
          </a:p>
        </p:txBody>
      </p:sp>
      <p:sp>
        <p:nvSpPr>
          <p:cNvPr id="7" name="TextBox 6">
            <a:extLst>
              <a:ext uri="{FF2B5EF4-FFF2-40B4-BE49-F238E27FC236}">
                <a16:creationId xmlns:a16="http://schemas.microsoft.com/office/drawing/2014/main" id="{D89888C4-36EC-43BE-9337-CCA0BD17985D}"/>
              </a:ext>
            </a:extLst>
          </p:cNvPr>
          <p:cNvSpPr txBox="1"/>
          <p:nvPr/>
        </p:nvSpPr>
        <p:spPr>
          <a:xfrm>
            <a:off x="8364984" y="43035"/>
            <a:ext cx="3673136"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450</Words>
  <Application>Microsoft Office PowerPoint</Application>
  <PresentationFormat>Widescreen</PresentationFormat>
  <Paragraphs>53</Paragraphs>
  <Slides>9</Slides>
  <Notes>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9</vt:i4>
      </vt:variant>
    </vt:vector>
  </HeadingPairs>
  <TitlesOfParts>
    <vt:vector size="25" baseType="lpstr">
      <vt:lpstr>等线</vt:lpstr>
      <vt:lpstr>ITC Avant Garde Std Bk</vt:lpstr>
      <vt:lpstr>微软雅黑</vt:lpstr>
      <vt:lpstr>字魂59号-创粗黑</vt:lpstr>
      <vt:lpstr>Arial</vt:lpstr>
      <vt:lpstr>Arial-Rounded</vt:lpstr>
      <vt:lpstr>Calibri</vt:lpstr>
      <vt:lpstr>UTM Avo</vt:lpstr>
      <vt:lpstr>Office Theme</vt:lpstr>
      <vt:lpstr>1_Office 主题</vt:lpstr>
      <vt:lpstr>千图网海量PPT模板www.58pic.com​​</vt:lpstr>
      <vt:lpstr>2_Office 主题</vt:lpstr>
      <vt:lpstr>https://www.freeppt7.com</vt:lpstr>
      <vt:lpstr>2_Office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42</cp:revision>
  <dcterms:created xsi:type="dcterms:W3CDTF">2021-07-20T01:55:21Z</dcterms:created>
  <dcterms:modified xsi:type="dcterms:W3CDTF">2021-08-06T16:44:39Z</dcterms:modified>
</cp:coreProperties>
</file>