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</p:sldMasterIdLst>
  <p:notesMasterIdLst>
    <p:notesMasterId r:id="rId21"/>
  </p:notesMasterIdLst>
  <p:sldIdLst>
    <p:sldId id="872" r:id="rId6"/>
    <p:sldId id="899" r:id="rId7"/>
    <p:sldId id="931" r:id="rId8"/>
    <p:sldId id="932" r:id="rId9"/>
    <p:sldId id="934" r:id="rId10"/>
    <p:sldId id="937" r:id="rId11"/>
    <p:sldId id="936" r:id="rId12"/>
    <p:sldId id="939" r:id="rId13"/>
    <p:sldId id="908" r:id="rId14"/>
    <p:sldId id="909" r:id="rId15"/>
    <p:sldId id="940" r:id="rId16"/>
    <p:sldId id="941" r:id="rId17"/>
    <p:sldId id="942" r:id="rId18"/>
    <p:sldId id="765" r:id="rId19"/>
    <p:sldId id="439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899"/>
            <p14:sldId id="931"/>
            <p14:sldId id="932"/>
            <p14:sldId id="934"/>
            <p14:sldId id="937"/>
            <p14:sldId id="936"/>
            <p14:sldId id="939"/>
            <p14:sldId id="908"/>
            <p14:sldId id="909"/>
            <p14:sldId id="940"/>
            <p14:sldId id="941"/>
            <p14:sldId id="942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DCF"/>
    <a:srgbClr val="226668"/>
    <a:srgbClr val="FF0000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71" d="100"/>
          <a:sy n="71" d="100"/>
        </p:scale>
        <p:origin x="100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3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jpeg"/><Relationship Id="rId5" Type="http://schemas.openxmlformats.org/officeDocument/2006/relationships/image" Target="../media/image5.jpe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jpe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openxmlformats.org/officeDocument/2006/relationships/image" Target="../media/image7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jpg"/><Relationship Id="rId5" Type="http://schemas.openxmlformats.org/officeDocument/2006/relationships/image" Target="../media/image4.jpeg"/><Relationship Id="rId10" Type="http://schemas.openxmlformats.org/officeDocument/2006/relationships/image" Target="../media/image23.png"/><Relationship Id="rId4" Type="http://schemas.openxmlformats.org/officeDocument/2006/relationships/image" Target="../media/image7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3000134"/>
            <a:ext cx="955219" cy="7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0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" y="4083918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1 + 2  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77 + trang 78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9" y="2931790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59" y="3000134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1" y="2950840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4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0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1" y="2966473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7" y="2966473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21702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</a:t>
              </a:r>
              <a:r>
                <a:rPr lang="vi-VN" sz="2200" b="1" smtClean="0">
                  <a:latin typeface="UTM Avo" pitchFamily="18" charset="0"/>
                </a:rPr>
                <a:t>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217135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Trong bài đọc, câu nào là câu hỏi ? 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563888" y="1687969"/>
            <a:ext cx="26642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21702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1979712" y="1876730"/>
            <a:ext cx="5086962" cy="1128614"/>
          </a:xfrm>
          <a:prstGeom prst="wedgeRoundRectCallout">
            <a:avLst>
              <a:gd name="adj1" fmla="val 55770"/>
              <a:gd name="adj2" fmla="val 6234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rgbClr val="002060"/>
                </a:solidFill>
              </a:rPr>
              <a:t>Câu</a:t>
            </a:r>
            <a:r>
              <a:rPr lang="en-US" sz="2000" b="1">
                <a:solidFill>
                  <a:srgbClr val="002060"/>
                </a:solidFill>
              </a:rPr>
              <a:t>: </a:t>
            </a:r>
            <a:endParaRPr lang="en-US" sz="2000" b="1" smtClean="0">
              <a:solidFill>
                <a:srgbClr val="002060"/>
              </a:solidFill>
            </a:endParaRPr>
          </a:p>
          <a:p>
            <a:r>
              <a:rPr lang="en-US" sz="2000" b="1" smtClean="0">
                <a:solidFill>
                  <a:srgbClr val="C00000"/>
                </a:solidFill>
              </a:rPr>
              <a:t>Còn </a:t>
            </a:r>
            <a:r>
              <a:rPr lang="en-US" sz="2000" b="1">
                <a:solidFill>
                  <a:srgbClr val="C00000"/>
                </a:solidFill>
              </a:rPr>
              <a:t>em, em chào bạn bằng cách nào?</a:t>
            </a:r>
            <a:r>
              <a:rPr lang="en-US" sz="2000" b="1">
                <a:solidFill>
                  <a:srgbClr val="002060"/>
                </a:solidFill>
              </a:rPr>
              <a:t> </a:t>
            </a:r>
            <a:endParaRPr lang="en-US" sz="2000" b="1" smtClean="0">
              <a:solidFill>
                <a:srgbClr val="002060"/>
              </a:solidFill>
            </a:endParaRPr>
          </a:p>
          <a:p>
            <a:r>
              <a:rPr lang="en-US" sz="2000" b="1" smtClean="0">
                <a:solidFill>
                  <a:srgbClr val="002060"/>
                </a:solidFill>
              </a:rPr>
              <a:t>là </a:t>
            </a:r>
            <a:r>
              <a:rPr lang="en-US" sz="2000" b="1">
                <a:solidFill>
                  <a:srgbClr val="002060"/>
                </a:solidFill>
              </a:rPr>
              <a:t>câu </a:t>
            </a:r>
            <a:r>
              <a:rPr lang="en-US" sz="2000" b="1" smtClean="0">
                <a:solidFill>
                  <a:srgbClr val="002060"/>
                </a:solidFill>
              </a:rPr>
              <a:t>hỏi.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937118" y="3795886"/>
            <a:ext cx="5097708" cy="720080"/>
          </a:xfrm>
          <a:prstGeom prst="wedgeRoundRectCallout">
            <a:avLst>
              <a:gd name="adj1" fmla="val -58168"/>
              <a:gd name="adj2" fmla="val -2056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rgbClr val="C00000"/>
                </a:solidFill>
              </a:rPr>
              <a:t>Dấu hiện nào </a:t>
            </a:r>
            <a:r>
              <a:rPr lang="en-US" sz="2000" b="1" smtClean="0">
                <a:solidFill>
                  <a:srgbClr val="002060"/>
                </a:solidFill>
              </a:rPr>
              <a:t>cho biết  câu này là  </a:t>
            </a:r>
            <a:r>
              <a:rPr lang="en-US" sz="2000" b="1">
                <a:solidFill>
                  <a:srgbClr val="002060"/>
                </a:solidFill>
              </a:rPr>
              <a:t>câu </a:t>
            </a:r>
            <a:r>
              <a:rPr lang="en-US" sz="2000" b="1" smtClean="0">
                <a:solidFill>
                  <a:srgbClr val="002060"/>
                </a:solidFill>
              </a:rPr>
              <a:t>hỏi?</a:t>
            </a:r>
            <a:endParaRPr lang="en-US" sz="2000" b="1">
              <a:solidFill>
                <a:srgbClr val="002060"/>
              </a:solidFill>
            </a:endParaRPr>
          </a:p>
        </p:txBody>
      </p:sp>
      <p:pic>
        <p:nvPicPr>
          <p:cNvPr id="2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025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66" y="837471"/>
            <a:ext cx="2864849" cy="40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6588224" y="2203202"/>
            <a:ext cx="237835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855752" y="2571750"/>
            <a:ext cx="17324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48235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Có từ để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48235" y="333974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Có dấu chấm hỏi.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50374" y="3723878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Nội dung cần trả lời.</a:t>
            </a:r>
          </a:p>
        </p:txBody>
      </p:sp>
    </p:spTree>
    <p:extLst>
      <p:ext uri="{BB962C8B-B14F-4D97-AF65-F5344CB8AC3E}">
        <p14:creationId xmlns:p14="http://schemas.microsoft.com/office/powerpoint/2010/main" val="1834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7" grpId="1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3131840" y="2783344"/>
            <a:ext cx="4002891" cy="1512168"/>
          </a:xfrm>
          <a:prstGeom prst="cloudCallout">
            <a:avLst>
              <a:gd name="adj1" fmla="val 60481"/>
              <a:gd name="adj2" fmla="val -33842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en-US" b="1" smtClean="0">
                <a:solidFill>
                  <a:srgbClr val="002060"/>
                </a:solidFill>
              </a:rPr>
              <a:t>Người Ấn Độ chào bằng cách chắp hai tay trước ngực và cúi đầu nhẹ.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4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1730"/>
            <a:ext cx="1483346" cy="22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68909"/>
              <a:gd name="adj2" fmla="val 36924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Người Ấn Độ chào thế nào?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4590255" y="2283718"/>
            <a:ext cx="3595433" cy="1728192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en-US" b="1">
                <a:solidFill>
                  <a:srgbClr val="002060"/>
                </a:solidFill>
              </a:rPr>
              <a:t>Người Ma-ô-ri ở Niu Di-lân chào bằng cách chạm nhẹ mũi và trán</a:t>
            </a:r>
            <a:r>
              <a:rPr lang="en-US" b="1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</a:rPr>
              <a:t>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en-US" b="1">
                <a:solidFill>
                  <a:srgbClr val="C00000"/>
                </a:solidFill>
              </a:rPr>
              <a:t>Người Ma-ô-ri ở Niu Di-lân</a:t>
            </a:r>
          </a:p>
          <a:p>
            <a:pPr algn="ctr"/>
            <a:r>
              <a:rPr lang="en-US" b="1" smtClean="0">
                <a:solidFill>
                  <a:srgbClr val="C00000"/>
                </a:solidFill>
              </a:rPr>
              <a:t>chào thế nào?</a:t>
            </a:r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1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119335" y="1561044"/>
            <a:ext cx="3783025" cy="1341782"/>
          </a:xfrm>
          <a:prstGeom prst="cloudCallout">
            <a:avLst>
              <a:gd name="adj1" fmla="val 21523"/>
              <a:gd name="adj2" fmla="val 720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Người Dim-ba-bu-ê</a:t>
            </a:r>
            <a:r>
              <a:rPr lang="en-US" b="1" smtClean="0">
                <a:solidFill>
                  <a:srgbClr val="002060"/>
                </a:solidFill>
              </a:rPr>
              <a:t>  chào </a:t>
            </a:r>
            <a:r>
              <a:rPr lang="en-US" b="1">
                <a:solidFill>
                  <a:srgbClr val="002060"/>
                </a:solidFill>
              </a:rPr>
              <a:t>bằng cách </a:t>
            </a:r>
            <a:r>
              <a:rPr lang="en-US" b="1" smtClean="0">
                <a:solidFill>
                  <a:srgbClr val="002060"/>
                </a:solidFill>
              </a:rPr>
              <a:t>vỗ tay.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43" name="Cloud Callout 42"/>
          <p:cNvSpPr/>
          <p:nvPr/>
        </p:nvSpPr>
        <p:spPr>
          <a:xfrm>
            <a:off x="4427935" y="1027519"/>
            <a:ext cx="3768570" cy="1138553"/>
          </a:xfrm>
          <a:prstGeom prst="cloudCallout">
            <a:avLst>
              <a:gd name="adj1" fmla="val -26959"/>
              <a:gd name="adj2" fmla="val 9301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vi-VN" b="1">
                <a:solidFill>
                  <a:srgbClr val="C00000"/>
                </a:solidFill>
              </a:rPr>
              <a:t>Người </a:t>
            </a:r>
            <a:r>
              <a:rPr lang="vi-VN" b="1" smtClean="0">
                <a:solidFill>
                  <a:srgbClr val="C00000"/>
                </a:solidFill>
              </a:rPr>
              <a:t>Dim-ba-bu-ê</a:t>
            </a:r>
            <a:r>
              <a:rPr lang="en-US" b="1" smtClean="0">
                <a:solidFill>
                  <a:srgbClr val="C00000"/>
                </a:solidFill>
              </a:rPr>
              <a:t> chào thế nào?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158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Đọc đúng các tên phiên âm nước ngoài.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2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 Đọc rõ ràng một văn bản thông tin ngắn.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Nhận biết được cách chào của người dân một số nước 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17 ( tiêt 4) - Nói và nghe: Lớp học viết thư </a:t>
            </a:r>
            <a:r>
              <a:rPr lang="en-US" altLang="en-US" sz="2400" b="1" smtClean="0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en-US" altLang="en-US" sz="2400" smtClean="0">
                <a:cs typeface="Arial" pitchFamily="34" charset="0"/>
              </a:rPr>
              <a:t>79)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bài đọc, trên thế giới có những cách chào phổ biến nào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555776" y="1884263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213879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Bắt tay</a:t>
            </a:r>
          </a:p>
        </p:txBody>
      </p: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6335"/>
            <a:ext cx="2760076" cy="17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213879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vẫy tay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213879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cúi chào</a:t>
            </a:r>
          </a:p>
        </p:txBody>
      </p:sp>
      <p:pic>
        <p:nvPicPr>
          <p:cNvPr id="143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22177"/>
          <a:stretch/>
        </p:blipFill>
        <p:spPr bwMode="auto">
          <a:xfrm>
            <a:off x="2987824" y="2427734"/>
            <a:ext cx="3013085" cy="16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3" y="2427734"/>
            <a:ext cx="2488667" cy="1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611097" y="2283718"/>
            <a:ext cx="6211975" cy="1167875"/>
          </a:xfrm>
          <a:prstGeom prst="wedgeRoundRectCallout">
            <a:avLst>
              <a:gd name="adj1" fmla="val -64292"/>
              <a:gd name="adj2" fmla="val -8339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bài đọc, trên thế giới có những cách chào phổ biến nào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52918" y="2283718"/>
            <a:ext cx="5928332" cy="10420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latin typeface="UTM Avo" pitchFamily="18" charset="0"/>
              </a:rPr>
              <a:t>-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Bắt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tay</a:t>
            </a:r>
            <a:r>
              <a:rPr lang="vi-VN" sz="2200" b="1">
                <a:latin typeface="UTM Avo" pitchFamily="18" charset="0"/>
              </a:rPr>
              <a:t>,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vẫy tay </a:t>
            </a:r>
            <a:r>
              <a:rPr lang="vi-VN" sz="2200" b="1">
                <a:latin typeface="UTM Avo" pitchFamily="18" charset="0"/>
              </a:rPr>
              <a:t>và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cúi chào </a:t>
            </a:r>
            <a:r>
              <a:rPr lang="vi-VN" sz="2200" b="1">
                <a:latin typeface="UTM Avo" pitchFamily="18" charset="0"/>
              </a:rPr>
              <a:t>là cách chào phổ biến trên thế giới.</a:t>
            </a:r>
            <a:endParaRPr lang="en-US" sz="2200" b="1" smtClean="0">
              <a:latin typeface="UTM Avo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27271"/>
              </p:ext>
            </p:extLst>
          </p:nvPr>
        </p:nvGraphicFramePr>
        <p:xfrm>
          <a:off x="251520" y="1995686"/>
          <a:ext cx="3640339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Ma-ô-ri ở Niu Di-lân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Ấn Độ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Nhiều</a:t>
                      </a:r>
                      <a:r>
                        <a:rPr lang="en-US" sz="2200" baseline="0" smtClean="0"/>
                        <a:t> người ở Mỹ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Dim-ba-bu-ê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6950"/>
              </p:ext>
            </p:extLst>
          </p:nvPr>
        </p:nvGraphicFramePr>
        <p:xfrm>
          <a:off x="4572000" y="1995686"/>
          <a:ext cx="439248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chắp</a:t>
                      </a:r>
                      <a:r>
                        <a:rPr lang="en-US" sz="2200" baseline="0" smtClean="0"/>
                        <a:t> hai tay, cúi đầu.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chạm</a:t>
                      </a:r>
                      <a:r>
                        <a:rPr lang="en-US" sz="2200" baseline="0" smtClean="0"/>
                        <a:t> nhẹ mũi và trán.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vỗ</a:t>
                      </a:r>
                      <a:r>
                        <a:rPr lang="en-US" sz="2200" baseline="0" smtClean="0"/>
                        <a:t> tay.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đấm</a:t>
                      </a:r>
                      <a:r>
                        <a:rPr lang="en-US" sz="2200" baseline="0" smtClean="0"/>
                        <a:t> nhẹ vào nắm tay của nhau.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1" name="Straight Connector 40"/>
          <p:cNvCxnSpPr>
            <a:endCxn id="37" idx="1"/>
          </p:cNvCxnSpPr>
          <p:nvPr/>
        </p:nvCxnSpPr>
        <p:spPr>
          <a:xfrm>
            <a:off x="3923928" y="271576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42183" y="379588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05672" y="379588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380207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2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63594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Process 51"/>
          <p:cNvSpPr/>
          <p:nvPr/>
        </p:nvSpPr>
        <p:spPr>
          <a:xfrm>
            <a:off x="4620328" y="3003798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Process 52"/>
          <p:cNvSpPr/>
          <p:nvPr/>
        </p:nvSpPr>
        <p:spPr>
          <a:xfrm>
            <a:off x="256539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Process 55"/>
          <p:cNvSpPr/>
          <p:nvPr/>
        </p:nvSpPr>
        <p:spPr>
          <a:xfrm>
            <a:off x="462032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Process 56"/>
          <p:cNvSpPr/>
          <p:nvPr/>
        </p:nvSpPr>
        <p:spPr>
          <a:xfrm>
            <a:off x="263594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Process 57"/>
          <p:cNvSpPr/>
          <p:nvPr/>
        </p:nvSpPr>
        <p:spPr>
          <a:xfrm>
            <a:off x="4620328" y="4083918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Process 58"/>
          <p:cNvSpPr/>
          <p:nvPr/>
        </p:nvSpPr>
        <p:spPr>
          <a:xfrm>
            <a:off x="251520" y="408391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Process 59"/>
          <p:cNvSpPr/>
          <p:nvPr/>
        </p:nvSpPr>
        <p:spPr>
          <a:xfrm>
            <a:off x="4615309" y="358267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07504" y="1790772"/>
            <a:ext cx="1951612" cy="2250182"/>
            <a:chOff x="6454213" y="2936978"/>
            <a:chExt cx="1951612" cy="2250182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/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Ma-ô-ri</a:t>
              </a: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/>
        </p:blipFill>
        <p:spPr bwMode="auto">
          <a:xfrm>
            <a:off x="7018076" y="1779663"/>
            <a:ext cx="1872342" cy="16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/>
        </p:blipFill>
        <p:spPr bwMode="auto">
          <a:xfrm>
            <a:off x="2357582" y="1779662"/>
            <a:ext cx="199839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600581" y="358102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Ấn Độ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32829" y="3579862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latin typeface="UTM Avo" pitchFamily="18" charset="0"/>
              </a:rPr>
              <a:t>Mỹ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92280" y="3579862"/>
            <a:ext cx="2088232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latin typeface="UTM Avo" pitchFamily="18" charset="0"/>
              </a:rPr>
              <a:t>Dim-ba-bu-ê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4553744" y="1818560"/>
            <a:ext cx="2296999" cy="164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84798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8490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Cách chào nào dưới đây không được nói đến trong bài?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62473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1522491" y="931411"/>
            <a:ext cx="1455411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15361" y="931411"/>
            <a:ext cx="30610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444208" y="1524221"/>
            <a:ext cx="475670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86951" y="2028279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cả bài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0040" y="1462108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a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bắt tay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	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chạm mũi và chán   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nói lời chào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23020" b="8077"/>
          <a:stretch/>
        </p:blipFill>
        <p:spPr bwMode="auto">
          <a:xfrm>
            <a:off x="6840760" y="2041954"/>
            <a:ext cx="2339752" cy="26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" y="2642171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139952" y="1075160"/>
            <a:ext cx="3816424" cy="2592288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allelogram 2"/>
          <p:cNvSpPr/>
          <p:nvPr/>
        </p:nvSpPr>
        <p:spPr>
          <a:xfrm>
            <a:off x="-3651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763688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>
            <a:off x="354236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5292080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7092280" y="1635646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3" y="584428"/>
            <a:ext cx="6921501" cy="39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</a:rPr>
              <a:t>4. Luyện đọc lại</a:t>
            </a:r>
            <a:endParaRPr lang="en-US" sz="2200" b="1">
              <a:solidFill>
                <a:schemeClr val="tx1"/>
              </a:solidFill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- Bài đọc này cho em biết điều gì?</a:t>
            </a:r>
            <a:endParaRPr lang="en-US" sz="2000" b="1">
              <a:solidFill>
                <a:srgbClr val="C00000"/>
              </a:solidFill>
            </a:endParaRP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</a:t>
            </a:r>
            <a:r>
              <a:rPr lang="en-US" sz="2000" b="1" smtClean="0">
                <a:solidFill>
                  <a:srgbClr val="002060"/>
                </a:solidFill>
              </a:rPr>
              <a:t>cho em </a:t>
            </a:r>
            <a:r>
              <a:rPr lang="vi-VN" sz="2000" b="1" smtClean="0">
                <a:solidFill>
                  <a:srgbClr val="002060"/>
                </a:solidFill>
              </a:rPr>
              <a:t>biết </a:t>
            </a:r>
            <a:r>
              <a:rPr lang="vi-VN" sz="2000" b="1">
                <a:solidFill>
                  <a:srgbClr val="002060"/>
                </a:solidFill>
              </a:rPr>
              <a:t>được </a:t>
            </a:r>
            <a:r>
              <a:rPr lang="vi-VN" sz="2000" b="1" smtClean="0">
                <a:solidFill>
                  <a:srgbClr val="002060"/>
                </a:solidFill>
              </a:rPr>
              <a:t>cách </a:t>
            </a:r>
            <a:r>
              <a:rPr lang="vi-VN" sz="2000" b="1">
                <a:solidFill>
                  <a:srgbClr val="002060"/>
                </a:solidFill>
              </a:rPr>
              <a:t>chào của người dân một số nước </a:t>
            </a:r>
            <a:r>
              <a:rPr lang="vi-VN" sz="2000" b="1" smtClean="0">
                <a:solidFill>
                  <a:srgbClr val="002060"/>
                </a:solidFill>
              </a:rPr>
              <a:t>trên </a:t>
            </a:r>
            <a:r>
              <a:rPr lang="vi-VN" sz="2000" b="1">
                <a:solidFill>
                  <a:srgbClr val="002060"/>
                </a:solidFill>
              </a:rPr>
              <a:t>thế giới.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40600</TotalTime>
  <Words>684</Words>
  <Application>Microsoft Office PowerPoint</Application>
  <PresentationFormat>On-screen Show (16:9)</PresentationFormat>
  <Paragraphs>111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宋体</vt:lpstr>
      <vt:lpstr>Arial</vt:lpstr>
      <vt:lpstr>Arial (Body)</vt:lpstr>
      <vt:lpstr>Arial Rounded MT Bold</vt:lpstr>
      <vt:lpstr>Arial-Rounded</vt:lpstr>
      <vt:lpstr>Calibri</vt:lpstr>
      <vt:lpstr>Calibri Light</vt:lpstr>
      <vt:lpstr>Times New Roman</vt:lpstr>
      <vt:lpstr>UTM Avo</vt:lpstr>
      <vt:lpstr>Wingdings</vt:lpstr>
      <vt:lpstr>自定义设计方案</vt:lpstr>
      <vt:lpstr>1_自定义设计方案</vt:lpstr>
      <vt:lpstr>2_自定义设计方案</vt:lpstr>
      <vt:lpstr>1_Default Design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</cp:lastModifiedBy>
  <cp:revision>940</cp:revision>
  <dcterms:created xsi:type="dcterms:W3CDTF">2015-04-15T03:07:00Z</dcterms:created>
  <dcterms:modified xsi:type="dcterms:W3CDTF">2022-12-14T00:39:04Z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