
<file path=[Content_Types].xml><?xml version="1.0" encoding="utf-8"?>
<Types xmlns="http://schemas.openxmlformats.org/package/2006/content-types">
  <Default Extension="bin" ContentType="application/vnd.ms-office.activeX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activeX/activeX4.xml" ContentType="application/vnd.ms-office.activeX+xml"/>
  <Override PartName="/ppt/activeX/activeX5.xml" ContentType="application/vnd.ms-office.activeX+xml"/>
  <Override PartName="/ppt/notesSlides/notesSlide3.xml" ContentType="application/vnd.openxmlformats-officedocument.presentationml.notesSlide+xml"/>
  <Override PartName="/ppt/activeX/activeX6.xml" ContentType="application/vnd.ms-office.activeX+xml"/>
  <Override PartName="/ppt/activeX/activeX7.xml" ContentType="application/vnd.ms-office.activeX+xml"/>
  <Override PartName="/ppt/activeX/activeX8.xml" ContentType="application/vnd.ms-office.activeX+xml"/>
  <Override PartName="/ppt/activeX/activeX9.xml" ContentType="application/vnd.ms-office.activeX+xml"/>
  <Override PartName="/ppt/activeX/activeX10.xml" ContentType="application/vnd.ms-office.activeX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3"/>
  </p:notesMasterIdLst>
  <p:sldIdLst>
    <p:sldId id="370" r:id="rId2"/>
    <p:sldId id="408" r:id="rId3"/>
    <p:sldId id="403" r:id="rId4"/>
    <p:sldId id="409" r:id="rId5"/>
    <p:sldId id="406" r:id="rId6"/>
    <p:sldId id="399" r:id="rId7"/>
    <p:sldId id="411" r:id="rId8"/>
    <p:sldId id="410" r:id="rId9"/>
    <p:sldId id="407" r:id="rId10"/>
    <p:sldId id="405" r:id="rId11"/>
    <p:sldId id="404" r:id="rId12"/>
  </p:sldIdLst>
  <p:sldSz cx="9144000" cy="6858000" type="screen4x3"/>
  <p:notesSz cx="6858000" cy="9144000"/>
  <p:custDataLst>
    <p:tags r:id="rId14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BBE0E3"/>
    <a:srgbClr val="FFCCCC"/>
    <a:srgbClr val="0000FF"/>
    <a:srgbClr val="3333CC"/>
    <a:srgbClr val="FFFF00"/>
    <a:srgbClr val="FFFF66"/>
    <a:srgbClr val="E4F2F4"/>
    <a:srgbClr val="0000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1004" autoAdjust="0"/>
  </p:normalViewPr>
  <p:slideViewPr>
    <p:cSldViewPr>
      <p:cViewPr varScale="1">
        <p:scale>
          <a:sx n="76" d="100"/>
          <a:sy n="76" d="100"/>
        </p:scale>
        <p:origin x="1670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10.xml.rels><?xml version="1.0" encoding="UTF-8" standalone="yes"?>
<Relationships xmlns="http://schemas.openxmlformats.org/package/2006/relationships"><Relationship Id="rId1" Type="http://schemas.microsoft.com/office/2006/relationships/activeXControlBinary" Target="activeX10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_rels/activeX6.xml.rels><?xml version="1.0" encoding="UTF-8" standalone="yes"?>
<Relationships xmlns="http://schemas.openxmlformats.org/package/2006/relationships"><Relationship Id="rId1" Type="http://schemas.microsoft.com/office/2006/relationships/activeXControlBinary" Target="activeX6.bin"/></Relationships>
</file>

<file path=ppt/activeX/_rels/activeX7.xml.rels><?xml version="1.0" encoding="UTF-8" standalone="yes"?>
<Relationships xmlns="http://schemas.openxmlformats.org/package/2006/relationships"><Relationship Id="rId1" Type="http://schemas.microsoft.com/office/2006/relationships/activeXControlBinary" Target="activeX7.bin"/></Relationships>
</file>

<file path=ppt/activeX/_rels/activeX8.xml.rels><?xml version="1.0" encoding="UTF-8" standalone="yes"?>
<Relationships xmlns="http://schemas.openxmlformats.org/package/2006/relationships"><Relationship Id="rId1" Type="http://schemas.microsoft.com/office/2006/relationships/activeXControlBinary" Target="activeX8.bin"/></Relationships>
</file>

<file path=ppt/activeX/_rels/activeX9.xml.rels><?xml version="1.0" encoding="UTF-8" standalone="yes"?>
<Relationships xmlns="http://schemas.openxmlformats.org/package/2006/relationships"><Relationship Id="rId1" Type="http://schemas.microsoft.com/office/2006/relationships/activeXControlBinary" Target="activeX9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0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5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6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7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8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9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16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16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16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78C52534-618D-410E-B109-BBF1AE729C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867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/>
              <a:t>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51AB63-3B68-4ED2-98C3-9D5E40466D4A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6303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B9ACD5-4993-490D-9F63-8857A175D726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78002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C52534-618D-410E-B109-BBF1AE729C9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5371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C52534-618D-410E-B109-BBF1AE729C9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0131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Google Shape;442;p17:notes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26627" name="Google Shape;443;p17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  <a:gd name="T10" fmla="*/ 0 w 120000"/>
              <a:gd name="T11" fmla="*/ 0 h 120000"/>
              <a:gd name="T12" fmla="*/ 120000 w 120000"/>
              <a:gd name="T13" fmla="*/ 12000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T10" t="T11" r="T12" b="T13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round/>
          </a:ln>
        </p:spPr>
      </p:sp>
    </p:spTree>
    <p:extLst>
      <p:ext uri="{BB962C8B-B14F-4D97-AF65-F5344CB8AC3E}">
        <p14:creationId xmlns:p14="http://schemas.microsoft.com/office/powerpoint/2010/main" val="1044511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3148D80-075D-4C8B-A7F6-4B6189130E3D}" type="datetimeFigureOut">
              <a:rPr lang="en-US"/>
              <a:pPr/>
              <a:t>15/10/2023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596FAF-1A10-40CE-A193-3706ED3724B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030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ACF6D85-CA5F-4D6B-A573-BBB5F3F8A004}" type="datetimeFigureOut">
              <a:rPr lang="en-US"/>
              <a:pPr/>
              <a:t>15/10/2023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BA0C80-05F2-49EB-8F1B-C6C786C7810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407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9E522B6-EBC9-453A-857F-77D524EA81FA}" type="datetimeFigureOut">
              <a:rPr lang="en-US"/>
              <a:pPr/>
              <a:t>15/10/2023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4B0354-E6B2-409A-8446-C554253A043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0257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5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41414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 type="title">
  <p:cSld name="标题幻灯片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251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F7530E8-DC2C-43D4-AF51-B6583515DD0E}" type="datetimeFigureOut">
              <a:rPr lang="en-US"/>
              <a:pPr/>
              <a:t>15/10/2023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62F813-1196-4795-98B1-A00128AF150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897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D918902-600D-4A45-BC71-F7CD2DE54F3B}" type="datetimeFigureOut">
              <a:rPr lang="en-US"/>
              <a:pPr/>
              <a:t>15/10/2023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B10ED2-5A0D-4915-99B8-33CB0CB1964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415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A26D67D-34FC-4E00-96FD-92CDC89C8D06}" type="datetimeFigureOut">
              <a:rPr lang="en-US"/>
              <a:pPr/>
              <a:t>15/10/2023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BFABC3-DFB2-4F55-903D-B63BFD9D68C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868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75F39C5-E56B-400F-96A9-E10C92EA1BE5}" type="datetimeFigureOut">
              <a:rPr lang="en-US"/>
              <a:pPr/>
              <a:t>15/10/2023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CA65BC-DAA8-4222-8B6B-8DAAF7BCF4E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079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C391712-7C23-4A0E-936A-29CA0F0C89E8}" type="datetimeFigureOut">
              <a:rPr lang="en-US"/>
              <a:pPr/>
              <a:t>15/10/2023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719DB5-684E-40B2-8E0B-B5DBAAC04C8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777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17BC5AC-9ECE-4476-8C46-5479936B31E3}" type="datetimeFigureOut">
              <a:rPr lang="en-US"/>
              <a:pPr/>
              <a:t>15/10/2023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2E3095-F357-4B13-BDB7-D998FE17855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087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1E26D99-91FF-4758-846E-906BB3DF98CC}" type="datetimeFigureOut">
              <a:rPr lang="en-US"/>
              <a:pPr/>
              <a:t>15/10/2023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CE4623-087B-44F3-BEC0-86029F5CCD4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135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991F6D3-2A8F-4EB3-8FC1-1AC9180484F4}" type="datetimeFigureOut">
              <a:rPr lang="en-US"/>
              <a:pPr/>
              <a:t>15/10/2023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6EF46F-79D2-4E08-A911-3C799018663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850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B5A88BFE-4246-47D7-B27A-BCB61125FAA7}" type="datetimeFigureOut">
              <a:rPr lang="en-US"/>
              <a:pPr/>
              <a:t>15/10/2023</a:t>
            </a:fld>
            <a:endParaRPr lang="en-US"/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111B551-B963-49C4-901C-96488190949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93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 b="0" i="0" u="none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b="0" i="0" u="none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gif"/><Relationship Id="rId4" Type="http://schemas.openxmlformats.org/officeDocument/2006/relationships/image" Target="../media/image20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hyperlink" Target="https://www.youtube.com/watch?v=7_mOIb1UK8w" TargetMode="External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hyperlink" Target="https://wheelofnames.com/vi/ey8-z24" TargetMode="External"/><Relationship Id="rId10" Type="http://schemas.openxmlformats.org/officeDocument/2006/relationships/image" Target="../media/image7.jpeg"/><Relationship Id="rId4" Type="http://schemas.openxmlformats.org/officeDocument/2006/relationships/image" Target="../media/image4.png"/><Relationship Id="rId9" Type="http://schemas.openxmlformats.org/officeDocument/2006/relationships/hyperlink" Target="https://wheelofnames.com/vi/73k-sg4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wmf"/><Relationship Id="rId3" Type="http://schemas.openxmlformats.org/officeDocument/2006/relationships/control" Target="../activeX/activeX3.xml"/><Relationship Id="rId7" Type="http://schemas.openxmlformats.org/officeDocument/2006/relationships/notesSlide" Target="../notesSlides/notesSlide3.xml"/><Relationship Id="rId12" Type="http://schemas.openxmlformats.org/officeDocument/2006/relationships/image" Target="../media/image15.wmf"/><Relationship Id="rId2" Type="http://schemas.openxmlformats.org/officeDocument/2006/relationships/control" Target="../activeX/activeX2.xml"/><Relationship Id="rId1" Type="http://schemas.openxmlformats.org/officeDocument/2006/relationships/control" Target="../activeX/activeX1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14.wmf"/><Relationship Id="rId5" Type="http://schemas.openxmlformats.org/officeDocument/2006/relationships/control" Target="../activeX/activeX5.xml"/><Relationship Id="rId10" Type="http://schemas.openxmlformats.org/officeDocument/2006/relationships/image" Target="../media/image13.png"/><Relationship Id="rId4" Type="http://schemas.openxmlformats.org/officeDocument/2006/relationships/control" Target="../activeX/activeX4.xml"/><Relationship Id="rId9" Type="http://schemas.openxmlformats.org/officeDocument/2006/relationships/image" Target="../media/image12.png"/><Relationship Id="rId14" Type="http://schemas.openxmlformats.org/officeDocument/2006/relationships/image" Target="../media/image17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gif"/><Relationship Id="rId4" Type="http://schemas.openxmlformats.org/officeDocument/2006/relationships/image" Target="../media/image20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wmf"/><Relationship Id="rId3" Type="http://schemas.openxmlformats.org/officeDocument/2006/relationships/control" Target="../activeX/activeX8.xml"/><Relationship Id="rId7" Type="http://schemas.openxmlformats.org/officeDocument/2006/relationships/notesSlide" Target="../notesSlides/notesSlide4.xml"/><Relationship Id="rId12" Type="http://schemas.openxmlformats.org/officeDocument/2006/relationships/image" Target="../media/image15.wmf"/><Relationship Id="rId2" Type="http://schemas.openxmlformats.org/officeDocument/2006/relationships/control" Target="../activeX/activeX7.xml"/><Relationship Id="rId1" Type="http://schemas.openxmlformats.org/officeDocument/2006/relationships/control" Target="../activeX/activeX6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22.wmf"/><Relationship Id="rId5" Type="http://schemas.openxmlformats.org/officeDocument/2006/relationships/control" Target="../activeX/activeX10.xml"/><Relationship Id="rId10" Type="http://schemas.openxmlformats.org/officeDocument/2006/relationships/image" Target="../media/image13.png"/><Relationship Id="rId4" Type="http://schemas.openxmlformats.org/officeDocument/2006/relationships/control" Target="../activeX/activeX9.xml"/><Relationship Id="rId9" Type="http://schemas.openxmlformats.org/officeDocument/2006/relationships/image" Target="../media/image12.png"/><Relationship Id="rId14" Type="http://schemas.openxmlformats.org/officeDocument/2006/relationships/image" Target="../media/image17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Box 17"/>
          <p:cNvSpPr txBox="1">
            <a:spLocks noChangeArrowheads="1"/>
          </p:cNvSpPr>
          <p:nvPr/>
        </p:nvSpPr>
        <p:spPr bwMode="auto">
          <a:xfrm>
            <a:off x="1485900" y="1501676"/>
            <a:ext cx="59817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endParaRPr lang="vi-VN" alt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endParaRPr lang="en-SG" alt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7500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dmin\Desktop\hoa\HINH 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914525" y="2697163"/>
            <a:ext cx="6402029" cy="90702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oubleWave1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5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5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3429000"/>
            <a:ext cx="1830029" cy="169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30"/>
          <p:cNvGrpSpPr>
            <a:grpSpLocks/>
          </p:cNvGrpSpPr>
          <p:nvPr/>
        </p:nvGrpSpPr>
        <p:grpSpPr bwMode="auto">
          <a:xfrm>
            <a:off x="76200" y="1143000"/>
            <a:ext cx="1752600" cy="1600200"/>
            <a:chOff x="144" y="0"/>
            <a:chExt cx="1248" cy="1056"/>
          </a:xfrm>
        </p:grpSpPr>
        <p:pic>
          <p:nvPicPr>
            <p:cNvPr id="10" name="Picture 31" descr="BOOKANI2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349"/>
              <a:ext cx="1248" cy="7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32" descr="TORCH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0"/>
              <a:ext cx="986" cy="10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674407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5" name="Google Shape;445;p17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1" b="12057"/>
          <a:stretch>
            <a:fillRect/>
          </a:stretch>
        </p:blipFill>
        <p:spPr bwMode="auto">
          <a:xfrm>
            <a:off x="0" y="857251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WordArt 7"/>
          <p:cNvSpPr>
            <a:spLocks noChangeArrowheads="1" noChangeShapeType="1" noTextEdit="1"/>
          </p:cNvSpPr>
          <p:nvPr/>
        </p:nvSpPr>
        <p:spPr bwMode="auto">
          <a:xfrm>
            <a:off x="-19050" y="1905000"/>
            <a:ext cx="9144000" cy="9906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99"/>
              </a:extrusionClr>
            </a:sp3d>
          </a:bodyPr>
          <a:lstStyle/>
          <a:p>
            <a:pPr algn="ctr"/>
            <a:r>
              <a:rPr lang="en-US" b="1" kern="10" dirty="0" err="1">
                <a:ln w="9525"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Tiết</a:t>
            </a:r>
            <a:r>
              <a:rPr lang="en-US" b="1" kern="10" dirty="0">
                <a:ln w="9525"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lang="en-US" b="1" kern="10" dirty="0" err="1">
                <a:ln w="9525"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học</a:t>
            </a:r>
            <a:r>
              <a:rPr lang="en-US" b="1" kern="10" dirty="0">
                <a:ln w="9525"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lang="en-US" b="1" kern="10" dirty="0" err="1">
                <a:ln w="9525"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kết</a:t>
            </a:r>
            <a:r>
              <a:rPr lang="en-US" b="1" kern="10" dirty="0">
                <a:ln w="9525"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lang="en-US" b="1" kern="10" dirty="0" err="1">
                <a:ln w="9525"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thúc</a:t>
            </a:r>
            <a:endParaRPr lang="en-US" b="1" kern="10" dirty="0">
              <a:ln w="9525">
                <a:round/>
                <a:headEnd/>
                <a:tailEnd/>
              </a:ln>
              <a:solidFill>
                <a:srgbClr val="FF33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370171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 flipH="1">
            <a:off x="5795848" y="2550644"/>
            <a:ext cx="2758169" cy="1362478"/>
            <a:chOff x="8011915" y="2257858"/>
            <a:chExt cx="3604624" cy="1816637"/>
          </a:xfrm>
        </p:grpSpPr>
        <p:sp>
          <p:nvSpPr>
            <p:cNvPr id="22" name="五边形 21"/>
            <p:cNvSpPr/>
            <p:nvPr/>
          </p:nvSpPr>
          <p:spPr>
            <a:xfrm>
              <a:off x="8011915" y="2257858"/>
              <a:ext cx="3604624" cy="612086"/>
            </a:xfrm>
            <a:prstGeom prst="homePlate">
              <a:avLst/>
            </a:prstGeom>
            <a:gradFill flip="none" rotWithShape="1">
              <a:gsLst>
                <a:gs pos="0">
                  <a:srgbClr val="5AA909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五边形 23"/>
            <p:cNvSpPr/>
            <p:nvPr/>
          </p:nvSpPr>
          <p:spPr>
            <a:xfrm>
              <a:off x="8011915" y="3462409"/>
              <a:ext cx="3604624" cy="612086"/>
            </a:xfrm>
            <a:prstGeom prst="homePlate">
              <a:avLst/>
            </a:prstGeom>
            <a:gradFill flip="none" rotWithShape="1">
              <a:gsLst>
                <a:gs pos="0">
                  <a:srgbClr val="5AA909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69" name="图片 68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763" y="2959544"/>
            <a:ext cx="7764013" cy="3290858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2895601" y="209081"/>
            <a:ext cx="2743200" cy="1842689"/>
            <a:chOff x="1823782" y="-662155"/>
            <a:chExt cx="8504024" cy="8504024"/>
          </a:xfrm>
        </p:grpSpPr>
        <p:grpSp>
          <p:nvGrpSpPr>
            <p:cNvPr id="65" name="组合 64"/>
            <p:cNvGrpSpPr/>
            <p:nvPr/>
          </p:nvGrpSpPr>
          <p:grpSpPr>
            <a:xfrm>
              <a:off x="1823782" y="-662155"/>
              <a:ext cx="8504024" cy="8504024"/>
              <a:chOff x="1823782" y="-662155"/>
              <a:chExt cx="8504024" cy="8504024"/>
            </a:xfrm>
          </p:grpSpPr>
          <p:sp>
            <p:nvSpPr>
              <p:cNvPr id="62" name="椭圆 61"/>
              <p:cNvSpPr/>
              <p:nvPr/>
            </p:nvSpPr>
            <p:spPr>
              <a:xfrm>
                <a:off x="1823782" y="-662155"/>
                <a:ext cx="8504024" cy="8504024"/>
              </a:xfrm>
              <a:prstGeom prst="ellipse">
                <a:avLst/>
              </a:prstGeom>
              <a:noFill/>
              <a:ln w="38100">
                <a:gradFill flip="none" rotWithShape="1">
                  <a:gsLst>
                    <a:gs pos="12000">
                      <a:schemeClr val="accent1">
                        <a:lumMod val="5000"/>
                        <a:lumOff val="95000"/>
                        <a:alpha val="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162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4" name="椭圆 63"/>
              <p:cNvSpPr/>
              <p:nvPr/>
            </p:nvSpPr>
            <p:spPr>
              <a:xfrm>
                <a:off x="2642085" y="156148"/>
                <a:ext cx="6867418" cy="6867418"/>
              </a:xfrm>
              <a:prstGeom prst="ellipse">
                <a:avLst/>
              </a:prstGeom>
              <a:noFill/>
              <a:ln w="38100">
                <a:gradFill flip="none" rotWithShape="1">
                  <a:gsLst>
                    <a:gs pos="8000">
                      <a:schemeClr val="accent1">
                        <a:lumMod val="5000"/>
                        <a:lumOff val="95000"/>
                        <a:alpha val="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162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36" name="椭圆 35">
              <a:hlinkClick r:id="rId5"/>
            </p:cNvPr>
            <p:cNvSpPr/>
            <p:nvPr/>
          </p:nvSpPr>
          <p:spPr>
            <a:xfrm>
              <a:off x="3130654" y="625667"/>
              <a:ext cx="5928380" cy="5928380"/>
            </a:xfrm>
            <a:prstGeom prst="ellipse">
              <a:avLst/>
            </a:prstGeom>
            <a:solidFill>
              <a:srgbClr val="5AA909"/>
            </a:solidFill>
            <a:ln w="12700">
              <a:noFill/>
            </a:ln>
            <a:effectLst>
              <a:innerShdw dist="215900" dir="13500000">
                <a:srgbClr val="008000">
                  <a:alpha val="50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50" name="图片 4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6022" y="870857"/>
            <a:ext cx="1581510" cy="3115385"/>
          </a:xfrm>
          <a:prstGeom prst="rect">
            <a:avLst/>
          </a:prstGeom>
        </p:spPr>
      </p:pic>
      <p:pic>
        <p:nvPicPr>
          <p:cNvPr id="51" name="图片 5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7560756" y="870857"/>
            <a:ext cx="1581510" cy="3115385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4437" y="1"/>
            <a:ext cx="859963" cy="788486"/>
          </a:xfrm>
          <a:prstGeom prst="rect">
            <a:avLst/>
          </a:prstGeom>
        </p:spPr>
      </p:pic>
      <p:sp>
        <p:nvSpPr>
          <p:cNvPr id="5" name="五边形 4"/>
          <p:cNvSpPr/>
          <p:nvPr/>
        </p:nvSpPr>
        <p:spPr>
          <a:xfrm>
            <a:off x="617987" y="2550643"/>
            <a:ext cx="2703468" cy="459065"/>
          </a:xfrm>
          <a:prstGeom prst="homePlate">
            <a:avLst/>
          </a:prstGeom>
          <a:gradFill flip="none" rotWithShape="1">
            <a:gsLst>
              <a:gs pos="0">
                <a:srgbClr val="5AA909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站酷小薇LOGO体" panose="02010600010101010101" pitchFamily="2" charset="-122"/>
              <a:ea typeface="站酷小薇LOGO体" panose="02010600010101010101" pitchFamily="2" charset="-122"/>
            </a:endParaRPr>
          </a:p>
        </p:txBody>
      </p:sp>
      <p:sp>
        <p:nvSpPr>
          <p:cNvPr id="20" name="五边形 19"/>
          <p:cNvSpPr/>
          <p:nvPr/>
        </p:nvSpPr>
        <p:spPr>
          <a:xfrm>
            <a:off x="617987" y="3454057"/>
            <a:ext cx="2703468" cy="459065"/>
          </a:xfrm>
          <a:prstGeom prst="homePlate">
            <a:avLst/>
          </a:prstGeom>
          <a:gradFill flip="none" rotWithShape="1">
            <a:gsLst>
              <a:gs pos="0">
                <a:srgbClr val="5AA909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TextBox 16">
            <a:hlinkClick r:id="rId9"/>
          </p:cNvPr>
          <p:cNvSpPr txBox="1"/>
          <p:nvPr/>
        </p:nvSpPr>
        <p:spPr>
          <a:xfrm>
            <a:off x="3476118" y="862919"/>
            <a:ext cx="15792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>
                <a:latin typeface="Times New Roman" pitchFamily="18" charset="0"/>
                <a:cs typeface="Times New Roman" pitchFamily="18" charset="0"/>
              </a:rPr>
              <a:t>Khám phá</a:t>
            </a:r>
            <a:endParaRPr lang="vi-VN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ounded Rectangle 18"/>
          <p:cNvSpPr/>
          <p:nvPr/>
        </p:nvSpPr>
        <p:spPr bwMode="auto">
          <a:xfrm>
            <a:off x="138760" y="1801109"/>
            <a:ext cx="8848725" cy="1755335"/>
          </a:xfrm>
          <a:prstGeom prst="roundRect">
            <a:avLst/>
          </a:prstGeom>
          <a:solidFill>
            <a:srgbClr val="FFFF66"/>
          </a:solidFill>
          <a:ln>
            <a:solidFill>
              <a:schemeClr val="accent6">
                <a:lumMod val="40000"/>
                <a:lumOff val="6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Trao đổi với bạn về một số công việc ở trường của thầy cô lớp em?</a:t>
            </a:r>
          </a:p>
        </p:txBody>
      </p:sp>
      <p:sp>
        <p:nvSpPr>
          <p:cNvPr id="21" name="Rounded Rectangle 20"/>
          <p:cNvSpPr/>
          <p:nvPr/>
        </p:nvSpPr>
        <p:spPr bwMode="auto">
          <a:xfrm>
            <a:off x="477089" y="1828687"/>
            <a:ext cx="7954010" cy="1219200"/>
          </a:xfrm>
          <a:prstGeom prst="roundRect">
            <a:avLst/>
          </a:prstGeom>
          <a:solidFill>
            <a:srgbClr val="FFFF66"/>
          </a:solidFill>
          <a:ln>
            <a:solidFill>
              <a:schemeClr val="accent6">
                <a:lumMod val="40000"/>
                <a:lumOff val="6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 Một số công việc ở trường của thầy cô: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43705" y="3292477"/>
            <a:ext cx="1622508" cy="584775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r>
              <a:rPr lang="en-US" sz="3200"/>
              <a:t>đọc bài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886152" y="3087241"/>
            <a:ext cx="1995166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/>
              <a:t>viết bảng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40551" y="4384577"/>
            <a:ext cx="2135957" cy="584775"/>
          </a:xfrm>
          <a:prstGeom prst="rect">
            <a:avLst/>
          </a:prstGeom>
          <a:solidFill>
            <a:srgbClr val="BBE0E3"/>
          </a:solidFill>
        </p:spPr>
        <p:txBody>
          <a:bodyPr wrap="square" rtlCol="0">
            <a:spAutoFit/>
          </a:bodyPr>
          <a:lstStyle/>
          <a:p>
            <a:r>
              <a:rPr lang="en-US" sz="3200"/>
              <a:t>luyện chữ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38761" y="5336146"/>
            <a:ext cx="1945993" cy="58477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3200"/>
              <a:t>giảng bài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193526" y="3775499"/>
            <a:ext cx="2226266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3200"/>
              <a:t>chấm điểm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006048" y="4779169"/>
            <a:ext cx="2248318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3200"/>
              <a:t>ghi lời phê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146451" y="5768031"/>
            <a:ext cx="1729711" cy="584775"/>
          </a:xfrm>
          <a:prstGeom prst="rect">
            <a:avLst/>
          </a:prstGeom>
          <a:solidFill>
            <a:srgbClr val="00FFFF"/>
          </a:solidFill>
        </p:spPr>
        <p:txBody>
          <a:bodyPr wrap="square" rtlCol="0">
            <a:spAutoFit/>
          </a:bodyPr>
          <a:lstStyle/>
          <a:p>
            <a:r>
              <a:rPr lang="en-US" sz="3200"/>
              <a:t>dặn dò</a:t>
            </a:r>
          </a:p>
        </p:txBody>
      </p:sp>
      <p:pic>
        <p:nvPicPr>
          <p:cNvPr id="3074" name="Picture 2" descr="https://mamnonbanmai.edu.vn/wp-content/uploads/2021/10/tho-co-giao-cua-con-1-670x381.jp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64" t="-225" r="24685" b="18111"/>
          <a:stretch/>
        </p:blipFill>
        <p:spPr bwMode="auto">
          <a:xfrm>
            <a:off x="3052923" y="3161119"/>
            <a:ext cx="2057401" cy="2979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Straight Arrow Connector 13"/>
          <p:cNvCxnSpPr/>
          <p:nvPr/>
        </p:nvCxnSpPr>
        <p:spPr bwMode="auto">
          <a:xfrm flipH="1" flipV="1">
            <a:off x="1969721" y="3683589"/>
            <a:ext cx="1189845" cy="507411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 bwMode="auto">
          <a:xfrm flipV="1">
            <a:off x="5074668" y="3572765"/>
            <a:ext cx="786823" cy="431468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 bwMode="auto">
          <a:xfrm flipV="1">
            <a:off x="5065363" y="4190802"/>
            <a:ext cx="1173125" cy="778351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 bwMode="auto">
          <a:xfrm flipH="1" flipV="1">
            <a:off x="2109750" y="4710195"/>
            <a:ext cx="1042285" cy="184755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 bwMode="auto">
          <a:xfrm flipH="1">
            <a:off x="2066212" y="5440807"/>
            <a:ext cx="1093354" cy="234276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 bwMode="auto">
          <a:xfrm>
            <a:off x="4917686" y="5576081"/>
            <a:ext cx="1301198" cy="326595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endCxn id="30" idx="1"/>
          </p:cNvCxnSpPr>
          <p:nvPr/>
        </p:nvCxnSpPr>
        <p:spPr bwMode="auto">
          <a:xfrm flipV="1">
            <a:off x="5039529" y="5071557"/>
            <a:ext cx="966519" cy="156798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7" name="Oval 56"/>
          <p:cNvSpPr/>
          <p:nvPr/>
        </p:nvSpPr>
        <p:spPr bwMode="auto">
          <a:xfrm>
            <a:off x="1787152" y="3419936"/>
            <a:ext cx="3816759" cy="2255147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>
                <a:ln>
                  <a:noFill/>
                </a:ln>
                <a:solidFill>
                  <a:srgbClr val="C00000"/>
                </a:solidFill>
                <a:effectLst/>
                <a:latin typeface="Comic Sans MS" panose="030F0702030302020204" pitchFamily="66" charset="0"/>
              </a:rPr>
              <a:t>NHÓM</a:t>
            </a:r>
            <a:r>
              <a:rPr kumimoji="0" lang="en-US" sz="2400" b="1" i="0" u="none" strike="noStrike" cap="none" normalizeH="0">
                <a:ln>
                  <a:noFill/>
                </a:ln>
                <a:solidFill>
                  <a:srgbClr val="C00000"/>
                </a:solidFill>
                <a:effectLst/>
                <a:latin typeface="Comic Sans MS" panose="030F0702030302020204" pitchFamily="66" charset="0"/>
              </a:rPr>
              <a:t> ĐÔI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>
                <a:ln>
                  <a:noFill/>
                </a:ln>
                <a:solidFill>
                  <a:srgbClr val="C00000"/>
                </a:solidFill>
                <a:effectLst/>
                <a:latin typeface="Comic Sans MS" panose="030F0702030302020204" pitchFamily="66" charset="0"/>
              </a:rPr>
              <a:t>(2 PHÚT)</a:t>
            </a:r>
            <a:endParaRPr kumimoji="0" lang="en-US" sz="2400" b="1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6016179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1" grpId="0" animBg="1"/>
      <p:bldP spid="23" grpId="0" animBg="1"/>
      <p:bldP spid="25" grpId="0" animBg="1"/>
      <p:bldP spid="26" grpId="0" animBg="1"/>
      <p:bldP spid="27" grpId="0" animBg="1"/>
      <p:bldP spid="28" grpId="0" animBg="1"/>
      <p:bldP spid="30" grpId="0" animBg="1"/>
      <p:bldP spid="31" grpId="0" animBg="1"/>
      <p:bldP spid="57" grpId="0" animBg="1"/>
      <p:bldP spid="57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341088" y="111035"/>
            <a:ext cx="8686800" cy="1648191"/>
            <a:chOff x="341088" y="111035"/>
            <a:chExt cx="8686800" cy="1648191"/>
          </a:xfrm>
        </p:grpSpPr>
        <p:sp>
          <p:nvSpPr>
            <p:cNvPr id="4" name="TextBox 3"/>
            <p:cNvSpPr txBox="1"/>
            <p:nvPr/>
          </p:nvSpPr>
          <p:spPr>
            <a:xfrm>
              <a:off x="341088" y="111035"/>
              <a:ext cx="8686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>
                  <a:solidFill>
                    <a:srgbClr val="000099"/>
                  </a:solidFill>
                  <a:latin typeface="HP001 4 hàng" panose="020B0603050302020204" pitchFamily="34" charset="0"/>
                  <a:cs typeface="Times New Roman" panose="02020603050405020304" pitchFamily="18" charset="0"/>
                </a:rPr>
                <a:t>Tiếng</a:t>
              </a:r>
              <a:r>
                <a:rPr lang="en-US" sz="3200" b="1" dirty="0">
                  <a:solidFill>
                    <a:srgbClr val="000099"/>
                  </a:solidFill>
                  <a:latin typeface="HP001 4 hàng" panose="020B06030503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0099"/>
                  </a:solidFill>
                  <a:latin typeface="HP001 4 hàng" panose="020B0603050302020204" pitchFamily="34" charset="0"/>
                  <a:cs typeface="Times New Roman" panose="02020603050405020304" pitchFamily="18" charset="0"/>
                </a:rPr>
                <a:t>Việt</a:t>
              </a:r>
              <a:r>
                <a:rPr lang="en-US" sz="3200" b="1" dirty="0">
                  <a:solidFill>
                    <a:srgbClr val="000099"/>
                  </a:solidFill>
                  <a:latin typeface="HP001 4 hàng" panose="020B0603050302020204" pitchFamily="34" charset="0"/>
                  <a:cs typeface="Times New Roman" panose="02020603050405020304" pitchFamily="18" charset="0"/>
                </a:rPr>
                <a:t>(</a:t>
              </a:r>
              <a:r>
                <a:rPr lang="en-US" sz="3200" b="1" dirty="0" err="1">
                  <a:solidFill>
                    <a:srgbClr val="000099"/>
                  </a:solidFill>
                  <a:latin typeface="HP001 4 hàng" panose="020B0603050302020204" pitchFamily="34" charset="0"/>
                  <a:cs typeface="Times New Roman" panose="02020603050405020304" pitchFamily="18" charset="0"/>
                </a:rPr>
                <a:t>đọc</a:t>
              </a:r>
              <a:r>
                <a:rPr lang="en-US" sz="3200" b="1" dirty="0">
                  <a:solidFill>
                    <a:srgbClr val="000099"/>
                  </a:solidFill>
                  <a:latin typeface="HP001 4 hàng" panose="020B0603050302020204" pitchFamily="34" charset="0"/>
                  <a:cs typeface="Times New Roman" panose="02020603050405020304" pitchFamily="18" charset="0"/>
                </a:rPr>
                <a:t>)</a:t>
              </a:r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2514600" y="914400"/>
              <a:ext cx="4343400" cy="844826"/>
              <a:chOff x="2514600" y="914400"/>
              <a:chExt cx="4343400" cy="844826"/>
            </a:xfrm>
          </p:grpSpPr>
          <p:cxnSp>
            <p:nvCxnSpPr>
              <p:cNvPr id="24" name="Straight Connector 23"/>
              <p:cNvCxnSpPr/>
              <p:nvPr/>
            </p:nvCxnSpPr>
            <p:spPr bwMode="auto">
              <a:xfrm>
                <a:off x="2514600" y="1759226"/>
                <a:ext cx="4343400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 bwMode="auto">
              <a:xfrm flipV="1">
                <a:off x="6834171" y="914400"/>
                <a:ext cx="0" cy="844826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 bwMode="auto">
              <a:xfrm flipV="1">
                <a:off x="2526259" y="914400"/>
                <a:ext cx="0" cy="844826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 bwMode="auto">
              <a:xfrm flipH="1">
                <a:off x="5943601" y="914400"/>
                <a:ext cx="902760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 bwMode="auto">
              <a:xfrm flipH="1">
                <a:off x="2526264" y="914400"/>
                <a:ext cx="978936" cy="8619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0" name="TextBox 29"/>
            <p:cNvSpPr txBox="1"/>
            <p:nvPr/>
          </p:nvSpPr>
          <p:spPr bwMode="auto">
            <a:xfrm>
              <a:off x="3008736" y="1071435"/>
              <a:ext cx="3273287" cy="615553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3400" b="1">
                  <a:solidFill>
                    <a:srgbClr val="FF0000"/>
                  </a:solidFill>
                  <a:latin typeface="HP001 4 hàng" panose="020B0603050302020204" pitchFamily="34" charset="0"/>
                  <a:cs typeface="Times New Roman" panose="02020603050405020304" pitchFamily="18" charset="0"/>
                </a:rPr>
                <a:t>Cô giáo lớp em</a:t>
              </a:r>
              <a:endParaRPr kumimoji="0" lang="en-US" sz="3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P001 4 hàng" panose="020B060305030202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1" name="Text Box 5"/>
          <p:cNvSpPr txBox="1">
            <a:spLocks noChangeArrowheads="1"/>
          </p:cNvSpPr>
          <p:nvPr/>
        </p:nvSpPr>
        <p:spPr bwMode="auto">
          <a:xfrm>
            <a:off x="5486400" y="1905000"/>
            <a:ext cx="361784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HP001 4 hàng" panose="020B0603050302020204" pitchFamily="34" charset="0"/>
                <a:cs typeface="Times New Roman" panose="02020603050405020304" pitchFamily="18" charset="0"/>
                <a:sym typeface="Wingdings" pitchFamily="2" charset="2"/>
              </a:rPr>
              <a:t>Nguyễn</a:t>
            </a:r>
            <a:r>
              <a:rPr kumimoji="0" lang="en-US" sz="2800" b="1" i="0" u="none" strike="noStrike" cap="none" normalizeH="0">
                <a:ln>
                  <a:noFill/>
                </a:ln>
                <a:solidFill>
                  <a:srgbClr val="FF0000"/>
                </a:solidFill>
                <a:effectLst/>
                <a:latin typeface="HP001 4 hàng" panose="020B0603050302020204" pitchFamily="34" charset="0"/>
                <a:cs typeface="Times New Roman" panose="02020603050405020304" pitchFamily="18" charset="0"/>
                <a:sym typeface="Wingdings" pitchFamily="2" charset="2"/>
              </a:rPr>
              <a:t> Xuân Sanh</a:t>
            </a:r>
            <a:endParaRPr kumimoji="0" lang="en-US" sz="28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2475974"/>
            <a:ext cx="3429000" cy="3889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1614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341088" y="111035"/>
            <a:ext cx="8686800" cy="1648191"/>
            <a:chOff x="341088" y="111035"/>
            <a:chExt cx="8686800" cy="1648191"/>
          </a:xfrm>
        </p:grpSpPr>
        <p:sp>
          <p:nvSpPr>
            <p:cNvPr id="4" name="TextBox 3"/>
            <p:cNvSpPr txBox="1"/>
            <p:nvPr/>
          </p:nvSpPr>
          <p:spPr>
            <a:xfrm>
              <a:off x="341088" y="111035"/>
              <a:ext cx="86868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000099"/>
                  </a:solidFill>
                  <a:latin typeface="HP001 4 hàng" panose="020B0603050302020204" pitchFamily="34" charset="0"/>
                  <a:cs typeface="Times New Roman" panose="02020603050405020304" pitchFamily="18" charset="0"/>
                </a:rPr>
                <a:t> </a:t>
              </a:r>
            </a:p>
            <a:p>
              <a:pPr algn="ctr"/>
              <a:r>
                <a:rPr lang="en-US" sz="3200" b="1" dirty="0" err="1">
                  <a:solidFill>
                    <a:srgbClr val="000099"/>
                  </a:solidFill>
                  <a:latin typeface="HP001 4 hàng" panose="020B0603050302020204" pitchFamily="34" charset="0"/>
                  <a:cs typeface="Times New Roman" panose="02020603050405020304" pitchFamily="18" charset="0"/>
                </a:rPr>
                <a:t>Tiếng</a:t>
              </a:r>
              <a:r>
                <a:rPr lang="en-US" sz="3200" b="1" dirty="0">
                  <a:solidFill>
                    <a:srgbClr val="000099"/>
                  </a:solidFill>
                  <a:latin typeface="HP001 4 hàng" panose="020B06030503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0099"/>
                  </a:solidFill>
                  <a:latin typeface="HP001 4 hàng" panose="020B0603050302020204" pitchFamily="34" charset="0"/>
                  <a:cs typeface="Times New Roman" panose="02020603050405020304" pitchFamily="18" charset="0"/>
                </a:rPr>
                <a:t>Việt</a:t>
              </a:r>
              <a:r>
                <a:rPr lang="en-US" sz="3200" b="1" dirty="0">
                  <a:solidFill>
                    <a:srgbClr val="000099"/>
                  </a:solidFill>
                  <a:latin typeface="HP001 4 hàng" panose="020B0603050302020204" pitchFamily="34" charset="0"/>
                  <a:cs typeface="Times New Roman" panose="02020603050405020304" pitchFamily="18" charset="0"/>
                </a:rPr>
                <a:t>(</a:t>
              </a:r>
              <a:r>
                <a:rPr lang="en-US" sz="3200" b="1" dirty="0" err="1">
                  <a:solidFill>
                    <a:srgbClr val="000099"/>
                  </a:solidFill>
                  <a:latin typeface="HP001 4 hàng" panose="020B0603050302020204" pitchFamily="34" charset="0"/>
                  <a:cs typeface="Times New Roman" panose="02020603050405020304" pitchFamily="18" charset="0"/>
                </a:rPr>
                <a:t>đọc</a:t>
              </a:r>
              <a:r>
                <a:rPr lang="en-US" sz="3200" b="1" dirty="0">
                  <a:solidFill>
                    <a:srgbClr val="000099"/>
                  </a:solidFill>
                  <a:latin typeface="HP001 4 hàng" panose="020B0603050302020204" pitchFamily="34" charset="0"/>
                  <a:cs typeface="Times New Roman" panose="02020603050405020304" pitchFamily="18" charset="0"/>
                </a:rPr>
                <a:t>)</a:t>
              </a:r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2514600" y="914400"/>
              <a:ext cx="4343400" cy="844826"/>
              <a:chOff x="2514600" y="914400"/>
              <a:chExt cx="4343400" cy="844826"/>
            </a:xfrm>
          </p:grpSpPr>
          <p:cxnSp>
            <p:nvCxnSpPr>
              <p:cNvPr id="24" name="Straight Connector 23"/>
              <p:cNvCxnSpPr/>
              <p:nvPr/>
            </p:nvCxnSpPr>
            <p:spPr bwMode="auto">
              <a:xfrm>
                <a:off x="2514600" y="1759226"/>
                <a:ext cx="4343400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 bwMode="auto">
              <a:xfrm flipV="1">
                <a:off x="6834171" y="914400"/>
                <a:ext cx="0" cy="844826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 bwMode="auto">
              <a:xfrm flipV="1">
                <a:off x="2526259" y="914400"/>
                <a:ext cx="0" cy="844826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 bwMode="auto">
              <a:xfrm flipH="1">
                <a:off x="5943601" y="914400"/>
                <a:ext cx="902760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 bwMode="auto">
              <a:xfrm flipH="1">
                <a:off x="2526264" y="914400"/>
                <a:ext cx="978936" cy="8619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0" name="TextBox 29"/>
            <p:cNvSpPr txBox="1"/>
            <p:nvPr/>
          </p:nvSpPr>
          <p:spPr bwMode="auto">
            <a:xfrm>
              <a:off x="3008736" y="1071435"/>
              <a:ext cx="3273287" cy="615553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3400" b="1">
                  <a:solidFill>
                    <a:srgbClr val="FF0000"/>
                  </a:solidFill>
                  <a:latin typeface="HP001 4 hàng" panose="020B0603050302020204" pitchFamily="34" charset="0"/>
                  <a:cs typeface="Times New Roman" panose="02020603050405020304" pitchFamily="18" charset="0"/>
                </a:rPr>
                <a:t>Cô giáo lớp em</a:t>
              </a:r>
              <a:endParaRPr kumimoji="0" lang="en-US" sz="3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P001 4 hàng" panose="020B060305030202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1" name="Text Box 5"/>
          <p:cNvSpPr txBox="1">
            <a:spLocks noChangeArrowheads="1"/>
          </p:cNvSpPr>
          <p:nvPr/>
        </p:nvSpPr>
        <p:spPr bwMode="auto">
          <a:xfrm>
            <a:off x="5495677" y="1904486"/>
            <a:ext cx="361784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HP001 4 hàng" panose="020B0603050302020204" pitchFamily="34" charset="0"/>
                <a:cs typeface="Times New Roman" panose="02020603050405020304" pitchFamily="18" charset="0"/>
                <a:sym typeface="Wingdings" pitchFamily="2" charset="2"/>
              </a:rPr>
              <a:t>Nguyễn</a:t>
            </a:r>
            <a:r>
              <a:rPr kumimoji="0" lang="en-US" sz="2800" b="1" i="0" u="none" strike="noStrike" cap="none" normalizeH="0">
                <a:ln>
                  <a:noFill/>
                </a:ln>
                <a:solidFill>
                  <a:srgbClr val="FF0000"/>
                </a:solidFill>
                <a:effectLst/>
                <a:latin typeface="HP001 4 hàng" panose="020B0603050302020204" pitchFamily="34" charset="0"/>
                <a:cs typeface="Times New Roman" panose="02020603050405020304" pitchFamily="18" charset="0"/>
                <a:sym typeface="Wingdings" pitchFamily="2" charset="2"/>
              </a:rPr>
              <a:t> Xuân Sanh</a:t>
            </a:r>
            <a:endParaRPr kumimoji="0" lang="en-US" sz="28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Tiếng Việt lớp 2 Bài 3: Cô giáo lớp em trang 138, 139, 140 - Chân trời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05" b="82"/>
          <a:stretch/>
        </p:blipFill>
        <p:spPr bwMode="auto">
          <a:xfrm>
            <a:off x="115676" y="1905000"/>
            <a:ext cx="8799724" cy="459453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64202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-17368" t="8652" r="17432" b="1090"/>
          <a:stretch/>
        </p:blipFill>
        <p:spPr>
          <a:xfrm>
            <a:off x="2718570" y="2209800"/>
            <a:ext cx="6425429" cy="4346426"/>
          </a:xfrm>
          <a:prstGeom prst="rect">
            <a:avLst/>
          </a:prstGeom>
        </p:spPr>
      </p:pic>
      <p:sp>
        <p:nvSpPr>
          <p:cNvPr id="7" name="Left Brace 6"/>
          <p:cNvSpPr/>
          <p:nvPr/>
        </p:nvSpPr>
        <p:spPr bwMode="auto">
          <a:xfrm>
            <a:off x="3848100" y="2288739"/>
            <a:ext cx="533400" cy="1175000"/>
          </a:xfrm>
          <a:prstGeom prst="leftBrac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7822" y="2590800"/>
            <a:ext cx="32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 THƠ THỨ NHẤT</a:t>
            </a:r>
          </a:p>
        </p:txBody>
      </p:sp>
      <p:sp>
        <p:nvSpPr>
          <p:cNvPr id="9" name="Left Brace 8"/>
          <p:cNvSpPr/>
          <p:nvPr/>
        </p:nvSpPr>
        <p:spPr bwMode="auto">
          <a:xfrm>
            <a:off x="3048000" y="3733800"/>
            <a:ext cx="1447800" cy="1197807"/>
          </a:xfrm>
          <a:prstGeom prst="leftBrac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4038600"/>
            <a:ext cx="26487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 THƠ THỨ HAI</a:t>
            </a:r>
          </a:p>
        </p:txBody>
      </p:sp>
      <p:sp>
        <p:nvSpPr>
          <p:cNvPr id="11" name="Left Brace 10"/>
          <p:cNvSpPr/>
          <p:nvPr/>
        </p:nvSpPr>
        <p:spPr bwMode="auto">
          <a:xfrm>
            <a:off x="2895600" y="5163234"/>
            <a:ext cx="1600200" cy="1161366"/>
          </a:xfrm>
          <a:prstGeom prst="leftBrac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57200" y="5486400"/>
            <a:ext cx="274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 THƠ THỨ BA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2599456" y="944619"/>
            <a:ext cx="6513289" cy="1447684"/>
            <a:chOff x="2514600" y="904336"/>
            <a:chExt cx="6513289" cy="1447684"/>
          </a:xfrm>
        </p:grpSpPr>
        <p:grpSp>
          <p:nvGrpSpPr>
            <p:cNvPr id="24" name="Group 23"/>
            <p:cNvGrpSpPr/>
            <p:nvPr/>
          </p:nvGrpSpPr>
          <p:grpSpPr>
            <a:xfrm>
              <a:off x="2514600" y="904336"/>
              <a:ext cx="4331761" cy="863574"/>
              <a:chOff x="2514600" y="904336"/>
              <a:chExt cx="4331761" cy="863574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2514600" y="904336"/>
                <a:ext cx="4331761" cy="863574"/>
                <a:chOff x="2514600" y="904336"/>
                <a:chExt cx="4331761" cy="863574"/>
              </a:xfrm>
            </p:grpSpPr>
            <p:cxnSp>
              <p:nvCxnSpPr>
                <p:cNvPr id="29" name="Straight Connector 28"/>
                <p:cNvCxnSpPr/>
                <p:nvPr/>
              </p:nvCxnSpPr>
              <p:spPr bwMode="auto">
                <a:xfrm>
                  <a:off x="2514600" y="1759226"/>
                  <a:ext cx="4319571" cy="8684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/>
                <p:cNvCxnSpPr/>
                <p:nvPr/>
              </p:nvCxnSpPr>
              <p:spPr bwMode="auto">
                <a:xfrm flipV="1">
                  <a:off x="6834171" y="904336"/>
                  <a:ext cx="0" cy="854891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/>
                <p:cNvCxnSpPr/>
                <p:nvPr/>
              </p:nvCxnSpPr>
              <p:spPr bwMode="auto">
                <a:xfrm flipV="1">
                  <a:off x="2526259" y="914400"/>
                  <a:ext cx="0" cy="844826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/>
                <p:cNvCxnSpPr/>
                <p:nvPr/>
              </p:nvCxnSpPr>
              <p:spPr bwMode="auto">
                <a:xfrm flipH="1">
                  <a:off x="5943601" y="914400"/>
                  <a:ext cx="902760" cy="0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/>
                <p:cNvCxnSpPr/>
                <p:nvPr/>
              </p:nvCxnSpPr>
              <p:spPr bwMode="auto">
                <a:xfrm flipH="1">
                  <a:off x="2526264" y="914400"/>
                  <a:ext cx="978936" cy="8619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8" name="TextBox 27"/>
              <p:cNvSpPr txBox="1"/>
              <p:nvPr/>
            </p:nvSpPr>
            <p:spPr bwMode="auto">
              <a:xfrm>
                <a:off x="3084937" y="1102717"/>
                <a:ext cx="3239663" cy="615553"/>
              </a:xfrm>
              <a:prstGeom prst="rect">
                <a:avLst/>
              </a:prstGeom>
              <a:noFill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400" b="1">
                    <a:solidFill>
                      <a:srgbClr val="FF0000"/>
                    </a:solidFill>
                    <a:latin typeface="HP001 4 hàng" panose="020B0603050302020204" pitchFamily="34" charset="0"/>
                    <a:cs typeface="Times New Roman" panose="02020603050405020304" pitchFamily="18" charset="0"/>
                  </a:rPr>
                  <a:t>Cô giáo lớp em</a:t>
                </a:r>
                <a:endParaRPr kumimoji="0" lang="en-US" sz="3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HP001 4 hàng" panose="020B0603050302020204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5" name="Text Box 5"/>
            <p:cNvSpPr txBox="1">
              <a:spLocks noChangeArrowheads="1"/>
            </p:cNvSpPr>
            <p:nvPr/>
          </p:nvSpPr>
          <p:spPr bwMode="auto">
            <a:xfrm>
              <a:off x="5486401" y="1828800"/>
              <a:ext cx="354148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HP001 4 hàng" panose="020B0603050302020204" pitchFamily="34" charset="0"/>
                  <a:cs typeface="Times New Roman" panose="02020603050405020304" pitchFamily="18" charset="0"/>
                  <a:sym typeface="Wingdings" pitchFamily="2" charset="2"/>
                </a:rPr>
                <a:t>Nguyễn</a:t>
              </a:r>
              <a:r>
                <a:rPr kumimoji="0" lang="en-US" sz="2800" b="1" i="0" u="none" strike="noStrike" cap="none" normalizeH="0">
                  <a:ln>
                    <a:noFill/>
                  </a:ln>
                  <a:solidFill>
                    <a:srgbClr val="FF0000"/>
                  </a:solidFill>
                  <a:effectLst/>
                  <a:latin typeface="HP001 4 hàng" panose="020B0603050302020204" pitchFamily="34" charset="0"/>
                  <a:cs typeface="Times New Roman" panose="02020603050405020304" pitchFamily="18" charset="0"/>
                  <a:sym typeface="Wingdings" pitchFamily="2" charset="2"/>
                </a:rPr>
                <a:t> Xuân Sanh</a:t>
              </a:r>
              <a:endParaRPr kumimoji="0" lang="en-US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HP001 4 hàng" panose="020B060305030202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08477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/>
      <p:bldP spid="11" grpId="0" animBg="1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225424" y="2050957"/>
            <a:ext cx="7587167" cy="4268788"/>
            <a:chOff x="377825" y="2078388"/>
            <a:chExt cx="7149393" cy="4268788"/>
          </a:xfrm>
        </p:grpSpPr>
        <p:sp>
          <p:nvSpPr>
            <p:cNvPr id="19" name="Text Box 5"/>
            <p:cNvSpPr txBox="1">
              <a:spLocks noChangeArrowheads="1"/>
            </p:cNvSpPr>
            <p:nvPr/>
          </p:nvSpPr>
          <p:spPr bwMode="auto">
            <a:xfrm>
              <a:off x="5263443" y="2262056"/>
              <a:ext cx="2263775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200" b="1" i="0" u="none" strike="noStrike" cap="none" normalizeH="0" baseline="0" dirty="0">
                  <a:ln>
                    <a:noFill/>
                  </a:ln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  <a:sym typeface="Wingdings" pitchFamily="2" charset="2"/>
                </a:rPr>
                <a:t></a:t>
              </a:r>
              <a:r>
                <a:rPr kumimoji="0" lang="vi-VN" sz="3200" b="1" i="0" u="none" strike="noStrike" cap="none" normalizeH="0" baseline="0" dirty="0">
                  <a:ln>
                    <a:noFill/>
                  </a:ln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 Từ ngữ:</a:t>
              </a:r>
              <a:endPara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Text Box 5"/>
            <p:cNvSpPr txBox="1">
              <a:spLocks noChangeArrowheads="1"/>
            </p:cNvSpPr>
            <p:nvPr/>
          </p:nvSpPr>
          <p:spPr bwMode="auto">
            <a:xfrm>
              <a:off x="377825" y="2185856"/>
              <a:ext cx="3127375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200" b="1" i="0" u="none" strike="noStrike" cap="none" normalizeH="0" baseline="0" dirty="0">
                  <a:ln>
                    <a:noFill/>
                  </a:ln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  <a:sym typeface="Wingdings" pitchFamily="2" charset="2"/>
                </a:rPr>
                <a:t></a:t>
              </a:r>
              <a:r>
                <a:rPr kumimoji="0" lang="vi-VN" sz="3200" b="1" i="0" u="none" strike="noStrike" cap="none" normalizeH="0" baseline="0" dirty="0">
                  <a:ln>
                    <a:noFill/>
                  </a:ln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kumimoji="0" lang="en-US" sz="3200" b="1" i="0" u="none" strike="noStrike" cap="none" normalizeH="0" baseline="0" dirty="0" err="1">
                  <a:ln>
                    <a:noFill/>
                  </a:ln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</a:t>
              </a:r>
              <a:r>
                <a:rPr kumimoji="0" lang="en-US" sz="3200" b="1" i="0" u="none" strike="noStrike" cap="none" normalizeH="0" baseline="0" dirty="0">
                  <a:ln>
                    <a:noFill/>
                  </a:ln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cap="none" normalizeH="0" baseline="0" dirty="0" err="1">
                  <a:ln>
                    <a:noFill/>
                  </a:ln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đọc</a:t>
              </a:r>
              <a:r>
                <a:rPr kumimoji="0" lang="vi-VN" sz="3200" b="1" i="0" u="none" strike="noStrike" cap="none" normalizeH="0" baseline="0" dirty="0">
                  <a:ln>
                    <a:noFill/>
                  </a:ln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endPara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1" name="Straight Connector 2"/>
            <p:cNvCxnSpPr/>
            <p:nvPr/>
          </p:nvCxnSpPr>
          <p:spPr>
            <a:xfrm>
              <a:off x="5091969" y="2078388"/>
              <a:ext cx="1588" cy="426878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/>
          <p:cNvGrpSpPr/>
          <p:nvPr/>
        </p:nvGrpSpPr>
        <p:grpSpPr>
          <a:xfrm>
            <a:off x="341088" y="111035"/>
            <a:ext cx="8686801" cy="2240985"/>
            <a:chOff x="341088" y="111035"/>
            <a:chExt cx="8686801" cy="2240985"/>
          </a:xfrm>
        </p:grpSpPr>
        <p:grpSp>
          <p:nvGrpSpPr>
            <p:cNvPr id="43" name="Group 42"/>
            <p:cNvGrpSpPr/>
            <p:nvPr/>
          </p:nvGrpSpPr>
          <p:grpSpPr>
            <a:xfrm>
              <a:off x="341088" y="111035"/>
              <a:ext cx="8686800" cy="1656875"/>
              <a:chOff x="341088" y="111035"/>
              <a:chExt cx="8686800" cy="1656875"/>
            </a:xfrm>
          </p:grpSpPr>
          <p:sp>
            <p:nvSpPr>
              <p:cNvPr id="48" name="TextBox 47"/>
              <p:cNvSpPr txBox="1"/>
              <p:nvPr/>
            </p:nvSpPr>
            <p:spPr>
              <a:xfrm>
                <a:off x="341088" y="111035"/>
                <a:ext cx="8686800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dirty="0">
                    <a:solidFill>
                      <a:srgbClr val="000099"/>
                    </a:solidFill>
                    <a:latin typeface="HP001 4 hàng" panose="020B060305030202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ctr"/>
                <a:r>
                  <a:rPr lang="en-US" sz="3200" b="1" dirty="0" err="1">
                    <a:solidFill>
                      <a:srgbClr val="000099"/>
                    </a:solidFill>
                    <a:latin typeface="HP001 4 hàng" panose="020B0603050302020204" pitchFamily="34" charset="0"/>
                    <a:cs typeface="Times New Roman" panose="02020603050405020304" pitchFamily="18" charset="0"/>
                  </a:rPr>
                  <a:t>Tiếng</a:t>
                </a:r>
                <a:r>
                  <a:rPr lang="en-US" sz="3200" b="1" dirty="0">
                    <a:solidFill>
                      <a:srgbClr val="000099"/>
                    </a:solidFill>
                    <a:latin typeface="HP001 4 hàng" panose="020B06030503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99"/>
                    </a:solidFill>
                    <a:latin typeface="HP001 4 hàng" panose="020B0603050302020204" pitchFamily="34" charset="0"/>
                    <a:cs typeface="Times New Roman" panose="02020603050405020304" pitchFamily="18" charset="0"/>
                  </a:rPr>
                  <a:t>Việt</a:t>
                </a:r>
                <a:r>
                  <a:rPr lang="en-US" sz="3200" b="1" dirty="0">
                    <a:solidFill>
                      <a:srgbClr val="000099"/>
                    </a:solidFill>
                    <a:latin typeface="HP001 4 hàng" panose="020B0603050302020204" pitchFamily="34" charset="0"/>
                    <a:cs typeface="Times New Roman" panose="02020603050405020304" pitchFamily="18" charset="0"/>
                  </a:rPr>
                  <a:t>(</a:t>
                </a:r>
                <a:r>
                  <a:rPr lang="en-US" sz="3200" b="1" dirty="0" err="1">
                    <a:solidFill>
                      <a:srgbClr val="000099"/>
                    </a:solidFill>
                    <a:latin typeface="HP001 4 hàng" panose="020B0603050302020204" pitchFamily="34" charset="0"/>
                    <a:cs typeface="Times New Roman" panose="02020603050405020304" pitchFamily="18" charset="0"/>
                  </a:rPr>
                  <a:t>đọc</a:t>
                </a:r>
                <a:r>
                  <a:rPr lang="en-US" sz="3200" b="1" dirty="0">
                    <a:solidFill>
                      <a:srgbClr val="000099"/>
                    </a:solidFill>
                    <a:latin typeface="HP001 4 hàng" panose="020B0603050302020204" pitchFamily="34" charset="0"/>
                    <a:cs typeface="Times New Roman" panose="02020603050405020304" pitchFamily="18" charset="0"/>
                  </a:rPr>
                  <a:t>)</a:t>
                </a:r>
              </a:p>
            </p:txBody>
          </p:sp>
          <p:grpSp>
            <p:nvGrpSpPr>
              <p:cNvPr id="50" name="Group 49"/>
              <p:cNvGrpSpPr/>
              <p:nvPr/>
            </p:nvGrpSpPr>
            <p:grpSpPr>
              <a:xfrm>
                <a:off x="2514600" y="904336"/>
                <a:ext cx="4331761" cy="863574"/>
                <a:chOff x="2514600" y="904336"/>
                <a:chExt cx="4331761" cy="863574"/>
              </a:xfrm>
            </p:grpSpPr>
            <p:cxnSp>
              <p:nvCxnSpPr>
                <p:cNvPr id="61" name="Straight Connector 60"/>
                <p:cNvCxnSpPr/>
                <p:nvPr/>
              </p:nvCxnSpPr>
              <p:spPr bwMode="auto">
                <a:xfrm>
                  <a:off x="2514600" y="1759226"/>
                  <a:ext cx="4319571" cy="8684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1"/>
                <p:cNvCxnSpPr/>
                <p:nvPr/>
              </p:nvCxnSpPr>
              <p:spPr bwMode="auto">
                <a:xfrm flipV="1">
                  <a:off x="6834171" y="904336"/>
                  <a:ext cx="0" cy="854891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2"/>
                <p:cNvCxnSpPr/>
                <p:nvPr/>
              </p:nvCxnSpPr>
              <p:spPr bwMode="auto">
                <a:xfrm flipV="1">
                  <a:off x="2526259" y="914400"/>
                  <a:ext cx="0" cy="844826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3"/>
                <p:cNvCxnSpPr/>
                <p:nvPr/>
              </p:nvCxnSpPr>
              <p:spPr bwMode="auto">
                <a:xfrm flipH="1">
                  <a:off x="5943601" y="914400"/>
                  <a:ext cx="902760" cy="0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Connector 64"/>
                <p:cNvCxnSpPr/>
                <p:nvPr/>
              </p:nvCxnSpPr>
              <p:spPr bwMode="auto">
                <a:xfrm flipH="1">
                  <a:off x="2526264" y="914400"/>
                  <a:ext cx="978936" cy="8619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0" name="TextBox 59"/>
              <p:cNvSpPr txBox="1"/>
              <p:nvPr/>
            </p:nvSpPr>
            <p:spPr bwMode="auto">
              <a:xfrm>
                <a:off x="3084937" y="1066800"/>
                <a:ext cx="3239663" cy="615553"/>
              </a:xfrm>
              <a:prstGeom prst="rect">
                <a:avLst/>
              </a:prstGeom>
              <a:noFill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400" b="1">
                    <a:solidFill>
                      <a:srgbClr val="FF0000"/>
                    </a:solidFill>
                    <a:latin typeface="HP001 4 hàng" panose="020B0603050302020204" pitchFamily="34" charset="0"/>
                    <a:cs typeface="Times New Roman" panose="02020603050405020304" pitchFamily="18" charset="0"/>
                  </a:rPr>
                  <a:t>Cô giáo lớp em</a:t>
                </a:r>
                <a:endParaRPr kumimoji="0" lang="en-US" sz="3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HP001 4 hàng" panose="020B0603050302020204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46" name="Text Box 5"/>
            <p:cNvSpPr txBox="1">
              <a:spLocks noChangeArrowheads="1"/>
            </p:cNvSpPr>
            <p:nvPr/>
          </p:nvSpPr>
          <p:spPr bwMode="auto">
            <a:xfrm>
              <a:off x="5486401" y="1828800"/>
              <a:ext cx="354148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HP001 4 hàng" panose="020B0603050302020204" pitchFamily="34" charset="0"/>
                  <a:cs typeface="Times New Roman" panose="02020603050405020304" pitchFamily="18" charset="0"/>
                  <a:sym typeface="Wingdings" pitchFamily="2" charset="2"/>
                </a:rPr>
                <a:t>Nguyễn</a:t>
              </a:r>
              <a:r>
                <a:rPr kumimoji="0" lang="en-US" sz="2800" b="1" i="0" u="none" strike="noStrike" cap="none" normalizeH="0">
                  <a:ln>
                    <a:noFill/>
                  </a:ln>
                  <a:solidFill>
                    <a:srgbClr val="FF0000"/>
                  </a:solidFill>
                  <a:effectLst/>
                  <a:latin typeface="HP001 4 hàng" panose="020B0603050302020204" pitchFamily="34" charset="0"/>
                  <a:cs typeface="Times New Roman" panose="02020603050405020304" pitchFamily="18" charset="0"/>
                  <a:sym typeface="Wingdings" pitchFamily="2" charset="2"/>
                </a:rPr>
                <a:t> Xuân Sanh</a:t>
              </a:r>
              <a:endParaRPr kumimoji="0" lang="en-US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HP001 4 hàng" panose="020B060305030202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2206" y="3870977"/>
            <a:ext cx="4128596" cy="2448767"/>
          </a:xfrm>
          <a:prstGeom prst="rect">
            <a:avLst/>
          </a:prstGeom>
        </p:spPr>
      </p:pic>
      <p:cxnSp>
        <p:nvCxnSpPr>
          <p:cNvPr id="29" name="Straight Connector 28"/>
          <p:cNvCxnSpPr/>
          <p:nvPr/>
        </p:nvCxnSpPr>
        <p:spPr bwMode="auto">
          <a:xfrm flipH="1">
            <a:off x="4337217" y="4191000"/>
            <a:ext cx="49043" cy="19090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Straight Connector 30"/>
          <p:cNvCxnSpPr/>
          <p:nvPr/>
        </p:nvCxnSpPr>
        <p:spPr bwMode="auto">
          <a:xfrm flipH="1">
            <a:off x="4297255" y="4666068"/>
            <a:ext cx="39962" cy="23065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Straight Connector 34"/>
          <p:cNvCxnSpPr/>
          <p:nvPr/>
        </p:nvCxnSpPr>
        <p:spPr bwMode="auto">
          <a:xfrm flipH="1">
            <a:off x="4624785" y="5783922"/>
            <a:ext cx="39962" cy="23065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" name="Straight Connector 44"/>
          <p:cNvCxnSpPr/>
          <p:nvPr/>
        </p:nvCxnSpPr>
        <p:spPr bwMode="auto">
          <a:xfrm flipH="1">
            <a:off x="4495800" y="5783922"/>
            <a:ext cx="39962" cy="23065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9" name="Straight Connector 48"/>
          <p:cNvCxnSpPr/>
          <p:nvPr/>
        </p:nvCxnSpPr>
        <p:spPr bwMode="auto">
          <a:xfrm flipH="1">
            <a:off x="4114800" y="5255747"/>
            <a:ext cx="39962" cy="23065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5854" y="3870978"/>
            <a:ext cx="4135527" cy="2301222"/>
          </a:xfrm>
          <a:prstGeom prst="rect">
            <a:avLst/>
          </a:prstGeom>
        </p:spPr>
      </p:pic>
      <p:cxnSp>
        <p:nvCxnSpPr>
          <p:cNvPr id="51" name="Straight Connector 50"/>
          <p:cNvCxnSpPr/>
          <p:nvPr/>
        </p:nvCxnSpPr>
        <p:spPr bwMode="auto">
          <a:xfrm flipH="1">
            <a:off x="3750970" y="4171127"/>
            <a:ext cx="39962" cy="23065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" name="Straight Connector 51"/>
          <p:cNvCxnSpPr/>
          <p:nvPr/>
        </p:nvCxnSpPr>
        <p:spPr bwMode="auto">
          <a:xfrm flipH="1">
            <a:off x="4959066" y="4666067"/>
            <a:ext cx="39962" cy="23065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3" name="Straight Connector 52"/>
          <p:cNvCxnSpPr/>
          <p:nvPr/>
        </p:nvCxnSpPr>
        <p:spPr bwMode="auto">
          <a:xfrm flipH="1">
            <a:off x="4195989" y="5267856"/>
            <a:ext cx="39962" cy="23065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4" name="Straight Connector 53"/>
          <p:cNvCxnSpPr/>
          <p:nvPr/>
        </p:nvCxnSpPr>
        <p:spPr bwMode="auto">
          <a:xfrm flipH="1">
            <a:off x="4391346" y="5733258"/>
            <a:ext cx="39962" cy="23065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5" name="Straight Connector 54"/>
          <p:cNvCxnSpPr/>
          <p:nvPr/>
        </p:nvCxnSpPr>
        <p:spPr bwMode="auto">
          <a:xfrm flipH="1">
            <a:off x="4495800" y="5715000"/>
            <a:ext cx="39962" cy="23065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4953" y="3870976"/>
            <a:ext cx="4463102" cy="2393065"/>
          </a:xfrm>
          <a:prstGeom prst="rect">
            <a:avLst/>
          </a:prstGeom>
        </p:spPr>
      </p:pic>
      <p:cxnSp>
        <p:nvCxnSpPr>
          <p:cNvPr id="57" name="Straight Connector 56"/>
          <p:cNvCxnSpPr/>
          <p:nvPr/>
        </p:nvCxnSpPr>
        <p:spPr bwMode="auto">
          <a:xfrm flipH="1">
            <a:off x="4227238" y="4038600"/>
            <a:ext cx="39962" cy="23065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8" name="Straight Connector 57"/>
          <p:cNvCxnSpPr/>
          <p:nvPr/>
        </p:nvCxnSpPr>
        <p:spPr bwMode="auto">
          <a:xfrm flipH="1">
            <a:off x="3998638" y="4495800"/>
            <a:ext cx="39962" cy="23065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9" name="Straight Connector 58"/>
          <p:cNvCxnSpPr/>
          <p:nvPr/>
        </p:nvCxnSpPr>
        <p:spPr bwMode="auto">
          <a:xfrm flipH="1">
            <a:off x="4495800" y="5027147"/>
            <a:ext cx="39962" cy="23065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6" name="Straight Connector 65"/>
          <p:cNvCxnSpPr/>
          <p:nvPr/>
        </p:nvCxnSpPr>
        <p:spPr bwMode="auto">
          <a:xfrm flipH="1">
            <a:off x="4495800" y="5484347"/>
            <a:ext cx="39962" cy="23065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7" name="Straight Connector 66"/>
          <p:cNvCxnSpPr/>
          <p:nvPr/>
        </p:nvCxnSpPr>
        <p:spPr bwMode="auto">
          <a:xfrm flipH="1">
            <a:off x="4608238" y="5486400"/>
            <a:ext cx="39962" cy="23065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controls>
      <mc:AlternateContent xmlns:mc="http://schemas.openxmlformats.org/markup-compatibility/2006">
        <mc:Choice xmlns:v="urn:schemas-microsoft-com:vml" Requires="v">
          <p:control name="TextBox1" r:id="rId1" imgW="4671000" imgH="945000"/>
        </mc:Choice>
        <mc:Fallback>
          <p:control name="TextBox1" r:id="rId1" imgW="4671000" imgH="945000">
            <p:pic>
              <p:nvPicPr>
                <p:cNvPr id="44" name="TextBox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1"/>
                <a:srcRect/>
                <a:stretch>
                  <a:fillRect/>
                </a:stretch>
              </p:blipFill>
              <p:spPr bwMode="auto">
                <a:xfrm>
                  <a:off x="313127" y="2803788"/>
                  <a:ext cx="4673887" cy="941729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TextBox2" r:id="rId2" imgW="2933640" imgH="868680"/>
        </mc:Choice>
        <mc:Fallback>
          <p:control name="TextBox2" r:id="rId2" imgW="2933640" imgH="868680">
            <p:pic>
              <p:nvPicPr>
                <p:cNvPr id="68" name="TextBox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2"/>
                <a:srcRect/>
                <a:stretch>
                  <a:fillRect/>
                </a:stretch>
              </p:blipFill>
              <p:spPr bwMode="auto">
                <a:xfrm>
                  <a:off x="5379680" y="2791283"/>
                  <a:ext cx="2933040" cy="866318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TextBox3" r:id="rId3" imgW="2949120" imgH="853560"/>
        </mc:Choice>
        <mc:Fallback>
          <p:control name="TextBox3" r:id="rId3" imgW="2949120" imgH="853560">
            <p:pic>
              <p:nvPicPr>
                <p:cNvPr id="69" name="TextBox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364438" y="3657600"/>
                  <a:ext cx="2948281" cy="850479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TextBox4" r:id="rId4" imgW="2941200" imgH="838080"/>
        </mc:Choice>
        <mc:Fallback>
          <p:control name="TextBox4" r:id="rId4" imgW="2941200" imgH="838080">
            <p:pic>
              <p:nvPicPr>
                <p:cNvPr id="70" name="TextBox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4"/>
                <a:srcRect/>
                <a:stretch>
                  <a:fillRect/>
                </a:stretch>
              </p:blipFill>
              <p:spPr bwMode="auto">
                <a:xfrm>
                  <a:off x="5361219" y="4495800"/>
                  <a:ext cx="2944581" cy="8382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TextBox5" r:id="rId5" imgW="2941200" imgH="838080"/>
        </mc:Choice>
        <mc:Fallback>
          <p:control name="TextBox5" r:id="rId5" imgW="2941200" imgH="838080">
            <p:pic>
              <p:nvPicPr>
                <p:cNvPr id="71" name="TextBox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4"/>
                <a:srcRect/>
                <a:stretch>
                  <a:fillRect/>
                </a:stretch>
              </p:blipFill>
              <p:spPr bwMode="auto">
                <a:xfrm>
                  <a:off x="5361219" y="5334000"/>
                  <a:ext cx="2944581" cy="8382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96197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dmin\Desktop\hoa\HINH 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8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2189480" y="964125"/>
            <a:ext cx="6402029" cy="90702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oubleWave1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Tiêu chí đánh giá</a:t>
            </a:r>
            <a:endParaRPr lang="en-US" sz="5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3429000"/>
            <a:ext cx="1830029" cy="169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30"/>
          <p:cNvGrpSpPr>
            <a:grpSpLocks/>
          </p:cNvGrpSpPr>
          <p:nvPr/>
        </p:nvGrpSpPr>
        <p:grpSpPr bwMode="auto">
          <a:xfrm>
            <a:off x="76200" y="1143000"/>
            <a:ext cx="1752600" cy="1600200"/>
            <a:chOff x="144" y="0"/>
            <a:chExt cx="1248" cy="1056"/>
          </a:xfrm>
        </p:grpSpPr>
        <p:pic>
          <p:nvPicPr>
            <p:cNvPr id="10" name="Picture 31" descr="BOOKANI2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349"/>
              <a:ext cx="1248" cy="7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32" descr="TORCH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0"/>
              <a:ext cx="986" cy="10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TextBox 11"/>
          <p:cNvSpPr txBox="1"/>
          <p:nvPr/>
        </p:nvSpPr>
        <p:spPr>
          <a:xfrm>
            <a:off x="2743200" y="2071565"/>
            <a:ext cx="4267200" cy="58477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3200"/>
              <a:t>Đọc đúng, to, rõ.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743200" y="3021286"/>
            <a:ext cx="4267200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3200"/>
              <a:t>Ngắt nghỉ hơi đúng.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733040" y="3911025"/>
            <a:ext cx="4277360" cy="584775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r>
              <a:rPr lang="en-US" sz="3200"/>
              <a:t>Diễn cảm.</a:t>
            </a:r>
          </a:p>
        </p:txBody>
      </p:sp>
    </p:spTree>
    <p:extLst>
      <p:ext uri="{BB962C8B-B14F-4D97-AF65-F5344CB8AC3E}">
        <p14:creationId xmlns:p14="http://schemas.microsoft.com/office/powerpoint/2010/main" val="3018935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225424" y="2050957"/>
            <a:ext cx="7587167" cy="4268788"/>
            <a:chOff x="377825" y="2078388"/>
            <a:chExt cx="7149393" cy="4268788"/>
          </a:xfrm>
        </p:grpSpPr>
        <p:sp>
          <p:nvSpPr>
            <p:cNvPr id="19" name="Text Box 5"/>
            <p:cNvSpPr txBox="1">
              <a:spLocks noChangeArrowheads="1"/>
            </p:cNvSpPr>
            <p:nvPr/>
          </p:nvSpPr>
          <p:spPr bwMode="auto">
            <a:xfrm>
              <a:off x="5263443" y="2262056"/>
              <a:ext cx="2263775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200" b="1" i="0" u="none" strike="noStrike" cap="none" normalizeH="0" baseline="0" dirty="0">
                  <a:ln>
                    <a:noFill/>
                  </a:ln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  <a:sym typeface="Wingdings" pitchFamily="2" charset="2"/>
                </a:rPr>
                <a:t></a:t>
              </a:r>
              <a:r>
                <a:rPr kumimoji="0" lang="vi-VN" sz="3200" b="1" i="0" u="none" strike="noStrike" cap="none" normalizeH="0" baseline="0" dirty="0">
                  <a:ln>
                    <a:noFill/>
                  </a:ln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 Từ ngữ:</a:t>
              </a:r>
              <a:endPara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Text Box 5"/>
            <p:cNvSpPr txBox="1">
              <a:spLocks noChangeArrowheads="1"/>
            </p:cNvSpPr>
            <p:nvPr/>
          </p:nvSpPr>
          <p:spPr bwMode="auto">
            <a:xfrm>
              <a:off x="377825" y="2185856"/>
              <a:ext cx="3127375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200" b="1" i="0" u="none" strike="noStrike" cap="none" normalizeH="0" baseline="0" dirty="0">
                  <a:ln>
                    <a:noFill/>
                  </a:ln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  <a:sym typeface="Wingdings" pitchFamily="2" charset="2"/>
                </a:rPr>
                <a:t></a:t>
              </a:r>
              <a:r>
                <a:rPr kumimoji="0" lang="vi-VN" sz="3200" b="1" i="0" u="none" strike="noStrike" cap="none" normalizeH="0" baseline="0" dirty="0">
                  <a:ln>
                    <a:noFill/>
                  </a:ln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kumimoji="0" lang="en-US" sz="3200" b="1" i="0" u="none" strike="noStrike" cap="none" normalizeH="0" baseline="0" dirty="0" err="1">
                  <a:ln>
                    <a:noFill/>
                  </a:ln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</a:t>
              </a:r>
              <a:r>
                <a:rPr kumimoji="0" lang="en-US" sz="3200" b="1" i="0" u="none" strike="noStrike" cap="none" normalizeH="0" baseline="0" dirty="0">
                  <a:ln>
                    <a:noFill/>
                  </a:ln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cap="none" normalizeH="0" baseline="0" dirty="0" err="1">
                  <a:ln>
                    <a:noFill/>
                  </a:ln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đọc</a:t>
              </a:r>
              <a:r>
                <a:rPr kumimoji="0" lang="vi-VN" sz="3200" b="1" i="0" u="none" strike="noStrike" cap="none" normalizeH="0" baseline="0" dirty="0">
                  <a:ln>
                    <a:noFill/>
                  </a:ln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endPara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1" name="Straight Connector 2"/>
            <p:cNvCxnSpPr/>
            <p:nvPr/>
          </p:nvCxnSpPr>
          <p:spPr>
            <a:xfrm>
              <a:off x="5091969" y="2078388"/>
              <a:ext cx="1588" cy="426878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/>
          <p:cNvGrpSpPr/>
          <p:nvPr/>
        </p:nvGrpSpPr>
        <p:grpSpPr>
          <a:xfrm>
            <a:off x="2514600" y="904336"/>
            <a:ext cx="6513289" cy="1447684"/>
            <a:chOff x="2514600" y="904336"/>
            <a:chExt cx="6513289" cy="1447684"/>
          </a:xfrm>
        </p:grpSpPr>
        <p:grpSp>
          <p:nvGrpSpPr>
            <p:cNvPr id="43" name="Group 42"/>
            <p:cNvGrpSpPr/>
            <p:nvPr/>
          </p:nvGrpSpPr>
          <p:grpSpPr>
            <a:xfrm>
              <a:off x="2514600" y="904336"/>
              <a:ext cx="4331761" cy="863574"/>
              <a:chOff x="2514600" y="904336"/>
              <a:chExt cx="4331761" cy="863574"/>
            </a:xfrm>
          </p:grpSpPr>
          <p:grpSp>
            <p:nvGrpSpPr>
              <p:cNvPr id="50" name="Group 49"/>
              <p:cNvGrpSpPr/>
              <p:nvPr/>
            </p:nvGrpSpPr>
            <p:grpSpPr>
              <a:xfrm>
                <a:off x="2514600" y="904336"/>
                <a:ext cx="4331761" cy="863574"/>
                <a:chOff x="2514600" y="904336"/>
                <a:chExt cx="4331761" cy="863574"/>
              </a:xfrm>
            </p:grpSpPr>
            <p:cxnSp>
              <p:nvCxnSpPr>
                <p:cNvPr id="61" name="Straight Connector 60"/>
                <p:cNvCxnSpPr/>
                <p:nvPr/>
              </p:nvCxnSpPr>
              <p:spPr bwMode="auto">
                <a:xfrm>
                  <a:off x="2514600" y="1759226"/>
                  <a:ext cx="4319571" cy="8684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1"/>
                <p:cNvCxnSpPr/>
                <p:nvPr/>
              </p:nvCxnSpPr>
              <p:spPr bwMode="auto">
                <a:xfrm flipV="1">
                  <a:off x="6834171" y="904336"/>
                  <a:ext cx="0" cy="854891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2"/>
                <p:cNvCxnSpPr/>
                <p:nvPr/>
              </p:nvCxnSpPr>
              <p:spPr bwMode="auto">
                <a:xfrm flipV="1">
                  <a:off x="2526259" y="914400"/>
                  <a:ext cx="0" cy="844826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3"/>
                <p:cNvCxnSpPr/>
                <p:nvPr/>
              </p:nvCxnSpPr>
              <p:spPr bwMode="auto">
                <a:xfrm flipH="1">
                  <a:off x="5943601" y="914400"/>
                  <a:ext cx="902760" cy="0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Connector 64"/>
                <p:cNvCxnSpPr/>
                <p:nvPr/>
              </p:nvCxnSpPr>
              <p:spPr bwMode="auto">
                <a:xfrm flipH="1">
                  <a:off x="2526264" y="914400"/>
                  <a:ext cx="978936" cy="8619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0" name="TextBox 59"/>
              <p:cNvSpPr txBox="1"/>
              <p:nvPr/>
            </p:nvSpPr>
            <p:spPr bwMode="auto">
              <a:xfrm>
                <a:off x="3084937" y="1066800"/>
                <a:ext cx="3239663" cy="615553"/>
              </a:xfrm>
              <a:prstGeom prst="rect">
                <a:avLst/>
              </a:prstGeom>
              <a:noFill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400" b="1">
                    <a:solidFill>
                      <a:srgbClr val="FF0000"/>
                    </a:solidFill>
                    <a:latin typeface="HP001 4 hàng" panose="020B0603050302020204" pitchFamily="34" charset="0"/>
                    <a:cs typeface="Times New Roman" panose="02020603050405020304" pitchFamily="18" charset="0"/>
                  </a:rPr>
                  <a:t>Cô giáo lớp em</a:t>
                </a:r>
                <a:endParaRPr kumimoji="0" lang="en-US" sz="3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HP001 4 hàng" panose="020B0603050302020204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46" name="Text Box 5"/>
            <p:cNvSpPr txBox="1">
              <a:spLocks noChangeArrowheads="1"/>
            </p:cNvSpPr>
            <p:nvPr/>
          </p:nvSpPr>
          <p:spPr bwMode="auto">
            <a:xfrm>
              <a:off x="5486401" y="1828800"/>
              <a:ext cx="354148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HP001 4 hàng" panose="020B0603050302020204" pitchFamily="34" charset="0"/>
                  <a:cs typeface="Times New Roman" panose="02020603050405020304" pitchFamily="18" charset="0"/>
                  <a:sym typeface="Wingdings" pitchFamily="2" charset="2"/>
                </a:rPr>
                <a:t>Nguyễn</a:t>
              </a:r>
              <a:r>
                <a:rPr kumimoji="0" lang="en-US" sz="2800" b="1" i="0" u="none" strike="noStrike" cap="none" normalizeH="0">
                  <a:ln>
                    <a:noFill/>
                  </a:ln>
                  <a:solidFill>
                    <a:srgbClr val="FF0000"/>
                  </a:solidFill>
                  <a:effectLst/>
                  <a:latin typeface="HP001 4 hàng" panose="020B0603050302020204" pitchFamily="34" charset="0"/>
                  <a:cs typeface="Times New Roman" panose="02020603050405020304" pitchFamily="18" charset="0"/>
                  <a:sym typeface="Wingdings" pitchFamily="2" charset="2"/>
                </a:rPr>
                <a:t> Xuân Sanh</a:t>
              </a:r>
              <a:endParaRPr kumimoji="0" lang="en-US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HP001 4 hàng" panose="020B060305030202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2206" y="3870977"/>
            <a:ext cx="4128596" cy="24487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2373" y="3870978"/>
            <a:ext cx="4400678" cy="244876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0518" y="3862294"/>
            <a:ext cx="4583181" cy="2457450"/>
          </a:xfrm>
          <a:prstGeom prst="rect">
            <a:avLst/>
          </a:prstGeom>
        </p:spPr>
      </p:pic>
    </p:spTree>
    <p:controls>
      <mc:AlternateContent xmlns:mc="http://schemas.openxmlformats.org/markup-compatibility/2006">
        <mc:Choice xmlns:v="urn:schemas-microsoft-com:vml" Requires="v">
          <p:control name="TextBox1" r:id="rId1" imgW="4671000" imgH="945000"/>
        </mc:Choice>
        <mc:Fallback>
          <p:control name="TextBox1" r:id="rId1" imgW="4671000" imgH="945000">
            <p:pic>
              <p:nvPicPr>
                <p:cNvPr id="44" name="TextBox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1"/>
                <a:srcRect/>
                <a:stretch>
                  <a:fillRect/>
                </a:stretch>
              </p:blipFill>
              <p:spPr bwMode="auto">
                <a:xfrm>
                  <a:off x="313127" y="2803788"/>
                  <a:ext cx="4673887" cy="941729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TextBox2" r:id="rId2" imgW="2933640" imgH="868680"/>
        </mc:Choice>
        <mc:Fallback>
          <p:control name="TextBox2" r:id="rId2" imgW="2933640" imgH="868680">
            <p:pic>
              <p:nvPicPr>
                <p:cNvPr id="68" name="TextBox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2"/>
                <a:srcRect/>
                <a:stretch>
                  <a:fillRect/>
                </a:stretch>
              </p:blipFill>
              <p:spPr bwMode="auto">
                <a:xfrm>
                  <a:off x="5379680" y="2791283"/>
                  <a:ext cx="2933040" cy="866318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TextBox3" r:id="rId3" imgW="2949120" imgH="853560"/>
        </mc:Choice>
        <mc:Fallback>
          <p:control name="TextBox3" r:id="rId3" imgW="2949120" imgH="853560">
            <p:pic>
              <p:nvPicPr>
                <p:cNvPr id="69" name="TextBox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364438" y="3657600"/>
                  <a:ext cx="2948281" cy="850479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TextBox4" r:id="rId4" imgW="2941200" imgH="838080"/>
        </mc:Choice>
        <mc:Fallback>
          <p:control name="TextBox4" r:id="rId4" imgW="2941200" imgH="838080">
            <p:pic>
              <p:nvPicPr>
                <p:cNvPr id="70" name="TextBox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4"/>
                <a:srcRect/>
                <a:stretch>
                  <a:fillRect/>
                </a:stretch>
              </p:blipFill>
              <p:spPr bwMode="auto">
                <a:xfrm>
                  <a:off x="5361219" y="4495800"/>
                  <a:ext cx="2944581" cy="8382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TextBox5" r:id="rId5" imgW="2941200" imgH="838080"/>
        </mc:Choice>
        <mc:Fallback>
          <p:control name="TextBox5" r:id="rId5" imgW="2941200" imgH="838080">
            <p:pic>
              <p:nvPicPr>
                <p:cNvPr id="71" name="TextBox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4"/>
                <a:srcRect/>
                <a:stretch>
                  <a:fillRect/>
                </a:stretch>
              </p:blipFill>
              <p:spPr bwMode="auto">
                <a:xfrm>
                  <a:off x="5361219" y="5334000"/>
                  <a:ext cx="2944581" cy="8382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044707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261938" y="1929825"/>
            <a:ext cx="339566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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Rounded Rectangle 35"/>
          <p:cNvSpPr/>
          <p:nvPr/>
        </p:nvSpPr>
        <p:spPr bwMode="auto">
          <a:xfrm>
            <a:off x="409603" y="2990649"/>
            <a:ext cx="8051736" cy="1047951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3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giáo đáp lời chào của bạn nhỏ như thế nào?</a:t>
            </a:r>
          </a:p>
        </p:txBody>
      </p:sp>
      <p:sp>
        <p:nvSpPr>
          <p:cNvPr id="20" name="Rounded Rectangle 19"/>
          <p:cNvSpPr/>
          <p:nvPr/>
        </p:nvSpPr>
        <p:spPr bwMode="auto">
          <a:xfrm>
            <a:off x="457884" y="2964004"/>
            <a:ext cx="8433611" cy="1047951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3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Cô giáo đáp lời chào của bạn nhỏ bằng cách cười thật tươi.</a:t>
            </a:r>
          </a:p>
        </p:txBody>
      </p:sp>
      <p:sp>
        <p:nvSpPr>
          <p:cNvPr id="21" name="Rounded Rectangle 20"/>
          <p:cNvSpPr/>
          <p:nvPr/>
        </p:nvSpPr>
        <p:spPr bwMode="auto">
          <a:xfrm>
            <a:off x="334669" y="2862653"/>
            <a:ext cx="8576223" cy="19050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Tìm trong khổ thơ thứ 3 câu thơ thể hiện tình cảm của bạn nhỏ đối với cô giáo.</a:t>
            </a:r>
          </a:p>
        </p:txBody>
      </p:sp>
      <p:sp>
        <p:nvSpPr>
          <p:cNvPr id="22" name="Rounded Rectangle 21"/>
          <p:cNvSpPr/>
          <p:nvPr/>
        </p:nvSpPr>
        <p:spPr bwMode="auto">
          <a:xfrm>
            <a:off x="341088" y="2878130"/>
            <a:ext cx="8296533" cy="1133825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US" sz="32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Cô giáo dạy các bạn nhỏ tập viết, tập đọc, tập hát.</a:t>
            </a:r>
          </a:p>
          <a:p>
            <a:endParaRPr lang="en-US" sz="32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ounded Rectangle 28"/>
          <p:cNvSpPr/>
          <p:nvPr/>
        </p:nvSpPr>
        <p:spPr bwMode="auto">
          <a:xfrm>
            <a:off x="334669" y="2948963"/>
            <a:ext cx="8463284" cy="69922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30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giáo dạy các bạn nhỏ những gì?</a:t>
            </a:r>
          </a:p>
          <a:p>
            <a:pPr algn="ctr"/>
            <a:endParaRPr kumimoji="0" lang="en-US" sz="3000" b="1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ounded Rectangle 30"/>
          <p:cNvSpPr/>
          <p:nvPr/>
        </p:nvSpPr>
        <p:spPr bwMode="auto">
          <a:xfrm>
            <a:off x="341088" y="2816742"/>
            <a:ext cx="8587621" cy="1996821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Câu thơ thể hiện tình cảm của bạn nhỏ đối với cô giáo: </a:t>
            </a:r>
          </a:p>
          <a:p>
            <a:r>
              <a:rPr lang="en-US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“Yêu thương em ngắm mãi,</a:t>
            </a:r>
          </a:p>
          <a:p>
            <a:r>
              <a:rPr lang="en-US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Những điểm mười cô cho”</a:t>
            </a:r>
          </a:p>
        </p:txBody>
      </p:sp>
      <p:sp>
        <p:nvSpPr>
          <p:cNvPr id="19" name="Rounded Rectangle 18"/>
          <p:cNvSpPr/>
          <p:nvPr/>
        </p:nvSpPr>
        <p:spPr bwMode="auto">
          <a:xfrm>
            <a:off x="341088" y="2870046"/>
            <a:ext cx="8502130" cy="1067121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Em có thể làm những gì để thể hiện tình cảm yêu quý với thầy cô?</a:t>
            </a:r>
          </a:p>
        </p:txBody>
      </p:sp>
      <p:sp>
        <p:nvSpPr>
          <p:cNvPr id="32" name="Rounded Rectangle 31"/>
          <p:cNvSpPr/>
          <p:nvPr/>
        </p:nvSpPr>
        <p:spPr bwMode="auto">
          <a:xfrm>
            <a:off x="443701" y="2847050"/>
            <a:ext cx="8312837" cy="185391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Em có thể làm những điều này để thể hiện tình cảm với thầy cô: ngoan ngoãn, lễ phép, vâng lời thầy cô, cố gắng học hành chăm chỉ.</a:t>
            </a:r>
          </a:p>
        </p:txBody>
      </p:sp>
      <p:sp>
        <p:nvSpPr>
          <p:cNvPr id="33" name="Text Box 4"/>
          <p:cNvSpPr txBox="1">
            <a:spLocks noChangeArrowheads="1"/>
          </p:cNvSpPr>
          <p:nvPr/>
        </p:nvSpPr>
        <p:spPr bwMode="auto">
          <a:xfrm>
            <a:off x="275303" y="1914222"/>
            <a:ext cx="5105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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altLang="en-US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ounded Rectangle 33"/>
          <p:cNvSpPr/>
          <p:nvPr/>
        </p:nvSpPr>
        <p:spPr bwMode="auto">
          <a:xfrm>
            <a:off x="261938" y="2722813"/>
            <a:ext cx="8555331" cy="2114993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just"/>
            <a:r>
              <a:rPr lang="en-US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giáo yêu thương và dạy em nhiều điều hay. Em cần biết yêu quý thầy cô, chăm chỉ học hành.</a:t>
            </a:r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7" name="Picture 36" descr="Book-09-jun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01435">
            <a:off x="2114684" y="4742178"/>
            <a:ext cx="3375891" cy="1874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8" name="Group 37"/>
          <p:cNvGrpSpPr/>
          <p:nvPr/>
        </p:nvGrpSpPr>
        <p:grpSpPr>
          <a:xfrm>
            <a:off x="2514600" y="904336"/>
            <a:ext cx="6513289" cy="1447684"/>
            <a:chOff x="2514600" y="904336"/>
            <a:chExt cx="6513289" cy="1447684"/>
          </a:xfrm>
        </p:grpSpPr>
        <p:grpSp>
          <p:nvGrpSpPr>
            <p:cNvPr id="39" name="Group 38"/>
            <p:cNvGrpSpPr/>
            <p:nvPr/>
          </p:nvGrpSpPr>
          <p:grpSpPr>
            <a:xfrm>
              <a:off x="2514600" y="904336"/>
              <a:ext cx="4331761" cy="863574"/>
              <a:chOff x="2514600" y="904336"/>
              <a:chExt cx="4331761" cy="863574"/>
            </a:xfrm>
          </p:grpSpPr>
          <p:grpSp>
            <p:nvGrpSpPr>
              <p:cNvPr id="42" name="Group 41"/>
              <p:cNvGrpSpPr/>
              <p:nvPr/>
            </p:nvGrpSpPr>
            <p:grpSpPr>
              <a:xfrm>
                <a:off x="2514600" y="904336"/>
                <a:ext cx="4331761" cy="863574"/>
                <a:chOff x="2514600" y="904336"/>
                <a:chExt cx="4331761" cy="863574"/>
              </a:xfrm>
            </p:grpSpPr>
            <p:cxnSp>
              <p:nvCxnSpPr>
                <p:cNvPr id="44" name="Straight Connector 43"/>
                <p:cNvCxnSpPr/>
                <p:nvPr/>
              </p:nvCxnSpPr>
              <p:spPr bwMode="auto">
                <a:xfrm>
                  <a:off x="2514600" y="1759226"/>
                  <a:ext cx="4319571" cy="8684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/>
                <p:nvPr/>
              </p:nvCxnSpPr>
              <p:spPr bwMode="auto">
                <a:xfrm flipV="1">
                  <a:off x="6834171" y="904336"/>
                  <a:ext cx="0" cy="854891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/>
              </p:nvCxnSpPr>
              <p:spPr bwMode="auto">
                <a:xfrm flipV="1">
                  <a:off x="2526259" y="914400"/>
                  <a:ext cx="0" cy="844826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/>
                <p:nvPr/>
              </p:nvCxnSpPr>
              <p:spPr bwMode="auto">
                <a:xfrm flipH="1">
                  <a:off x="5943601" y="914400"/>
                  <a:ext cx="902760" cy="0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/>
                <p:cNvCxnSpPr/>
                <p:nvPr/>
              </p:nvCxnSpPr>
              <p:spPr bwMode="auto">
                <a:xfrm flipH="1">
                  <a:off x="2526264" y="914400"/>
                  <a:ext cx="978936" cy="8619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3" name="TextBox 42"/>
              <p:cNvSpPr txBox="1"/>
              <p:nvPr/>
            </p:nvSpPr>
            <p:spPr bwMode="auto">
              <a:xfrm>
                <a:off x="3008736" y="1071435"/>
                <a:ext cx="3392063" cy="615553"/>
              </a:xfrm>
              <a:prstGeom prst="rect">
                <a:avLst/>
              </a:prstGeom>
              <a:noFill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400" b="1">
                    <a:solidFill>
                      <a:srgbClr val="FF0000"/>
                    </a:solidFill>
                    <a:latin typeface="HP001 4 hàng" panose="020B0603050302020204" pitchFamily="34" charset="0"/>
                    <a:cs typeface="Times New Roman" panose="02020603050405020304" pitchFamily="18" charset="0"/>
                  </a:rPr>
                  <a:t>Cô giáo lớp em</a:t>
                </a:r>
                <a:endParaRPr kumimoji="0" lang="en-US" sz="3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HP001 4 hàng" panose="020B0603050302020204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40" name="Text Box 5"/>
            <p:cNvSpPr txBox="1">
              <a:spLocks noChangeArrowheads="1"/>
            </p:cNvSpPr>
            <p:nvPr/>
          </p:nvSpPr>
          <p:spPr bwMode="auto">
            <a:xfrm>
              <a:off x="5486401" y="1828800"/>
              <a:ext cx="354148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HP001 4 hàng" panose="020B0603050302020204" pitchFamily="34" charset="0"/>
                  <a:cs typeface="Times New Roman" panose="02020603050405020304" pitchFamily="18" charset="0"/>
                  <a:sym typeface="Wingdings" pitchFamily="2" charset="2"/>
                </a:rPr>
                <a:t>Nguyễn</a:t>
              </a:r>
              <a:r>
                <a:rPr kumimoji="0" lang="en-US" sz="2800" b="1" i="0" u="none" strike="noStrike" cap="none" normalizeH="0">
                  <a:ln>
                    <a:noFill/>
                  </a:ln>
                  <a:solidFill>
                    <a:srgbClr val="FF0000"/>
                  </a:solidFill>
                  <a:effectLst/>
                  <a:latin typeface="HP001 4 hàng" panose="020B0603050302020204" pitchFamily="34" charset="0"/>
                  <a:cs typeface="Times New Roman" panose="02020603050405020304" pitchFamily="18" charset="0"/>
                  <a:sym typeface="Wingdings" pitchFamily="2" charset="2"/>
                </a:rPr>
                <a:t> Xuân Sanh</a:t>
              </a:r>
              <a:endParaRPr kumimoji="0" lang="en-US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HP001 4 hàng" panose="020B060305030202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30860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2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3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4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5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6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7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9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1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36" grpId="0" animBg="1"/>
      <p:bldP spid="36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9" grpId="0" animBg="1"/>
      <p:bldP spid="29" grpId="1" animBg="1"/>
      <p:bldP spid="31" grpId="0" animBg="1"/>
      <p:bldP spid="31" grpId="1" animBg="1"/>
      <p:bldP spid="19" grpId="0" animBg="1"/>
      <p:bldP spid="19" grpId="1" animBg="1"/>
      <p:bldP spid="32" grpId="0" animBg="1"/>
      <p:bldP spid="32" grpId="1" animBg="1"/>
      <p:bldP spid="33" grpId="0"/>
      <p:bldP spid="3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9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370&quot;/&gt;&lt;/object&gt;&lt;object type=&quot;3&quot; unique_id=&quot;10004&quot;&gt;&lt;property id=&quot;20148&quot; value=&quot;5&quot;/&gt;&lt;property id=&quot;20300&quot; value=&quot;Slide 2&quot;/&gt;&lt;property id=&quot;20307&quot; value=&quot;369&quot;/&gt;&lt;/object&gt;&lt;object type=&quot;3&quot; unique_id=&quot;10005&quot;&gt;&lt;property id=&quot;20148&quot; value=&quot;5&quot;/&gt;&lt;property id=&quot;20300&quot; value=&quot;Slide 3&quot;/&gt;&lt;property id=&quot;20307&quot; value=&quot;349&quot;/&gt;&lt;/object&gt;&lt;object type=&quot;3&quot; unique_id=&quot;10161&quot;&gt;&lt;property id=&quot;20148&quot; value=&quot;5&quot;/&gt;&lt;property id=&quot;20300&quot; value=&quot;Slide 6&quot;/&gt;&lt;property id=&quot;20307&quot; value=&quot;372&quot;/&gt;&lt;/object&gt;&lt;object type=&quot;3&quot; unique_id=&quot;10797&quot;&gt;&lt;property id=&quot;20148&quot; value=&quot;5&quot;/&gt;&lt;property id=&quot;20300&quot; value=&quot;Slide 4&quot;/&gt;&lt;property id=&quot;20307&quot; value=&quot;374&quot;/&gt;&lt;/object&gt;&lt;object type=&quot;3&quot; unique_id=&quot;10852&quot;&gt;&lt;property id=&quot;20148&quot; value=&quot;5&quot;/&gt;&lt;property id=&quot;20300&quot; value=&quot;Slide 5&quot;/&gt;&lt;property id=&quot;20307&quot; value=&quot;375&quot;/&gt;&lt;/object&gt;&lt;/object&gt;&lt;object type=&quot;8&quot; unique_id=&quot;10024&quot;&gt;&lt;/object&gt;&lt;/object&gt;&lt;/database&gt;"/>
  <p:tag name="SECTOMILLISECCONVERTED" val="1"/>
  <p:tag name="INKNOELEADERBOARD" val="-951822794"/>
</p:tagLst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dirty="0" smtClean="0">
            <a:ln>
              <a:noFill/>
            </a:ln>
            <a:solidFill>
              <a:srgbClr val="C00000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6627</TotalTime>
  <Words>370</Words>
  <Application>Microsoft Office PowerPoint</Application>
  <PresentationFormat>On-screen Show (4:3)</PresentationFormat>
  <Paragraphs>65</Paragraphs>
  <Slides>11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Comic Sans MS</vt:lpstr>
      <vt:lpstr>HP001 4 hàng</vt:lpstr>
      <vt:lpstr>Times New Roman</vt:lpstr>
      <vt:lpstr>站酷小薇LOGO体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THẦY CÔ</dc:title>
  <dc:creator>Minh Tri Nguyen</dc:creator>
  <cp:lastModifiedBy>Administrator</cp:lastModifiedBy>
  <cp:revision>647</cp:revision>
  <dcterms:created xsi:type="dcterms:W3CDTF">2008-09-28T09:26:51Z</dcterms:created>
  <dcterms:modified xsi:type="dcterms:W3CDTF">2023-10-15T03:45:12Z</dcterms:modified>
</cp:coreProperties>
</file>