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3" r:id="rId2"/>
    <p:sldId id="330" r:id="rId3"/>
    <p:sldId id="332" r:id="rId4"/>
    <p:sldId id="331" r:id="rId5"/>
    <p:sldId id="333" r:id="rId6"/>
    <p:sldId id="337" r:id="rId7"/>
    <p:sldId id="339" r:id="rId8"/>
    <p:sldId id="315" r:id="rId9"/>
    <p:sldId id="314" r:id="rId10"/>
    <p:sldId id="328" r:id="rId11"/>
    <p:sldId id="316" r:id="rId12"/>
    <p:sldId id="340" r:id="rId13"/>
    <p:sldId id="341" r:id="rId14"/>
    <p:sldId id="318" r:id="rId15"/>
    <p:sldId id="321" r:id="rId16"/>
    <p:sldId id="322" r:id="rId17"/>
    <p:sldId id="338" r:id="rId18"/>
    <p:sldId id="323"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4FD"/>
    <a:srgbClr val="01BCFF"/>
    <a:srgbClr val="25C6FF"/>
    <a:srgbClr val="EFF87C"/>
    <a:srgbClr val="FFFFAF"/>
    <a:srgbClr val="FF6600"/>
    <a:srgbClr val="EABBEF"/>
    <a:srgbClr val="9A57CD"/>
    <a:srgbClr val="F8F856"/>
    <a:srgbClr val="C36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7011" autoAdjust="0"/>
  </p:normalViewPr>
  <p:slideViewPr>
    <p:cSldViewPr>
      <p:cViewPr varScale="1">
        <p:scale>
          <a:sx n="57" d="100"/>
          <a:sy n="57" d="100"/>
        </p:scale>
        <p:origin x="968" y="5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9/25/2022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784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a:t>
            </a:r>
            <a:r>
              <a:rPr lang="en-US" baseline="0" dirty="0"/>
              <a:t> HS </a:t>
            </a:r>
            <a:r>
              <a:rPr lang="en-US" baseline="0" dirty="0" err="1"/>
              <a:t>trình</a:t>
            </a:r>
            <a:r>
              <a:rPr lang="en-US" baseline="0" dirty="0"/>
              <a:t> </a:t>
            </a:r>
            <a:r>
              <a:rPr lang="en-US" baseline="0" dirty="0" err="1"/>
              <a:t>bày</a:t>
            </a:r>
            <a:r>
              <a:rPr lang="en-US" baseline="0" dirty="0"/>
              <a:t> </a:t>
            </a:r>
            <a:r>
              <a:rPr lang="en-US" baseline="0" dirty="0" err="1"/>
              <a:t>cân</a:t>
            </a:r>
            <a:r>
              <a:rPr lang="en-US" baseline="0" dirty="0"/>
              <a:t> </a:t>
            </a:r>
            <a:r>
              <a:rPr lang="en-US" baseline="0" dirty="0" err="1"/>
              <a:t>đối</a:t>
            </a:r>
            <a:r>
              <a:rPr lang="en-US" baseline="0" dirty="0"/>
              <a:t>, </a:t>
            </a:r>
            <a:r>
              <a:rPr lang="en-US" baseline="0" dirty="0" err="1"/>
              <a:t>đừng</a:t>
            </a:r>
            <a:r>
              <a:rPr lang="en-US" baseline="0" dirty="0"/>
              <a:t> </a:t>
            </a:r>
            <a:r>
              <a:rPr lang="en-US" baseline="0" dirty="0" err="1"/>
              <a:t>nên</a:t>
            </a:r>
            <a:r>
              <a:rPr lang="en-US" baseline="0" dirty="0"/>
              <a:t> </a:t>
            </a:r>
            <a:r>
              <a:rPr lang="en-US" baseline="0" dirty="0" err="1"/>
              <a:t>quá</a:t>
            </a:r>
            <a:r>
              <a:rPr lang="en-US" baseline="0" dirty="0"/>
              <a:t> </a:t>
            </a:r>
            <a:r>
              <a:rPr lang="en-US" baseline="0" dirty="0" err="1"/>
              <a:t>máy</a:t>
            </a:r>
            <a:r>
              <a:rPr lang="en-US" baseline="0" dirty="0"/>
              <a:t> </a:t>
            </a:r>
            <a:r>
              <a:rPr lang="en-US" baseline="0" dirty="0" err="1"/>
              <a:t>móc</a:t>
            </a:r>
            <a:r>
              <a:rPr lang="en-US" baseline="0" dirty="0"/>
              <a:t> </a:t>
            </a:r>
            <a:r>
              <a:rPr lang="en-US" baseline="0" dirty="0" err="1"/>
              <a:t>việc</a:t>
            </a:r>
            <a:r>
              <a:rPr lang="en-US" baseline="0" dirty="0"/>
              <a:t> </a:t>
            </a:r>
            <a:r>
              <a:rPr lang="en-US" baseline="0" dirty="0" err="1"/>
              <a:t>bắt</a:t>
            </a:r>
            <a:r>
              <a:rPr lang="en-US" baseline="0" dirty="0"/>
              <a:t> HS </a:t>
            </a:r>
            <a:r>
              <a:rPr lang="en-US" baseline="0" dirty="0" err="1"/>
              <a:t>phải</a:t>
            </a:r>
            <a:r>
              <a:rPr lang="en-US" baseline="0" dirty="0"/>
              <a:t> </a:t>
            </a:r>
            <a:r>
              <a:rPr lang="en-US" baseline="0" dirty="0" err="1"/>
              <a:t>lùi</a:t>
            </a:r>
            <a:r>
              <a:rPr lang="en-US" baseline="0" dirty="0"/>
              <a:t> </a:t>
            </a:r>
            <a:r>
              <a:rPr lang="en-US" baseline="0" dirty="0" err="1"/>
              <a:t>mấy</a:t>
            </a:r>
            <a:r>
              <a:rPr lang="en-US" baseline="0" dirty="0"/>
              <a:t> ô </a:t>
            </a:r>
            <a:r>
              <a:rPr lang="en-US" baseline="0" dirty="0" err="1"/>
              <a:t>mấy</a:t>
            </a:r>
            <a:r>
              <a:rPr lang="en-US" baseline="0" dirty="0"/>
              <a:t> ô. </a:t>
            </a:r>
            <a:r>
              <a:rPr lang="en-US" baseline="0" dirty="0" err="1"/>
              <a:t>Điểu</a:t>
            </a:r>
            <a:r>
              <a:rPr lang="en-US" baseline="0" dirty="0"/>
              <a:t> </a:t>
            </a:r>
            <a:r>
              <a:rPr lang="en-US" baseline="0" dirty="0" err="1"/>
              <a:t>này</a:t>
            </a:r>
            <a:r>
              <a:rPr lang="en-US" baseline="0" dirty="0"/>
              <a:t> </a:t>
            </a:r>
            <a:r>
              <a:rPr lang="en-US" baseline="0" dirty="0" err="1"/>
              <a:t>sẽ</a:t>
            </a:r>
            <a:r>
              <a:rPr lang="en-US" baseline="0" dirty="0"/>
              <a:t> </a:t>
            </a:r>
            <a:r>
              <a:rPr lang="en-US" baseline="0" dirty="0" err="1"/>
              <a:t>tạo</a:t>
            </a:r>
            <a:r>
              <a:rPr lang="en-US" baseline="0" dirty="0"/>
              <a:t> </a:t>
            </a:r>
            <a:r>
              <a:rPr lang="en-US" baseline="0" dirty="0" err="1"/>
              <a:t>nên</a:t>
            </a:r>
            <a:r>
              <a:rPr lang="en-US" baseline="0" dirty="0"/>
              <a:t> </a:t>
            </a:r>
            <a:r>
              <a:rPr lang="en-US" baseline="0" dirty="0" err="1"/>
              <a:t>sự</a:t>
            </a:r>
            <a:r>
              <a:rPr lang="en-US" baseline="0" dirty="0"/>
              <a:t> </a:t>
            </a:r>
            <a:r>
              <a:rPr lang="en-US" baseline="0" dirty="0" err="1"/>
              <a:t>cứng</a:t>
            </a:r>
            <a:r>
              <a:rPr lang="en-US" baseline="0" dirty="0"/>
              <a:t> </a:t>
            </a:r>
            <a:r>
              <a:rPr lang="en-US" baseline="0" dirty="0" err="1"/>
              <a:t>nhắc</a:t>
            </a:r>
            <a:r>
              <a:rPr lang="en-US" baseline="0" dirty="0"/>
              <a:t> </a:t>
            </a:r>
            <a:r>
              <a:rPr lang="en-US" baseline="0" dirty="0" err="1"/>
              <a:t>cho</a:t>
            </a:r>
            <a:r>
              <a:rPr lang="en-US" baseline="0" dirty="0"/>
              <a:t> HS </a:t>
            </a:r>
            <a:r>
              <a:rPr lang="en-US" baseline="0" dirty="0" err="1"/>
              <a:t>trong</a:t>
            </a:r>
            <a:r>
              <a:rPr lang="en-US" baseline="0" dirty="0"/>
              <a:t> </a:t>
            </a:r>
            <a:r>
              <a:rPr lang="en-US" baseline="0" dirty="0" err="1"/>
              <a:t>cuộc</a:t>
            </a:r>
            <a:r>
              <a:rPr lang="en-US" baseline="0" dirty="0"/>
              <a:t> </a:t>
            </a:r>
            <a:r>
              <a:rPr lang="en-US" baseline="0" dirty="0" err="1"/>
              <a:t>sống</a:t>
            </a:r>
            <a:r>
              <a:rPr lang="en-US" baseline="0" dirty="0"/>
              <a:t>.</a:t>
            </a:r>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bông hoa hoặc xung quanh bông hoa, khi nào xuất hiện bàn tay thì thầy cô mới click nhé! Chứ còn mũi tên ở chuột là click không được đâu nhé! </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tự</a:t>
            </a:r>
            <a:r>
              <a:rPr lang="en-US" baseline="0"/>
              <a:t> thay tên HS vào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Dẫn</a:t>
            </a:r>
            <a:r>
              <a:rPr lang="en-US" sz="1400" baseline="0"/>
              <a:t> dắt: Các con vật đều rất đói bụng rồi, chúng ta hãy cùng đi tìm thức ăn về cho chúng nhé!</a:t>
            </a:r>
          </a:p>
          <a:p>
            <a:endParaRPr lang="en-US" sz="1400" baseline="0"/>
          </a:p>
          <a:p>
            <a:endParaRPr lang="en-US" sz="1400" baseline="0"/>
          </a:p>
          <a:p>
            <a:r>
              <a:rPr lang="en-US" sz="1400"/>
              <a:t>Click vào</a:t>
            </a:r>
            <a:r>
              <a:rPr lang="en-US" sz="1400" baseline="0"/>
              <a:t> con vật để đến câu hỏi</a:t>
            </a:r>
          </a:p>
          <a:p>
            <a:r>
              <a:rPr lang="en-US" sz="1400" baseline="0"/>
              <a:t>Tại slide câu hỏi, click vào con vật để quay về slide này.</a:t>
            </a:r>
          </a:p>
          <a:p>
            <a:r>
              <a:rPr lang="en-US" sz="1400"/>
              <a:t>Click vào</a:t>
            </a:r>
            <a:r>
              <a:rPr lang="en-US" sz="1400" baseline="0"/>
              <a:t> Mặt trời để đến bài học</a:t>
            </a:r>
            <a:endParaRPr lang="en-US" sz="1400"/>
          </a:p>
        </p:txBody>
      </p:sp>
      <p:sp>
        <p:nvSpPr>
          <p:cNvPr id="4" name="Slide Number Placeholder 3"/>
          <p:cNvSpPr>
            <a:spLocks noGrp="1"/>
          </p:cNvSpPr>
          <p:nvPr>
            <p:ph type="sldNum" sz="quarter" idx="10"/>
          </p:nvPr>
        </p:nvSpPr>
        <p:spPr/>
        <p:txBody>
          <a:bodyPr/>
          <a:lstStyle/>
          <a:p>
            <a:fld id="{58C83D7A-9E42-4548-990C-7D2596BB538E}" type="slidenum">
              <a:rPr lang="en-US" smtClean="0"/>
              <a:t>2</a:t>
            </a:fld>
            <a:endParaRPr lang="en-US"/>
          </a:p>
        </p:txBody>
      </p:sp>
    </p:spTree>
    <p:extLst>
      <p:ext uri="{BB962C8B-B14F-4D97-AF65-F5344CB8AC3E}">
        <p14:creationId xmlns:p14="http://schemas.microsoft.com/office/powerpoint/2010/main" val="338017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sóc để quay về</a:t>
            </a:r>
          </a:p>
          <a:p>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3</a:t>
            </a:fld>
            <a:endParaRPr lang="en-US"/>
          </a:p>
        </p:txBody>
      </p:sp>
    </p:spTree>
    <p:extLst>
      <p:ext uri="{BB962C8B-B14F-4D97-AF65-F5344CB8AC3E}">
        <p14:creationId xmlns:p14="http://schemas.microsoft.com/office/powerpoint/2010/main" val="338017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Ví dụ: Bảo, Ba, Bình..</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4</a:t>
            </a:fld>
            <a:endParaRPr lang="en-US"/>
          </a:p>
        </p:txBody>
      </p:sp>
    </p:spTree>
    <p:extLst>
      <p:ext uri="{BB962C8B-B14F-4D97-AF65-F5344CB8AC3E}">
        <p14:creationId xmlns:p14="http://schemas.microsoft.com/office/powerpoint/2010/main" val="338017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ngựa để quay về</a:t>
            </a:r>
          </a:p>
        </p:txBody>
      </p:sp>
      <p:sp>
        <p:nvSpPr>
          <p:cNvPr id="4" name="Slide Number Placeholder 3"/>
          <p:cNvSpPr>
            <a:spLocks noGrp="1"/>
          </p:cNvSpPr>
          <p:nvPr>
            <p:ph type="sldNum" sz="quarter" idx="10"/>
          </p:nvPr>
        </p:nvSpPr>
        <p:spPr/>
        <p:txBody>
          <a:bodyPr/>
          <a:lstStyle/>
          <a:p>
            <a:fld id="{58C83D7A-9E42-4548-990C-7D2596BB538E}" type="slidenum">
              <a:rPr lang="en-US" smtClean="0"/>
              <a:t>5</a:t>
            </a:fld>
            <a:endParaRPr lang="en-US"/>
          </a:p>
        </p:txBody>
      </p:sp>
    </p:spTree>
    <p:extLst>
      <p:ext uri="{BB962C8B-B14F-4D97-AF65-F5344CB8AC3E}">
        <p14:creationId xmlns:p14="http://schemas.microsoft.com/office/powerpoint/2010/main" val="338017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a:t>
            </a:r>
            <a:r>
              <a:rPr lang="en-US" baseline="0"/>
              <a:t> mẫu, HS theo dõi ở SGK (GV nên tắt màn hình để HS quan sát sách)</a:t>
            </a:r>
          </a:p>
          <a:p>
            <a:r>
              <a:rPr lang="en-US" baseline="0"/>
              <a:t>- 1 – 2 HS đọc lại</a:t>
            </a:r>
            <a:endParaRPr lang="en-US"/>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79133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395097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9/25/2022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6.png"/><Relationship Id="rId18" Type="http://schemas.openxmlformats.org/officeDocument/2006/relationships/image" Target="../media/image9.png"/><Relationship Id="rId3" Type="http://schemas.openxmlformats.org/officeDocument/2006/relationships/slideLayout" Target="../slideLayouts/slideLayout7.xml"/><Relationship Id="rId21"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slide" Target="slide5.xml"/><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8.png"/><Relationship Id="rId20" Type="http://schemas.microsoft.com/office/2007/relationships/hdphoto" Target="../media/hdphoto2.wdp"/><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5.png"/><Relationship Id="rId5" Type="http://schemas.openxmlformats.org/officeDocument/2006/relationships/image" Target="../media/image2.jpg"/><Relationship Id="rId15" Type="http://schemas.openxmlformats.org/officeDocument/2006/relationships/image" Target="../media/image7.png"/><Relationship Id="rId10" Type="http://schemas.openxmlformats.org/officeDocument/2006/relationships/slide" Target="slide4.xml"/><Relationship Id="rId19"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4.png"/><Relationship Id="rId14" Type="http://schemas.openxmlformats.org/officeDocument/2006/relationships/slide" Target="slide6.xml"/><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42" y="2743200"/>
            <a:ext cx="7970838" cy="1371600"/>
          </a:xfrm>
          <a:solidFill>
            <a:schemeClr val="bg1"/>
          </a:solidFill>
        </p:spPr>
        <p:txBody>
          <a:bodyPr/>
          <a:lstStyle/>
          <a:p>
            <a:pPr algn="ctr"/>
            <a:r>
              <a:rPr lang="en-US" sz="8000" b="1" dirty="0">
                <a:solidFill>
                  <a:schemeClr val="tx1"/>
                </a:solidFill>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241946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5111203" y="273048"/>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Cầu thủ dự bị</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5547519" y="1396454"/>
            <a:ext cx="5943600" cy="5016758"/>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lang="vi-VN" sz="4000" dirty="0">
              <a:solidFill>
                <a:srgbClr val="00206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3166" y="1267361"/>
              <a:ext cx="3829024"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21" name="Straight Connector 20"/>
          <p:cNvCxnSpPr/>
          <p:nvPr/>
        </p:nvCxnSpPr>
        <p:spPr>
          <a:xfrm>
            <a:off x="8156049" y="3874853"/>
            <a:ext cx="894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47785" y="5668780"/>
            <a:ext cx="498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9959" y="32766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20499" y="2620780"/>
            <a:ext cx="7315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1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46"/>
          <a:stretch/>
        </p:blipFill>
        <p:spPr>
          <a:xfrm>
            <a:off x="899320" y="174707"/>
            <a:ext cx="10591800" cy="5975363"/>
          </a:xfrm>
          <a:prstGeom prst="rect">
            <a:avLst/>
          </a:prstGeom>
        </p:spPr>
      </p:pic>
      <p:sp>
        <p:nvSpPr>
          <p:cNvPr id="6" name="TextBox 5"/>
          <p:cNvSpPr txBox="1"/>
          <p:nvPr/>
        </p:nvSpPr>
        <p:spPr>
          <a:xfrm>
            <a:off x="1687286" y="1572161"/>
            <a:ext cx="6679633" cy="1323439"/>
          </a:xfrm>
          <a:prstGeom prst="rect">
            <a:avLst/>
          </a:prstGeom>
          <a:noFill/>
        </p:spPr>
        <p:txBody>
          <a:bodyPr wrap="square" rtlCol="0">
            <a:spAutoFit/>
          </a:bodyPr>
          <a:lstStyle/>
          <a:p>
            <a:r>
              <a:rPr lang="en-US" sz="8000">
                <a:solidFill>
                  <a:schemeClr val="bg1"/>
                </a:solidFill>
                <a:latin typeface="HP001 4 hàng" pitchFamily="34" charset="0"/>
              </a:rPr>
              <a:t> sân</a:t>
            </a:r>
          </a:p>
        </p:txBody>
      </p:sp>
      <p:sp>
        <p:nvSpPr>
          <p:cNvPr id="38" name="TextBox 37"/>
          <p:cNvSpPr txBox="1"/>
          <p:nvPr/>
        </p:nvSpPr>
        <p:spPr>
          <a:xfrm>
            <a:off x="2129496" y="2715161"/>
            <a:ext cx="5334000" cy="1323439"/>
          </a:xfrm>
          <a:prstGeom prst="rect">
            <a:avLst/>
          </a:prstGeom>
          <a:noFill/>
        </p:spPr>
        <p:txBody>
          <a:bodyPr wrap="square" rtlCol="0">
            <a:spAutoFit/>
          </a:bodyPr>
          <a:lstStyle/>
          <a:p>
            <a:r>
              <a:rPr lang="en-US" sz="8000">
                <a:solidFill>
                  <a:schemeClr val="bg1"/>
                </a:solidFill>
                <a:latin typeface="HP001 4 hàng" pitchFamily="34" charset="0"/>
              </a:rPr>
              <a:t>lu</a:t>
            </a:r>
            <a:r>
              <a:rPr lang="el-GR" sz="8000">
                <a:solidFill>
                  <a:schemeClr val="bg1"/>
                </a:solidFill>
                <a:latin typeface="HP001 4 hàng" pitchFamily="34" charset="0"/>
              </a:rPr>
              <a:t>ΐ</a:t>
            </a:r>
            <a:r>
              <a:rPr lang="en-US" sz="8000">
                <a:solidFill>
                  <a:schemeClr val="bg1"/>
                </a:solidFill>
                <a:latin typeface="HP001 4 hàng" pitchFamily="34" charset="0"/>
              </a:rPr>
              <a:t>İn Ǉập</a:t>
            </a:r>
          </a:p>
        </p:txBody>
      </p:sp>
      <p:sp>
        <p:nvSpPr>
          <p:cNvPr id="12" name="TextBox 11"/>
          <p:cNvSpPr txBox="1"/>
          <p:nvPr/>
        </p:nvSpPr>
        <p:spPr>
          <a:xfrm>
            <a:off x="7604919" y="1572161"/>
            <a:ext cx="5334000" cy="1323439"/>
          </a:xfrm>
          <a:prstGeom prst="rect">
            <a:avLst/>
          </a:prstGeom>
          <a:noFill/>
        </p:spPr>
        <p:txBody>
          <a:bodyPr wrap="square" rtlCol="0">
            <a:spAutoFit/>
          </a:bodyPr>
          <a:lstStyle/>
          <a:p>
            <a:r>
              <a:rPr lang="el-GR" sz="8000">
                <a:solidFill>
                  <a:schemeClr val="bg1"/>
                </a:solidFill>
                <a:latin typeface="HP001 4 hàng" pitchFamily="34" charset="0"/>
              </a:rPr>
              <a:t>η</a:t>
            </a:r>
            <a:r>
              <a:rPr lang="en-US" sz="8000">
                <a:solidFill>
                  <a:schemeClr val="bg1"/>
                </a:solidFill>
                <a:latin typeface="HP001 4 hàng" pitchFamily="34" charset="0"/>
              </a:rPr>
              <a:t>ặt</a:t>
            </a:r>
          </a:p>
        </p:txBody>
      </p:sp>
      <p:sp>
        <p:nvSpPr>
          <p:cNvPr id="15" name="TextBox 14"/>
          <p:cNvSpPr txBox="1"/>
          <p:nvPr/>
        </p:nvSpPr>
        <p:spPr>
          <a:xfrm>
            <a:off x="7757319" y="2715161"/>
            <a:ext cx="5334000" cy="1323439"/>
          </a:xfrm>
          <a:prstGeom prst="rect">
            <a:avLst/>
          </a:prstGeom>
          <a:noFill/>
        </p:spPr>
        <p:txBody>
          <a:bodyPr wrap="square" rtlCol="0">
            <a:spAutoFit/>
          </a:bodyPr>
          <a:lstStyle/>
          <a:p>
            <a:r>
              <a:rPr lang="en-US" sz="8000">
                <a:solidFill>
                  <a:schemeClr val="bg1"/>
                </a:solidFill>
                <a:latin typeface="HP001 4 hàng" pitchFamily="34" charset="0"/>
              </a:rPr>
              <a:t>ǟủ</a:t>
            </a:r>
          </a:p>
        </p:txBody>
      </p:sp>
    </p:spTree>
    <p:extLst>
      <p:ext uri="{BB962C8B-B14F-4D97-AF65-F5344CB8AC3E}">
        <p14:creationId xmlns:p14="http://schemas.microsoft.com/office/powerpoint/2010/main" val="22710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457200"/>
            <a:ext cx="6324600" cy="1219200"/>
          </a:xfrm>
        </p:spPr>
        <p:txBody>
          <a:bodyPr/>
          <a:lstStyle/>
          <a:p>
            <a:r>
              <a:rPr lang="en-US" b="1" dirty="0">
                <a:latin typeface="Times New Roman" pitchFamily="18" charset="0"/>
                <a:cs typeface="Times New Roman" pitchFamily="18" charset="0"/>
              </a:rPr>
              <a:t>Tư thế ngồi viết bài:</a:t>
            </a:r>
            <a:endParaRPr lang="vi-VN" b="1" dirty="0">
              <a:latin typeface="Times New Roman" pitchFamily="18" charset="0"/>
              <a:cs typeface="Times New Roman" pitchFamily="18" charset="0"/>
            </a:endParaRPr>
          </a:p>
        </p:txBody>
      </p:sp>
      <p:sp>
        <p:nvSpPr>
          <p:cNvPr id="3" name="Subtitle 2"/>
          <p:cNvSpPr>
            <a:spLocks noGrp="1"/>
          </p:cNvSpPr>
          <p:nvPr>
            <p:ph type="subTitle" idx="1"/>
          </p:nvPr>
        </p:nvSpPr>
        <p:spPr>
          <a:xfrm>
            <a:off x="4023519" y="1905000"/>
            <a:ext cx="7802959" cy="1752600"/>
          </a:xfrm>
        </p:spPr>
        <p:txBody>
          <a:bodyPr>
            <a:normAutofit fontScale="25000" lnSpcReduction="20000"/>
          </a:bodyPr>
          <a:lstStyle/>
          <a:p>
            <a:pPr algn="l">
              <a:buFontTx/>
              <a:buChar char="-"/>
            </a:pPr>
            <a:r>
              <a:rPr lang="en-US" sz="16000" dirty="0">
                <a:solidFill>
                  <a:schemeClr val="tx1"/>
                </a:solidFill>
                <a:latin typeface="Times New Roman" pitchFamily="18" charset="0"/>
                <a:cs typeface="Times New Roman" pitchFamily="18" charset="0"/>
              </a:rPr>
              <a:t>Lưng thẳng.</a:t>
            </a:r>
          </a:p>
          <a:p>
            <a:pPr algn="l">
              <a:buFontTx/>
              <a:buChar char="-"/>
            </a:pPr>
            <a:r>
              <a:rPr lang="en-US" sz="16000" dirty="0">
                <a:solidFill>
                  <a:schemeClr val="tx1"/>
                </a:solidFill>
                <a:latin typeface="Times New Roman" pitchFamily="18" charset="0"/>
                <a:cs typeface="Times New Roman" pitchFamily="18" charset="0"/>
              </a:rPr>
              <a:t> Không tì ngực vào bàn.</a:t>
            </a:r>
          </a:p>
          <a:p>
            <a:pPr algn="l">
              <a:buFontTx/>
              <a:buChar char="-"/>
            </a:pPr>
            <a:r>
              <a:rPr lang="en-US" sz="16000" dirty="0">
                <a:solidFill>
                  <a:schemeClr val="tx1"/>
                </a:solidFill>
                <a:latin typeface="Times New Roman" pitchFamily="18" charset="0"/>
                <a:cs typeface="Times New Roman" pitchFamily="18" charset="0"/>
              </a:rPr>
              <a:t> Đầu hơi cúi.</a:t>
            </a:r>
          </a:p>
          <a:p>
            <a:pPr algn="l">
              <a:buFontTx/>
              <a:buChar char="-"/>
            </a:pPr>
            <a:r>
              <a:rPr lang="en-US" sz="16000" dirty="0">
                <a:solidFill>
                  <a:schemeClr val="tx1"/>
                </a:solidFill>
                <a:latin typeface="Times New Roman" pitchFamily="18" charset="0"/>
                <a:cs typeface="Times New Roman" pitchFamily="18" charset="0"/>
              </a:rPr>
              <a:t>Mắt cách vở khoảng từ 25cm đến 30cm.</a:t>
            </a:r>
          </a:p>
          <a:p>
            <a:pPr algn="l">
              <a:buFontTx/>
              <a:buChar char="-"/>
            </a:pPr>
            <a:r>
              <a:rPr lang="en-US" sz="16000" dirty="0">
                <a:solidFill>
                  <a:schemeClr val="tx1"/>
                </a:solidFill>
                <a:latin typeface="Times New Roman" pitchFamily="18" charset="0"/>
                <a:cs typeface="Times New Roman" pitchFamily="18" charset="0"/>
              </a:rPr>
              <a:t> Tay phải cầm bút.</a:t>
            </a:r>
          </a:p>
          <a:p>
            <a:pPr algn="l">
              <a:buFontTx/>
              <a:buChar char="-"/>
            </a:pPr>
            <a:r>
              <a:rPr lang="en-US" sz="16000" dirty="0">
                <a:solidFill>
                  <a:schemeClr val="tx1"/>
                </a:solidFill>
                <a:latin typeface="Times New Roman" pitchFamily="18" charset="0"/>
                <a:cs typeface="Times New Roman" pitchFamily="18" charset="0"/>
              </a:rPr>
              <a:t> Tay trái tì nhẹ lên mép vở để giữ.</a:t>
            </a:r>
          </a:p>
          <a:p>
            <a:pPr algn="l">
              <a:buFontTx/>
              <a:buChar char="-"/>
            </a:pPr>
            <a:r>
              <a:rPr lang="en-US" sz="16000" dirty="0">
                <a:solidFill>
                  <a:schemeClr val="tx1"/>
                </a:solidFill>
                <a:latin typeface="Times New Roman" pitchFamily="18" charset="0"/>
                <a:cs typeface="Times New Roman" pitchFamily="18" charset="0"/>
              </a:rPr>
              <a:t> Hai chân để song </a:t>
            </a:r>
            <a:r>
              <a:rPr lang="en-US" sz="16000" dirty="0" err="1">
                <a:solidFill>
                  <a:schemeClr val="tx1"/>
                </a:solidFill>
                <a:latin typeface="Times New Roman" pitchFamily="18" charset="0"/>
                <a:cs typeface="Times New Roman" pitchFamily="18" charset="0"/>
              </a:rPr>
              <a:t>song</a:t>
            </a:r>
            <a:r>
              <a:rPr lang="en-US" sz="16000" dirty="0">
                <a:solidFill>
                  <a:schemeClr val="tx1"/>
                </a:solidFill>
                <a:latin typeface="Times New Roman" pitchFamily="18" charset="0"/>
                <a:cs typeface="Times New Roman" pitchFamily="18" charset="0"/>
              </a:rPr>
              <a:t>, thoải mái.</a:t>
            </a:r>
          </a:p>
          <a:p>
            <a:pPr algn="l">
              <a:buFontTx/>
              <a:buChar char="-"/>
            </a:pPr>
            <a:endParaRPr lang="en-US" dirty="0">
              <a:latin typeface="Times New Roman" pitchFamily="18" charset="0"/>
              <a:cs typeface="Times New Roman" pitchFamily="18" charset="0"/>
            </a:endParaRPr>
          </a:p>
          <a:p>
            <a:pPr algn="l">
              <a:buFontTx/>
              <a:buChar char="-"/>
            </a:pPr>
            <a:endParaRPr lang="vi-VN" dirty="0">
              <a:latin typeface="Times New Roman" pitchFamily="18" charset="0"/>
              <a:cs typeface="Times New Roman" pitchFamily="18" charset="0"/>
            </a:endParaRPr>
          </a:p>
        </p:txBody>
      </p:sp>
      <p:pic>
        <p:nvPicPr>
          <p:cNvPr id="4" name="Picture 3" descr="tư thế ngồi.jpg"/>
          <p:cNvPicPr>
            <a:picLocks noChangeAspect="1"/>
          </p:cNvPicPr>
          <p:nvPr/>
        </p:nvPicPr>
        <p:blipFill>
          <a:blip r:embed="rId2" cstate="print"/>
          <a:srcRect/>
          <a:stretch>
            <a:fillRect/>
          </a:stretch>
        </p:blipFill>
        <p:spPr bwMode="auto">
          <a:xfrm>
            <a:off x="518319" y="2156847"/>
            <a:ext cx="3276600" cy="4114800"/>
          </a:xfrm>
          <a:prstGeom prst="rect">
            <a:avLst/>
          </a:prstGeom>
          <a:noFill/>
          <a:ln w="9525">
            <a:noFill/>
            <a:miter lim="800000"/>
            <a:headEnd/>
            <a:tailEnd/>
          </a:ln>
        </p:spPr>
      </p:pic>
    </p:spTree>
    <p:extLst>
      <p:ext uri="{BB962C8B-B14F-4D97-AF65-F5344CB8AC3E}">
        <p14:creationId xmlns:p14="http://schemas.microsoft.com/office/powerpoint/2010/main" val="400769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703" y="2536675"/>
            <a:ext cx="3840423" cy="3840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2547" y="1850875"/>
            <a:ext cx="7136736" cy="918935"/>
          </a:xfrm>
          <a:prstGeom prst="rect">
            <a:avLst/>
          </a:prstGeom>
          <a:noFill/>
        </p:spPr>
        <p:txBody>
          <a:bodyPr wrap="square" rtlCol="0">
            <a:spAutoFit/>
          </a:bodyPr>
          <a:lstStyle/>
          <a:p>
            <a:pPr algn="ctr" defTabSz="1216122">
              <a:lnSpc>
                <a:spcPct val="150000"/>
              </a:lnSpc>
              <a:buClr>
                <a:srgbClr val="000000"/>
              </a:buClr>
              <a:defRPr/>
            </a:pPr>
            <a:r>
              <a:rPr lang="vi-VN" sz="3591"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lang="en-US" sz="3591"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2544" y="737558"/>
            <a:ext cx="7136736" cy="1332574"/>
          </a:xfrm>
          <a:prstGeom prst="rect">
            <a:avLst/>
          </a:prstGeom>
          <a:noFill/>
        </p:spPr>
        <p:txBody>
          <a:bodyPr wrap="square" rtlCol="0">
            <a:spAutoFit/>
          </a:bodyPr>
          <a:lstStyle/>
          <a:p>
            <a:pPr algn="ctr" defTabSz="1216122">
              <a:lnSpc>
                <a:spcPct val="150000"/>
              </a:lnSpc>
              <a:buClr>
                <a:srgbClr val="000000"/>
              </a:buClr>
              <a:defRPr/>
            </a:pPr>
            <a:r>
              <a:rPr lang="vi-VN" sz="5387"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lang="en-US" sz="5387"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06777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859664" y="0"/>
            <a:ext cx="10639901" cy="6858000"/>
            <a:chOff x="631064" y="0"/>
            <a:chExt cx="10639901"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14526"/>
            <a:stretch/>
          </p:blipFill>
          <p:spPr bwMode="auto">
            <a:xfrm>
              <a:off x="631064" y="0"/>
              <a:ext cx="10639901"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316506" y="183983"/>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Thứ</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năm</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ngày</a:t>
            </a:r>
            <a:r>
              <a:rPr lang="en-US" altLang="en-US" sz="3800" b="1" dirty="0">
                <a:solidFill>
                  <a:srgbClr val="7030A0"/>
                </a:solidFill>
                <a:latin typeface="HP001 4 hàng" pitchFamily="34" charset="0"/>
              </a:rPr>
              <a:t> 29 </a:t>
            </a:r>
            <a:r>
              <a:rPr lang="en-US" sz="3800" b="1" dirty="0" err="1">
                <a:solidFill>
                  <a:srgbClr val="7030A0"/>
                </a:solidFill>
                <a:latin typeface="HP001 4 hàng" pitchFamily="34" charset="0"/>
                <a:ea typeface="Calibri"/>
                <a:cs typeface="Arial"/>
              </a:rPr>
              <a:t>Ǉ</a:t>
            </a:r>
            <a:r>
              <a:rPr lang="en-US" altLang="en-US" sz="3800" b="1" dirty="0" err="1">
                <a:solidFill>
                  <a:srgbClr val="7030A0"/>
                </a:solidFill>
                <a:latin typeface="HP001 4 hàng" pitchFamily="34" charset="0"/>
              </a:rPr>
              <a:t>háng</a:t>
            </a:r>
            <a:r>
              <a:rPr lang="en-US" altLang="en-US" sz="3800" b="1" dirty="0">
                <a:solidFill>
                  <a:srgbClr val="7030A0"/>
                </a:solidFill>
                <a:latin typeface="HP001 4 hàng" pitchFamily="34" charset="0"/>
              </a:rPr>
              <a:t> 9 </a:t>
            </a:r>
            <a:r>
              <a:rPr lang="en-US" altLang="en-US" sz="3800" b="1" dirty="0" err="1">
                <a:solidFill>
                  <a:srgbClr val="7030A0"/>
                </a:solidFill>
                <a:latin typeface="HP001 4 hàng" pitchFamily="34" charset="0"/>
              </a:rPr>
              <a:t>năm</a:t>
            </a:r>
            <a:r>
              <a:rPr lang="en-US" altLang="en-US" sz="3800" b="1" dirty="0">
                <a:solidFill>
                  <a:srgbClr val="7030A0"/>
                </a:solidFill>
                <a:latin typeface="HP001 4 hàng" pitchFamily="34" charset="0"/>
              </a:rPr>
              <a:t> 2022</a:t>
            </a:r>
          </a:p>
        </p:txBody>
      </p:sp>
      <p:sp>
        <p:nvSpPr>
          <p:cNvPr id="9" name="Text Box 2"/>
          <p:cNvSpPr txBox="1">
            <a:spLocks noChangeArrowheads="1"/>
          </p:cNvSpPr>
          <p:nvPr/>
        </p:nvSpPr>
        <p:spPr bwMode="auto">
          <a:xfrm>
            <a:off x="4408377" y="1050577"/>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 T</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Ğng V</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İ</a:t>
            </a:r>
            <a:r>
              <a:rPr lang="el-GR" altLang="en-US" sz="3800" b="1">
                <a:solidFill>
                  <a:srgbClr val="7030A0"/>
                </a:solidFill>
                <a:latin typeface="HP001 4 hàng" pitchFamily="34" charset="0"/>
              </a:rPr>
              <a:t>Ι </a:t>
            </a:r>
            <a:endParaRPr lang="en-US" altLang="en-US" sz="3800" b="1" dirty="0">
              <a:solidFill>
                <a:srgbClr val="7030A0"/>
              </a:solidFill>
              <a:latin typeface="HP001 4 hàng" pitchFamily="34" charset="0"/>
            </a:endParaRPr>
          </a:p>
        </p:txBody>
      </p: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47519"/>
          <a:stretch/>
        </p:blipFill>
        <p:spPr bwMode="auto">
          <a:xfrm>
            <a:off x="2001708" y="1696733"/>
            <a:ext cx="280936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4633119" y="1785938"/>
            <a:ext cx="34290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fr-FR" altLang="en-US" sz="3800" b="1" dirty="0" err="1">
                <a:solidFill>
                  <a:srgbClr val="7030A0"/>
                </a:solidFill>
                <a:latin typeface="HP001 4 hàng" pitchFamily="34" charset="0"/>
              </a:rPr>
              <a:t>Cầu</a:t>
            </a:r>
            <a:r>
              <a:rPr lang="fr-FR" altLang="en-US" sz="3800" b="1" dirty="0">
                <a:solidFill>
                  <a:srgbClr val="7030A0"/>
                </a:solidFill>
                <a:latin typeface="HP001 4 hàng" pitchFamily="34" charset="0"/>
              </a:rPr>
              <a:t> </a:t>
            </a:r>
            <a:r>
              <a:rPr lang="el-GR" altLang="en-US" sz="3800" b="1" dirty="0">
                <a:solidFill>
                  <a:srgbClr val="7030A0"/>
                </a:solidFill>
                <a:latin typeface="HP001 4 hàng" pitchFamily="34" charset="0"/>
              </a:rPr>
              <a:t>κ</a:t>
            </a:r>
            <a:r>
              <a:rPr lang="fr-FR" altLang="en-US" sz="3800" b="1" dirty="0">
                <a:solidFill>
                  <a:srgbClr val="7030A0"/>
                </a:solidFill>
                <a:latin typeface="HP001 4 hàng" pitchFamily="34" charset="0"/>
              </a:rPr>
              <a:t>ủ </a:t>
            </a:r>
            <a:r>
              <a:rPr lang="fr-FR" altLang="en-US" sz="3800" b="1" dirty="0" err="1">
                <a:solidFill>
                  <a:srgbClr val="7030A0"/>
                </a:solidFill>
                <a:latin typeface="HP001 4 hàng" pitchFamily="34" charset="0"/>
              </a:rPr>
              <a:t>dự</a:t>
            </a:r>
            <a:r>
              <a:rPr lang="fr-FR" altLang="en-US" sz="3800" b="1" dirty="0">
                <a:solidFill>
                  <a:srgbClr val="7030A0"/>
                </a:solidFill>
                <a:latin typeface="HP001 4 hàng" pitchFamily="34" charset="0"/>
              </a:rPr>
              <a:t> </a:t>
            </a:r>
            <a:r>
              <a:rPr lang="el-GR" altLang="en-US" sz="3800" b="1" dirty="0">
                <a:solidFill>
                  <a:srgbClr val="7030A0"/>
                </a:solidFill>
                <a:latin typeface="HP001 4 hàng" pitchFamily="34" charset="0"/>
              </a:rPr>
              <a:t>λ</a:t>
            </a:r>
            <a:r>
              <a:rPr lang="fr-FR" altLang="en-US" sz="3800" b="1" dirty="0">
                <a:solidFill>
                  <a:srgbClr val="7030A0"/>
                </a:solidFill>
                <a:latin typeface="HP001 4 hàng" pitchFamily="34" charset="0"/>
              </a:rPr>
              <a:t>Ż</a:t>
            </a:r>
            <a:endParaRPr lang="en-US" altLang="en-US" sz="3800" b="1" dirty="0">
              <a:solidFill>
                <a:srgbClr val="7030A0"/>
              </a:solidFill>
              <a:latin typeface="HP001 4 hàng" pitchFamily="34" charset="0"/>
            </a:endParaRPr>
          </a:p>
        </p:txBody>
      </p:sp>
      <p:sp>
        <p:nvSpPr>
          <p:cNvPr id="14" name="Text Box 2"/>
          <p:cNvSpPr txBox="1">
            <a:spLocks noChangeArrowheads="1"/>
          </p:cNvSpPr>
          <p:nvPr/>
        </p:nvSpPr>
        <p:spPr bwMode="auto">
          <a:xfrm>
            <a:off x="776899" y="2505982"/>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lv-LV" altLang="en-US" sz="3800" b="1" dirty="0">
                <a:solidFill>
                  <a:srgbClr val="7030A0"/>
                </a:solidFill>
                <a:latin typeface="HP001 4 hàng" pitchFamily="34" charset="0"/>
              </a:rPr>
              <a:t>Hằng wgày, gấu </a:t>
            </a:r>
            <a:r>
              <a:rPr lang="el-GR" altLang="en-US" sz="3800" b="1" dirty="0">
                <a:solidFill>
                  <a:srgbClr val="7030A0"/>
                </a:solidFill>
                <a:latin typeface="HP001 4 hàng" pitchFamily="34" charset="0"/>
              </a:rPr>
              <a:t>Α</a:t>
            </a:r>
            <a:r>
              <a:rPr lang="lv-LV" altLang="en-US" sz="3800" b="1" dirty="0">
                <a:solidFill>
                  <a:srgbClr val="7030A0"/>
                </a:solidFill>
                <a:latin typeface="HP001 4 hàng" pitchFamily="34" charset="0"/>
              </a:rPr>
              <a:t>Ğn sân bŗg Ǉừ sĥ</a:t>
            </a:r>
            <a:r>
              <a:rPr lang="el-GR" altLang="en-US" sz="3800" b="1" dirty="0">
                <a:solidFill>
                  <a:srgbClr val="7030A0"/>
                </a:solidFill>
                <a:latin typeface="HP001 4 hàng" pitchFamily="34" charset="0"/>
              </a:rPr>
              <a:t> Α˘ </a:t>
            </a:r>
            <a:endParaRPr lang="en-US" altLang="en-US" sz="3800" b="1" dirty="0">
              <a:solidFill>
                <a:srgbClr val="7030A0"/>
              </a:solidFill>
              <a:latin typeface="HP001 4 hàng" pitchFamily="34" charset="0"/>
            </a:endParaRPr>
          </a:p>
        </p:txBody>
      </p:sp>
      <p:sp>
        <p:nvSpPr>
          <p:cNvPr id="15" name="Text Box 2"/>
          <p:cNvSpPr txBox="1">
            <a:spLocks noChangeArrowheads="1"/>
          </p:cNvSpPr>
          <p:nvPr/>
        </p:nvSpPr>
        <p:spPr bwMode="auto">
          <a:xfrm>
            <a:off x="307863" y="3226026"/>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548640" algn="just">
              <a:spcAft>
                <a:spcPts val="750"/>
              </a:spcAft>
              <a:defRPr/>
            </a:pPr>
            <a:r>
              <a:rPr lang="en-US" altLang="en-US" sz="3800" b="1">
                <a:solidFill>
                  <a:srgbClr val="7030A0"/>
                </a:solidFill>
                <a:latin typeface="HP001 4 hàng" pitchFamily="34" charset="0"/>
              </a:rPr>
              <a:t>lu</a:t>
            </a:r>
            <a:r>
              <a:rPr lang="el-GR" altLang="en-US" sz="3800" b="1">
                <a:solidFill>
                  <a:srgbClr val="7030A0"/>
                </a:solidFill>
                <a:latin typeface="HP001 4 hàng" pitchFamily="34" charset="0"/>
              </a:rPr>
              <a:t>ΐ</a:t>
            </a:r>
            <a:r>
              <a:rPr lang="en-US" altLang="en-US" sz="3800" b="1">
                <a:solidFill>
                  <a:srgbClr val="7030A0"/>
                </a:solidFill>
                <a:latin typeface="HP001 4 hàng" pitchFamily="34" charset="0"/>
              </a:rPr>
              <a:t>İn</a:t>
            </a:r>
            <a:r>
              <a:rPr lang="vi-VN" altLang="en-US" sz="3800" b="1">
                <a:solidFill>
                  <a:srgbClr val="7030A0"/>
                </a:solidFill>
                <a:latin typeface="HP001 4 hàng" pitchFamily="34" charset="0"/>
              </a:rPr>
              <a:t> Ǉập. Gấu đá bŗg ǟa xa, </a:t>
            </a:r>
            <a:r>
              <a:rPr lang="el-GR" altLang="en-US" sz="3800" b="1">
                <a:solidFill>
                  <a:srgbClr val="7030A0"/>
                </a:solidFill>
                <a:latin typeface="HP001 4 hàng" pitchFamily="34" charset="0"/>
              </a:rPr>
              <a:t>ε</a:t>
            </a:r>
            <a:r>
              <a:rPr lang="vi-VN" altLang="en-US" sz="3800" b="1">
                <a:solidFill>
                  <a:srgbClr val="7030A0"/>
                </a:solidFill>
                <a:latin typeface="HP001 4 hàng" pitchFamily="34" charset="0"/>
              </a:rPr>
              <a:t>ạy đi </a:t>
            </a:r>
            <a:r>
              <a:rPr lang="el-GR" altLang="en-US" sz="3800" b="1">
                <a:solidFill>
                  <a:srgbClr val="7030A0"/>
                </a:solidFill>
                <a:latin typeface="HP001 4 hàng" pitchFamily="34" charset="0"/>
              </a:rPr>
              <a:t>η</a:t>
            </a:r>
            <a:r>
              <a:rPr lang="vi-VN" altLang="en-US" sz="3800" b="1">
                <a:solidFill>
                  <a:srgbClr val="7030A0"/>
                </a:solidFill>
                <a:latin typeface="HP001 4 hàng" pitchFamily="34" charset="0"/>
              </a:rPr>
              <a:t>ặt ǟē</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850578" y="3953690"/>
            <a:ext cx="11629891"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đá vào gŪ, đá đi đá lại… Cứ </a:t>
            </a:r>
            <a:r>
              <a:rPr lang="el-GR" altLang="en-US" sz="3800" b="1">
                <a:solidFill>
                  <a:srgbClr val="7030A0"/>
                </a:solidFill>
                <a:latin typeface="HP001 4 hàng" pitchFamily="34" charset="0"/>
              </a:rPr>
              <a:t>Ό</a:t>
            </a:r>
            <a:r>
              <a:rPr lang="vi-VN" altLang="en-US" sz="3800" b="1">
                <a:solidFill>
                  <a:srgbClr val="7030A0"/>
                </a:solidFill>
                <a:latin typeface="HP001 4 hàng" pitchFamily="34" charset="0"/>
              </a:rPr>
              <a:t>ı, gấu đá bŗg </a:t>
            </a: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578279" y="4686300"/>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274320" algn="just">
              <a:spcAft>
                <a:spcPts val="750"/>
              </a:spcAft>
              <a:defRPr/>
            </a:pPr>
            <a:r>
              <a:rPr lang="en-US" altLang="en-US" sz="3800" b="1">
                <a:solidFill>
                  <a:srgbClr val="7030A0"/>
                </a:solidFill>
                <a:latin typeface="HP001 4 hàng" pitchFamily="34" charset="0"/>
              </a:rPr>
              <a:t>wgày </a:t>
            </a:r>
            <a:r>
              <a:rPr lang="vi-VN" altLang="en-US" sz="3800" b="1">
                <a:solidFill>
                  <a:srgbClr val="7030A0"/>
                </a:solidFill>
                <a:latin typeface="HP001 4 hàng" pitchFamily="34" charset="0"/>
              </a:rPr>
              <a:t>càng giĈ.</a:t>
            </a:r>
            <a:r>
              <a:rPr lang="en-US" altLang="en-US" sz="3800" b="1">
                <a:solidFill>
                  <a:srgbClr val="7030A0"/>
                </a:solidFill>
                <a:latin typeface="HP001 4 hàng" pitchFamily="34" charset="0"/>
              </a:rPr>
              <a:t> </a:t>
            </a:r>
            <a:r>
              <a:rPr lang="vi-VN" altLang="en-US" sz="3800" b="1">
                <a:solidFill>
                  <a:srgbClr val="7030A0"/>
                </a:solidFill>
                <a:latin typeface="HP001 4 hàng" pitchFamily="34" charset="0"/>
              </a:rPr>
              <a:t>Các bạn </a:t>
            </a:r>
            <a:r>
              <a:rPr lang="el-GR" altLang="en-US" sz="3800" b="1">
                <a:solidFill>
                  <a:srgbClr val="7030A0"/>
                </a:solidFill>
                <a:latin typeface="HP001 4 hàng" pitchFamily="34" charset="0"/>
              </a:rPr>
              <a:t>Αϛ</a:t>
            </a:r>
            <a:r>
              <a:rPr lang="vi-VN" altLang="en-US" sz="3800" b="1">
                <a:solidFill>
                  <a:srgbClr val="7030A0"/>
                </a:solidFill>
                <a:latin typeface="HP001 4 hàng" pitchFamily="34" charset="0"/>
              </a:rPr>
              <a:t>u juū ǟủ gấu</a:t>
            </a:r>
            <a:r>
              <a:rPr lang="en-US" altLang="en-US" sz="3800" b="1">
                <a:solidFill>
                  <a:srgbClr val="7030A0"/>
                </a:solidFill>
                <a:latin typeface="HP001 4 hàng" pitchFamily="34" charset="0"/>
              </a:rPr>
              <a:t> </a:t>
            </a:r>
            <a:r>
              <a:rPr lang="vi-VN" altLang="en-US" sz="3800" b="1">
                <a:solidFill>
                  <a:srgbClr val="7030A0"/>
                </a:solidFill>
                <a:latin typeface="HP001 4 hàng" pitchFamily="34" charset="0"/>
              </a:rPr>
              <a:t>ωϙ đĖ</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548299" y="5413712"/>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274320" algn="just">
              <a:spcAft>
                <a:spcPts val="750"/>
              </a:spcAft>
              <a:defRPr/>
            </a:pPr>
            <a:r>
              <a:rPr lang="vi-VN" altLang="en-US" sz="3800" b="1">
                <a:solidFill>
                  <a:srgbClr val="7030A0"/>
                </a:solidFill>
                <a:latin typeface="HP001 4 hàng" pitchFamily="34" charset="0"/>
              </a:rPr>
              <a:t>của jìζ.</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38040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606" t="42796" r="12268" b="17373"/>
          <a:stretch/>
        </p:blipFill>
        <p:spPr bwMode="auto">
          <a:xfrm>
            <a:off x="1200137" y="1981200"/>
            <a:ext cx="9902855" cy="33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183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9836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Những tên riêng nào dưới đây được viết đúng?</a:t>
              </a:r>
            </a:p>
          </p:txBody>
        </p:sp>
      </p:gr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2380336" y="1397464"/>
            <a:ext cx="795110" cy="784617"/>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51120" t="17086" r="5764" b="28307"/>
          <a:stretch/>
        </p:blipFill>
        <p:spPr>
          <a:xfrm>
            <a:off x="2344651" y="5128805"/>
            <a:ext cx="830401" cy="819443"/>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51120" t="17086" r="5764" b="28307"/>
          <a:stretch/>
        </p:blipFill>
        <p:spPr>
          <a:xfrm>
            <a:off x="5736364" y="1258669"/>
            <a:ext cx="830401" cy="819443"/>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9357519" y="1397464"/>
            <a:ext cx="795110" cy="784617"/>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9357519" y="5127207"/>
            <a:ext cx="795110" cy="784617"/>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5685305" y="5163631"/>
            <a:ext cx="795110" cy="784617"/>
          </a:xfrm>
          <a:prstGeom prst="rect">
            <a:avLst/>
          </a:prstGeom>
        </p:spPr>
      </p:pic>
      <p:sp>
        <p:nvSpPr>
          <p:cNvPr id="2" name="Oval 1"/>
          <p:cNvSpPr/>
          <p:nvPr/>
        </p:nvSpPr>
        <p:spPr>
          <a:xfrm>
            <a:off x="1843849" y="2283672"/>
            <a:ext cx="1832005" cy="9675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66858" y="2327651"/>
            <a:ext cx="1832005" cy="879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732109" y="2451637"/>
            <a:ext cx="1832005" cy="879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640508" y="3955570"/>
            <a:ext cx="2015206" cy="879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75257" y="3955570"/>
            <a:ext cx="2015206" cy="879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43625" y="3983835"/>
            <a:ext cx="2015206" cy="879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4817" y="6866048"/>
            <a:ext cx="6080125" cy="1200329"/>
          </a:xfrm>
          <a:prstGeom prst="rect">
            <a:avLst/>
          </a:prstGeom>
        </p:spPr>
        <p:txBody>
          <a:bodyPr>
            <a:spAutoFit/>
          </a:bodyPr>
          <a:lstStyle/>
          <a:p>
            <a:r>
              <a:rPr lang="en-US" dirty="0"/>
              <a:t>Click </a:t>
            </a:r>
            <a:r>
              <a:rPr lang="en-US" dirty="0" err="1"/>
              <a:t>vào</a:t>
            </a:r>
            <a:r>
              <a:rPr lang="en-US" dirty="0"/>
              <a:t> </a:t>
            </a:r>
            <a:r>
              <a:rPr lang="en-US" dirty="0" err="1"/>
              <a:t>bông</a:t>
            </a:r>
            <a:r>
              <a:rPr lang="en-US" dirty="0"/>
              <a:t> </a:t>
            </a:r>
            <a:r>
              <a:rPr lang="en-US" dirty="0" err="1"/>
              <a:t>hoa</a:t>
            </a:r>
            <a:r>
              <a:rPr lang="en-US" dirty="0"/>
              <a:t> </a:t>
            </a:r>
            <a:r>
              <a:rPr lang="en-US" dirty="0" err="1"/>
              <a:t>hoặc</a:t>
            </a:r>
            <a:r>
              <a:rPr lang="en-US" dirty="0"/>
              <a:t> </a:t>
            </a:r>
            <a:r>
              <a:rPr lang="en-US" dirty="0" err="1"/>
              <a:t>xung</a:t>
            </a:r>
            <a:r>
              <a:rPr lang="en-US" dirty="0"/>
              <a:t> </a:t>
            </a:r>
            <a:r>
              <a:rPr lang="en-US" dirty="0" err="1"/>
              <a:t>quanh</a:t>
            </a:r>
            <a:r>
              <a:rPr lang="en-US" dirty="0"/>
              <a:t> </a:t>
            </a:r>
            <a:r>
              <a:rPr lang="en-US" dirty="0" err="1"/>
              <a:t>bông</a:t>
            </a:r>
            <a:r>
              <a:rPr lang="en-US" dirty="0"/>
              <a:t> </a:t>
            </a:r>
            <a:r>
              <a:rPr lang="en-US" dirty="0" err="1"/>
              <a:t>hoa</a:t>
            </a:r>
            <a:r>
              <a:rPr lang="en-US" dirty="0"/>
              <a:t>, </a:t>
            </a:r>
            <a:r>
              <a:rPr lang="en-US" dirty="0" err="1"/>
              <a:t>khi</a:t>
            </a:r>
            <a:r>
              <a:rPr lang="en-US" dirty="0"/>
              <a:t> </a:t>
            </a:r>
            <a:r>
              <a:rPr lang="en-US" dirty="0" err="1"/>
              <a:t>nào</a:t>
            </a:r>
            <a:r>
              <a:rPr lang="en-US" dirty="0"/>
              <a:t> </a:t>
            </a:r>
            <a:r>
              <a:rPr lang="en-US" dirty="0" err="1"/>
              <a:t>xuất</a:t>
            </a:r>
            <a:r>
              <a:rPr lang="en-US" dirty="0"/>
              <a:t> </a:t>
            </a:r>
            <a:r>
              <a:rPr lang="en-US" dirty="0" err="1"/>
              <a:t>hiện</a:t>
            </a:r>
            <a:r>
              <a:rPr lang="en-US" dirty="0"/>
              <a:t> </a:t>
            </a:r>
            <a:r>
              <a:rPr lang="en-US" dirty="0" err="1"/>
              <a:t>bàn</a:t>
            </a:r>
            <a:r>
              <a:rPr lang="en-US" dirty="0"/>
              <a:t> </a:t>
            </a:r>
            <a:r>
              <a:rPr lang="en-US" dirty="0" err="1"/>
              <a:t>tay</a:t>
            </a:r>
            <a:r>
              <a:rPr lang="en-US" dirty="0"/>
              <a:t> </a:t>
            </a:r>
            <a:r>
              <a:rPr lang="en-US" dirty="0" err="1"/>
              <a:t>thì</a:t>
            </a:r>
            <a:r>
              <a:rPr lang="en-US" dirty="0"/>
              <a:t> </a:t>
            </a:r>
            <a:r>
              <a:rPr lang="en-US" dirty="0" err="1"/>
              <a:t>thầy</a:t>
            </a:r>
            <a:r>
              <a:rPr lang="en-US" dirty="0"/>
              <a:t> </a:t>
            </a:r>
            <a:r>
              <a:rPr lang="en-US" dirty="0" err="1"/>
              <a:t>cô</a:t>
            </a:r>
            <a:r>
              <a:rPr lang="en-US" dirty="0"/>
              <a:t> </a:t>
            </a:r>
            <a:r>
              <a:rPr lang="en-US" dirty="0" err="1"/>
              <a:t>mới</a:t>
            </a:r>
            <a:r>
              <a:rPr lang="en-US" dirty="0"/>
              <a:t> click </a:t>
            </a:r>
            <a:r>
              <a:rPr lang="en-US" dirty="0" err="1"/>
              <a:t>nhé</a:t>
            </a:r>
            <a:r>
              <a:rPr lang="en-US" dirty="0"/>
              <a:t>! </a:t>
            </a:r>
            <a:r>
              <a:rPr lang="en-US" dirty="0" err="1"/>
              <a:t>Chứ</a:t>
            </a:r>
            <a:r>
              <a:rPr lang="en-US" dirty="0"/>
              <a:t> </a:t>
            </a:r>
            <a:r>
              <a:rPr lang="en-US" dirty="0" err="1"/>
              <a:t>còn</a:t>
            </a:r>
            <a:r>
              <a:rPr lang="en-US" dirty="0"/>
              <a:t> </a:t>
            </a:r>
            <a:r>
              <a:rPr lang="en-US" dirty="0" err="1"/>
              <a:t>mũi</a:t>
            </a:r>
            <a:r>
              <a:rPr lang="en-US" dirty="0"/>
              <a:t> </a:t>
            </a:r>
            <a:r>
              <a:rPr lang="en-US" dirty="0" err="1"/>
              <a:t>tên</a:t>
            </a:r>
            <a:r>
              <a:rPr lang="en-US" dirty="0"/>
              <a:t> ở </a:t>
            </a:r>
            <a:r>
              <a:rPr lang="en-US" dirty="0" err="1"/>
              <a:t>chuột</a:t>
            </a:r>
            <a:r>
              <a:rPr lang="en-US" dirty="0"/>
              <a:t> </a:t>
            </a:r>
            <a:r>
              <a:rPr lang="en-US" dirty="0" err="1"/>
              <a:t>là</a:t>
            </a:r>
            <a:r>
              <a:rPr lang="en-US" dirty="0"/>
              <a:t> click </a:t>
            </a:r>
            <a:r>
              <a:rPr lang="en-US" dirty="0" err="1"/>
              <a:t>không</a:t>
            </a:r>
            <a:r>
              <a:rPr lang="en-US" dirty="0"/>
              <a:t> </a:t>
            </a:r>
            <a:r>
              <a:rPr lang="en-US" dirty="0" err="1"/>
              <a:t>được</a:t>
            </a:r>
            <a:r>
              <a:rPr lang="en-US" dirty="0"/>
              <a:t> </a:t>
            </a:r>
            <a:r>
              <a:rPr lang="en-US" dirty="0" err="1"/>
              <a:t>đâu</a:t>
            </a:r>
            <a:r>
              <a:rPr lang="en-US" dirty="0"/>
              <a:t> </a:t>
            </a:r>
            <a:r>
              <a:rPr lang="en-US" dirty="0" err="1"/>
              <a:t>nhé</a:t>
            </a:r>
            <a:r>
              <a:rPr lang="en-US" dirty="0"/>
              <a:t>!  </a:t>
            </a:r>
            <a:r>
              <a:rPr lang="en-US" dirty="0" err="1"/>
              <a:t>Đọc</a:t>
            </a:r>
            <a:r>
              <a:rPr lang="en-US" dirty="0"/>
              <a:t> </a:t>
            </a:r>
            <a:r>
              <a:rPr lang="en-US" dirty="0" err="1"/>
              <a:t>xong</a:t>
            </a:r>
            <a:r>
              <a:rPr lang="en-US" dirty="0"/>
              <a:t> </a:t>
            </a:r>
            <a:r>
              <a:rPr lang="en-US" dirty="0" err="1"/>
              <a:t>cô</a:t>
            </a:r>
            <a:r>
              <a:rPr lang="en-US" dirty="0"/>
              <a:t> </a:t>
            </a:r>
            <a:r>
              <a:rPr lang="en-US" dirty="0" err="1"/>
              <a:t>thầy</a:t>
            </a:r>
            <a:r>
              <a:rPr lang="en-US" dirty="0"/>
              <a:t> </a:t>
            </a:r>
            <a:r>
              <a:rPr lang="en-US" dirty="0" err="1"/>
              <a:t>xoá</a:t>
            </a:r>
            <a:r>
              <a:rPr lang="en-US" dirty="0"/>
              <a:t> </a:t>
            </a:r>
            <a:r>
              <a:rPr lang="en-US" dirty="0" err="1"/>
              <a:t>texboxt</a:t>
            </a:r>
            <a:r>
              <a:rPr lang="en-US" dirty="0"/>
              <a:t> </a:t>
            </a:r>
            <a:r>
              <a:rPr lang="en-US" dirty="0" err="1"/>
              <a:t>này</a:t>
            </a:r>
            <a:r>
              <a:rPr lang="en-US" dirty="0"/>
              <a:t> </a:t>
            </a:r>
            <a:r>
              <a:rPr lang="en-US" dirty="0" err="1"/>
              <a:t>đi</a:t>
            </a:r>
            <a:r>
              <a:rPr lang="en-US" dirty="0"/>
              <a:t> </a:t>
            </a:r>
            <a:r>
              <a:rPr lang="en-US" dirty="0" err="1"/>
              <a:t>nhé</a:t>
            </a:r>
            <a:endParaRPr lang="en-US" dirty="0"/>
          </a:p>
        </p:txBody>
      </p:sp>
    </p:spTree>
    <p:extLst>
      <p:ext uri="{BB962C8B-B14F-4D97-AF65-F5344CB8AC3E}">
        <p14:creationId xmlns:p14="http://schemas.microsoft.com/office/powerpoint/2010/main" val="3162314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nodePh="1">
                                  <p:stCondLst>
                                    <p:cond delay="0"/>
                                  </p:stCondLst>
                                  <p:endCondLst>
                                    <p:cond evt="begin" delay="0">
                                      <p:tn val="5"/>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nodePh="1">
                                  <p:stCondLst>
                                    <p:cond delay="0"/>
                                  </p:stCondLst>
                                  <p:endCondLst>
                                    <p:cond evt="begin" delay="0">
                                      <p:tn val="17"/>
                                    </p:cond>
                                  </p:endCondLst>
                                  <p:childTnLst>
                                    <p:animRot by="120000">
                                      <p:cBhvr>
                                        <p:cTn id="18" dur="100" fill="hold">
                                          <p:stCondLst>
                                            <p:cond delay="0"/>
                                          </p:stCondLst>
                                        </p:cTn>
                                        <p:tgtEl>
                                          <p:spTgt spid="28"/>
                                        </p:tgtEl>
                                        <p:attrNameLst>
                                          <p:attrName>r</p:attrName>
                                        </p:attrNameLst>
                                      </p:cBhvr>
                                    </p:animRot>
                                    <p:animRot by="-240000">
                                      <p:cBhvr>
                                        <p:cTn id="19" dur="200" fill="hold">
                                          <p:stCondLst>
                                            <p:cond delay="200"/>
                                          </p:stCondLst>
                                        </p:cTn>
                                        <p:tgtEl>
                                          <p:spTgt spid="28"/>
                                        </p:tgtEl>
                                        <p:attrNameLst>
                                          <p:attrName>r</p:attrName>
                                        </p:attrNameLst>
                                      </p:cBhvr>
                                    </p:animRot>
                                    <p:animRot by="240000">
                                      <p:cBhvr>
                                        <p:cTn id="20" dur="200" fill="hold">
                                          <p:stCondLst>
                                            <p:cond delay="400"/>
                                          </p:stCondLst>
                                        </p:cTn>
                                        <p:tgtEl>
                                          <p:spTgt spid="28"/>
                                        </p:tgtEl>
                                        <p:attrNameLst>
                                          <p:attrName>r</p:attrName>
                                        </p:attrNameLst>
                                      </p:cBhvr>
                                    </p:animRot>
                                    <p:animRot by="-240000">
                                      <p:cBhvr>
                                        <p:cTn id="21" dur="200" fill="hold">
                                          <p:stCondLst>
                                            <p:cond delay="600"/>
                                          </p:stCondLst>
                                        </p:cTn>
                                        <p:tgtEl>
                                          <p:spTgt spid="28"/>
                                        </p:tgtEl>
                                        <p:attrNameLst>
                                          <p:attrName>r</p:attrName>
                                        </p:attrNameLst>
                                      </p:cBhvr>
                                    </p:animRot>
                                    <p:animRot by="120000">
                                      <p:cBhvr>
                                        <p:cTn id="22" dur="200" fill="hold">
                                          <p:stCondLst>
                                            <p:cond delay="800"/>
                                          </p:stCondLst>
                                        </p:cTn>
                                        <p:tgtEl>
                                          <p:spTgt spid="28"/>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0" nodeType="clickEffect" nodePh="1">
                                  <p:stCondLst>
                                    <p:cond delay="0"/>
                                  </p:stCondLst>
                                  <p:endCondLst>
                                    <p:cond evt="begin" delay="0">
                                      <p:tn val="29"/>
                                    </p:cond>
                                  </p:endCondLst>
                                  <p:childTnLst>
                                    <p:animRot by="120000">
                                      <p:cBhvr>
                                        <p:cTn id="30" dur="100" fill="hold">
                                          <p:stCondLst>
                                            <p:cond delay="0"/>
                                          </p:stCondLst>
                                        </p:cTn>
                                        <p:tgtEl>
                                          <p:spTgt spid="29"/>
                                        </p:tgtEl>
                                        <p:attrNameLst>
                                          <p:attrName>r</p:attrName>
                                        </p:attrNameLst>
                                      </p:cBhvr>
                                    </p:animRot>
                                    <p:animRot by="-240000">
                                      <p:cBhvr>
                                        <p:cTn id="31" dur="200" fill="hold">
                                          <p:stCondLst>
                                            <p:cond delay="200"/>
                                          </p:stCondLst>
                                        </p:cTn>
                                        <p:tgtEl>
                                          <p:spTgt spid="29"/>
                                        </p:tgtEl>
                                        <p:attrNameLst>
                                          <p:attrName>r</p:attrName>
                                        </p:attrNameLst>
                                      </p:cBhvr>
                                    </p:animRot>
                                    <p:animRot by="240000">
                                      <p:cBhvr>
                                        <p:cTn id="32" dur="200" fill="hold">
                                          <p:stCondLst>
                                            <p:cond delay="400"/>
                                          </p:stCondLst>
                                        </p:cTn>
                                        <p:tgtEl>
                                          <p:spTgt spid="29"/>
                                        </p:tgtEl>
                                        <p:attrNameLst>
                                          <p:attrName>r</p:attrName>
                                        </p:attrNameLst>
                                      </p:cBhvr>
                                    </p:animRot>
                                    <p:animRot by="-240000">
                                      <p:cBhvr>
                                        <p:cTn id="33" dur="200" fill="hold">
                                          <p:stCondLst>
                                            <p:cond delay="600"/>
                                          </p:stCondLst>
                                        </p:cTn>
                                        <p:tgtEl>
                                          <p:spTgt spid="29"/>
                                        </p:tgtEl>
                                        <p:attrNameLst>
                                          <p:attrName>r</p:attrName>
                                        </p:attrNameLst>
                                      </p:cBhvr>
                                    </p:animRot>
                                    <p:animRot by="120000">
                                      <p:cBhvr>
                                        <p:cTn id="34" dur="200" fill="hold">
                                          <p:stCondLst>
                                            <p:cond delay="800"/>
                                          </p:stCondLst>
                                        </p:cTn>
                                        <p:tgtEl>
                                          <p:spTgt spid="29"/>
                                        </p:tgtEl>
                                        <p:attrNameLst>
                                          <p:attrName>r</p:attrName>
                                        </p:attrNameLst>
                                      </p:cBhvr>
                                    </p:animRo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nodePh="1">
                                  <p:stCondLst>
                                    <p:cond delay="0"/>
                                  </p:stCondLst>
                                  <p:endCondLst>
                                    <p:cond evt="begin" delay="0">
                                      <p:tn val="41"/>
                                    </p:cond>
                                  </p:endCondLst>
                                  <p:childTnLst>
                                    <p:animRot by="120000">
                                      <p:cBhvr>
                                        <p:cTn id="42" dur="100" fill="hold">
                                          <p:stCondLst>
                                            <p:cond delay="0"/>
                                          </p:stCondLst>
                                        </p:cTn>
                                        <p:tgtEl>
                                          <p:spTgt spid="30"/>
                                        </p:tgtEl>
                                        <p:attrNameLst>
                                          <p:attrName>r</p:attrName>
                                        </p:attrNameLst>
                                      </p:cBhvr>
                                    </p:animRot>
                                    <p:animRot by="-240000">
                                      <p:cBhvr>
                                        <p:cTn id="43" dur="200" fill="hold">
                                          <p:stCondLst>
                                            <p:cond delay="200"/>
                                          </p:stCondLst>
                                        </p:cTn>
                                        <p:tgtEl>
                                          <p:spTgt spid="30"/>
                                        </p:tgtEl>
                                        <p:attrNameLst>
                                          <p:attrName>r</p:attrName>
                                        </p:attrNameLst>
                                      </p:cBhvr>
                                    </p:animRot>
                                    <p:animRot by="240000">
                                      <p:cBhvr>
                                        <p:cTn id="44" dur="200" fill="hold">
                                          <p:stCondLst>
                                            <p:cond delay="400"/>
                                          </p:stCondLst>
                                        </p:cTn>
                                        <p:tgtEl>
                                          <p:spTgt spid="30"/>
                                        </p:tgtEl>
                                        <p:attrNameLst>
                                          <p:attrName>r</p:attrName>
                                        </p:attrNameLst>
                                      </p:cBhvr>
                                    </p:animRot>
                                    <p:animRot by="-240000">
                                      <p:cBhvr>
                                        <p:cTn id="45" dur="200" fill="hold">
                                          <p:stCondLst>
                                            <p:cond delay="600"/>
                                          </p:stCondLst>
                                        </p:cTn>
                                        <p:tgtEl>
                                          <p:spTgt spid="30"/>
                                        </p:tgtEl>
                                        <p:attrNameLst>
                                          <p:attrName>r</p:attrName>
                                        </p:attrNameLst>
                                      </p:cBhvr>
                                    </p:animRot>
                                    <p:animRot by="120000">
                                      <p:cBhvr>
                                        <p:cTn id="46" dur="200" fill="hold">
                                          <p:stCondLst>
                                            <p:cond delay="800"/>
                                          </p:stCondLst>
                                        </p:cTn>
                                        <p:tgtEl>
                                          <p:spTgt spid="30"/>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nodePh="1">
                                  <p:stCondLst>
                                    <p:cond delay="0"/>
                                  </p:stCondLst>
                                  <p:endCondLst>
                                    <p:cond evt="begin" delay="0">
                                      <p:tn val="53"/>
                                    </p:cond>
                                  </p:endCondLst>
                                  <p:childTnLst>
                                    <p:animRot by="120000">
                                      <p:cBhvr>
                                        <p:cTn id="54" dur="100" fill="hold">
                                          <p:stCondLst>
                                            <p:cond delay="0"/>
                                          </p:stCondLst>
                                        </p:cTn>
                                        <p:tgtEl>
                                          <p:spTgt spid="31"/>
                                        </p:tgtEl>
                                        <p:attrNameLst>
                                          <p:attrName>r</p:attrName>
                                        </p:attrNameLst>
                                      </p:cBhvr>
                                    </p:animRot>
                                    <p:animRot by="-240000">
                                      <p:cBhvr>
                                        <p:cTn id="55" dur="200" fill="hold">
                                          <p:stCondLst>
                                            <p:cond delay="200"/>
                                          </p:stCondLst>
                                        </p:cTn>
                                        <p:tgtEl>
                                          <p:spTgt spid="31"/>
                                        </p:tgtEl>
                                        <p:attrNameLst>
                                          <p:attrName>r</p:attrName>
                                        </p:attrNameLst>
                                      </p:cBhvr>
                                    </p:animRot>
                                    <p:animRot by="240000">
                                      <p:cBhvr>
                                        <p:cTn id="56" dur="200" fill="hold">
                                          <p:stCondLst>
                                            <p:cond delay="400"/>
                                          </p:stCondLst>
                                        </p:cTn>
                                        <p:tgtEl>
                                          <p:spTgt spid="31"/>
                                        </p:tgtEl>
                                        <p:attrNameLst>
                                          <p:attrName>r</p:attrName>
                                        </p:attrNameLst>
                                      </p:cBhvr>
                                    </p:animRot>
                                    <p:animRot by="-240000">
                                      <p:cBhvr>
                                        <p:cTn id="57" dur="200" fill="hold">
                                          <p:stCondLst>
                                            <p:cond delay="600"/>
                                          </p:stCondLst>
                                        </p:cTn>
                                        <p:tgtEl>
                                          <p:spTgt spid="31"/>
                                        </p:tgtEl>
                                        <p:attrNameLst>
                                          <p:attrName>r</p:attrName>
                                        </p:attrNameLst>
                                      </p:cBhvr>
                                    </p:animRot>
                                    <p:animRot by="120000">
                                      <p:cBhvr>
                                        <p:cTn id="58" dur="200" fill="hold">
                                          <p:stCondLst>
                                            <p:cond delay="800"/>
                                          </p:stCondLst>
                                        </p:cTn>
                                        <p:tgtEl>
                                          <p:spTgt spid="31"/>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grpId="0" nodeType="clickEffect" nodePh="1">
                                  <p:stCondLst>
                                    <p:cond delay="0"/>
                                  </p:stCondLst>
                                  <p:endCondLst>
                                    <p:cond evt="begin" delay="0">
                                      <p:tn val="65"/>
                                    </p:cond>
                                  </p:endCondLst>
                                  <p:childTnLst>
                                    <p:animRot by="120000">
                                      <p:cBhvr>
                                        <p:cTn id="66" dur="100" fill="hold">
                                          <p:stCondLst>
                                            <p:cond delay="0"/>
                                          </p:stCondLst>
                                        </p:cTn>
                                        <p:tgtEl>
                                          <p:spTgt spid="32"/>
                                        </p:tgtEl>
                                        <p:attrNameLst>
                                          <p:attrName>r</p:attrName>
                                        </p:attrNameLst>
                                      </p:cBhvr>
                                    </p:animRot>
                                    <p:animRot by="-240000">
                                      <p:cBhvr>
                                        <p:cTn id="67" dur="200" fill="hold">
                                          <p:stCondLst>
                                            <p:cond delay="200"/>
                                          </p:stCondLst>
                                        </p:cTn>
                                        <p:tgtEl>
                                          <p:spTgt spid="32"/>
                                        </p:tgtEl>
                                        <p:attrNameLst>
                                          <p:attrName>r</p:attrName>
                                        </p:attrNameLst>
                                      </p:cBhvr>
                                    </p:animRot>
                                    <p:animRot by="240000">
                                      <p:cBhvr>
                                        <p:cTn id="68" dur="200" fill="hold">
                                          <p:stCondLst>
                                            <p:cond delay="400"/>
                                          </p:stCondLst>
                                        </p:cTn>
                                        <p:tgtEl>
                                          <p:spTgt spid="32"/>
                                        </p:tgtEl>
                                        <p:attrNameLst>
                                          <p:attrName>r</p:attrName>
                                        </p:attrNameLst>
                                      </p:cBhvr>
                                    </p:animRot>
                                    <p:animRot by="-240000">
                                      <p:cBhvr>
                                        <p:cTn id="69" dur="200" fill="hold">
                                          <p:stCondLst>
                                            <p:cond delay="600"/>
                                          </p:stCondLst>
                                        </p:cTn>
                                        <p:tgtEl>
                                          <p:spTgt spid="32"/>
                                        </p:tgtEl>
                                        <p:attrNameLst>
                                          <p:attrName>r</p:attrName>
                                        </p:attrNameLst>
                                      </p:cBhvr>
                                    </p:animRot>
                                    <p:animRot by="120000">
                                      <p:cBhvr>
                                        <p:cTn id="70" dur="200" fill="hold">
                                          <p:stCondLst>
                                            <p:cond delay="800"/>
                                          </p:stCondLst>
                                        </p:cTn>
                                        <p:tgtEl>
                                          <p:spTgt spid="32"/>
                                        </p:tgtEl>
                                        <p:attrNameLst>
                                          <p:attrName>r</p:attrName>
                                        </p:attrNameLst>
                                      </p:cBhvr>
                                    </p:animRo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2"/>
                  </p:tgtEl>
                </p:cond>
              </p:nextCondLst>
            </p:seq>
          </p:childTnLst>
        </p:cTn>
      </p:par>
    </p:tnLst>
    <p:bldLst>
      <p:bldP spid="2"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442119" y="182722"/>
            <a:ext cx="11553751" cy="1214977"/>
            <a:chOff x="280267" y="915918"/>
            <a:chExt cx="11553751" cy="121497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3" y="930566"/>
              <a:ext cx="10800645"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Sắp xếp tên của các bạn học sinh dưới đây theo thứ tự trong bảng chữ cái.</a:t>
              </a:r>
            </a:p>
          </p:txBody>
        </p:sp>
      </p:grpSp>
      <p:sp>
        <p:nvSpPr>
          <p:cNvPr id="4" name="Rounded Rectangle 3"/>
          <p:cNvSpPr/>
          <p:nvPr/>
        </p:nvSpPr>
        <p:spPr>
          <a:xfrm>
            <a:off x="1226333" y="1670685"/>
            <a:ext cx="4179938" cy="79769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latin typeface="HP001 4 hàng" pitchFamily="34" charset="0"/>
                <a:ea typeface="Arial-Rounded" pitchFamily="34" charset="0"/>
                <a:cs typeface="Arial-Rounded" pitchFamily="34" charset="0"/>
              </a:rPr>
              <a:t> Ngu</a:t>
            </a:r>
            <a:r>
              <a:rPr lang="el-GR" sz="3200" b="1">
                <a:solidFill>
                  <a:srgbClr val="002060"/>
                </a:solidFill>
                <a:latin typeface="HP001 4 hàng" pitchFamily="34" charset="0"/>
                <a:ea typeface="Arial-Rounded" pitchFamily="34" charset="0"/>
                <a:cs typeface="Arial-Rounded" pitchFamily="34" charset="0"/>
              </a:rPr>
              <a:t>ΐ</a:t>
            </a:r>
            <a:r>
              <a:rPr lang="en-US" sz="3200" b="1">
                <a:solidFill>
                  <a:srgbClr val="002060"/>
                </a:solidFill>
                <a:latin typeface="HP001 4 hàng" pitchFamily="34" charset="0"/>
                <a:ea typeface="Arial-Rounded" pitchFamily="34" charset="0"/>
                <a:cs typeface="Arial-Rounded" pitchFamily="34" charset="0"/>
              </a:rPr>
              <a:t>ğn Ngǌ A</a:t>
            </a:r>
            <a:r>
              <a:rPr lang="el-GR" sz="3200" b="1">
                <a:solidFill>
                  <a:srgbClr val="002060"/>
                </a:solidFill>
                <a:latin typeface="HP001 4 hàng" pitchFamily="34" charset="0"/>
                <a:ea typeface="Arial-Rounded" pitchFamily="34" charset="0"/>
                <a:cs typeface="Arial-Rounded" pitchFamily="34" charset="0"/>
              </a:rPr>
              <a:t>ζ</a:t>
            </a:r>
            <a:endParaRPr lang="en-US" sz="3200" b="1">
              <a:solidFill>
                <a:srgbClr val="002060"/>
              </a:solidFill>
              <a:latin typeface="HP001 4 hàng" pitchFamily="34" charset="0"/>
              <a:ea typeface="Arial-Rounded" pitchFamily="34" charset="0"/>
              <a:cs typeface="Arial-Rounded" pitchFamily="34" charset="0"/>
            </a:endParaRPr>
          </a:p>
        </p:txBody>
      </p:sp>
      <p:sp>
        <p:nvSpPr>
          <p:cNvPr id="47" name="Rounded Rectangle 46"/>
          <p:cNvSpPr/>
          <p:nvPr/>
        </p:nvSpPr>
        <p:spPr>
          <a:xfrm>
            <a:off x="1215181" y="2681990"/>
            <a:ext cx="4179938" cy="79769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latin typeface="HP001 4 hàng" pitchFamily="34" charset="0"/>
                <a:ea typeface="Arial-Rounded" pitchFamily="34" charset="0"/>
                <a:cs typeface="Arial-Rounded" pitchFamily="34" charset="0"/>
              </a:rPr>
              <a:t>Ngu</a:t>
            </a:r>
            <a:r>
              <a:rPr lang="el-GR" sz="3200" b="1">
                <a:solidFill>
                  <a:srgbClr val="002060"/>
                </a:solidFill>
                <a:latin typeface="HP001 4 hàng" pitchFamily="34" charset="0"/>
                <a:ea typeface="Arial-Rounded" pitchFamily="34" charset="0"/>
                <a:cs typeface="Arial-Rounded" pitchFamily="34" charset="0"/>
              </a:rPr>
              <a:t>ΐ</a:t>
            </a:r>
            <a:r>
              <a:rPr lang="en-US" sz="3200" b="1">
                <a:solidFill>
                  <a:srgbClr val="002060"/>
                </a:solidFill>
                <a:latin typeface="HP001 4 hàng" pitchFamily="34" charset="0"/>
                <a:ea typeface="Arial-Rounded" pitchFamily="34" charset="0"/>
                <a:cs typeface="Arial-Rounded" pitchFamily="34" charset="0"/>
              </a:rPr>
              <a:t>ğn Mạ</a:t>
            </a:r>
            <a:r>
              <a:rPr lang="el-GR" sz="3200" b="1">
                <a:solidFill>
                  <a:srgbClr val="002060"/>
                </a:solidFill>
                <a:latin typeface="HP001 4 hàng" pitchFamily="34" charset="0"/>
                <a:ea typeface="Arial-Rounded" pitchFamily="34" charset="0"/>
                <a:cs typeface="Arial-Rounded" pitchFamily="34" charset="0"/>
              </a:rPr>
              <a:t>ζ </a:t>
            </a:r>
            <a:r>
              <a:rPr lang="en-US" sz="3200" b="1">
                <a:solidFill>
                  <a:srgbClr val="002060"/>
                </a:solidFill>
                <a:latin typeface="HP001 4 hàng" pitchFamily="34" charset="0"/>
                <a:ea typeface="Arial-Rounded" pitchFamily="34" charset="0"/>
                <a:cs typeface="Arial-Rounded" pitchFamily="34" charset="0"/>
              </a:rPr>
              <a:t>Vũ</a:t>
            </a:r>
          </a:p>
        </p:txBody>
      </p:sp>
      <p:sp>
        <p:nvSpPr>
          <p:cNvPr id="48" name="Rounded Rectangle 47"/>
          <p:cNvSpPr/>
          <p:nvPr/>
        </p:nvSpPr>
        <p:spPr>
          <a:xfrm>
            <a:off x="1233097" y="3695498"/>
            <a:ext cx="4179938" cy="79769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latin typeface="HP001 4 hàng" pitchFamily="34" charset="0"/>
                <a:ea typeface="Arial-Rounded" pitchFamily="34" charset="0"/>
                <a:cs typeface="Arial-Rounded" pitchFamily="34" charset="0"/>
              </a:rPr>
              <a:t>Phạm HŬg Đào</a:t>
            </a:r>
          </a:p>
        </p:txBody>
      </p:sp>
      <p:sp>
        <p:nvSpPr>
          <p:cNvPr id="49" name="Rounded Rectangle 48"/>
          <p:cNvSpPr/>
          <p:nvPr/>
        </p:nvSpPr>
        <p:spPr>
          <a:xfrm>
            <a:off x="1215181" y="4703974"/>
            <a:ext cx="4179938" cy="79769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2060"/>
                </a:solidFill>
                <a:latin typeface="HP001 4 hàng" pitchFamily="34" charset="0"/>
                <a:ea typeface="Arial-Rounded" pitchFamily="34" charset="0"/>
                <a:cs typeface="Arial-Rounded" pitchFamily="34" charset="0"/>
              </a:rPr>
              <a:t>H</a:t>
            </a:r>
            <a:r>
              <a:rPr lang="en-US" sz="3200" b="1">
                <a:solidFill>
                  <a:srgbClr val="002060"/>
                </a:solidFill>
                <a:latin typeface="HP001 4H"/>
                <a:ea typeface="HP001 4H"/>
                <a:cs typeface="Arial-Rounded" pitchFamily="34" charset="0"/>
              </a:rPr>
              <a:t>ʄ</a:t>
            </a:r>
            <a:r>
              <a:rPr lang="en-US" sz="3200" b="1">
                <a:solidFill>
                  <a:srgbClr val="002060"/>
                </a:solidFill>
                <a:latin typeface="HP001 4 hàng" pitchFamily="34" charset="0"/>
                <a:ea typeface="Arial-Rounded" pitchFamily="34" charset="0"/>
                <a:cs typeface="Arial-Rounded" pitchFamily="34" charset="0"/>
              </a:rPr>
              <a:t>ng</a:t>
            </a:r>
            <a:r>
              <a:rPr lang="vi-VN" sz="3200" b="1">
                <a:solidFill>
                  <a:srgbClr val="002060"/>
                </a:solidFill>
                <a:latin typeface="HP001 4 hàng" pitchFamily="34" charset="0"/>
                <a:ea typeface="Arial-Rounded" pitchFamily="34" charset="0"/>
                <a:cs typeface="Arial-Rounded" pitchFamily="34" charset="0"/>
              </a:rPr>
              <a:t>Văn CưŊg</a:t>
            </a:r>
            <a:endParaRPr lang="en-US" sz="3200" b="1">
              <a:solidFill>
                <a:srgbClr val="002060"/>
              </a:solidFill>
              <a:latin typeface="HP001 4 hàng" pitchFamily="34" charset="0"/>
              <a:ea typeface="Arial-Rounded" pitchFamily="34" charset="0"/>
              <a:cs typeface="Arial-Rounded" pitchFamily="34" charset="0"/>
            </a:endParaRPr>
          </a:p>
        </p:txBody>
      </p:sp>
      <p:sp>
        <p:nvSpPr>
          <p:cNvPr id="50" name="Rounded Rectangle 49"/>
          <p:cNvSpPr/>
          <p:nvPr/>
        </p:nvSpPr>
        <p:spPr>
          <a:xfrm>
            <a:off x="1215181" y="5715000"/>
            <a:ext cx="4179938" cy="79769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3200" b="1">
                <a:solidFill>
                  <a:srgbClr val="002060"/>
                </a:solidFill>
                <a:latin typeface="HP001 4 hàng" pitchFamily="34" charset="0"/>
                <a:ea typeface="Arial-Rounded" pitchFamily="34" charset="0"/>
                <a:cs typeface="Arial-Rounded" pitchFamily="34" charset="0"/>
              </a:rPr>
              <a:t>ϋ </a:t>
            </a:r>
            <a:r>
              <a:rPr lang="en-US" sz="3200" b="1">
                <a:solidFill>
                  <a:srgbClr val="002060"/>
                </a:solidFill>
                <a:latin typeface="HP001 4 hàng" pitchFamily="34" charset="0"/>
                <a:ea typeface="Arial-Rounded" pitchFamily="34" charset="0"/>
                <a:cs typeface="Arial-Rounded" pitchFamily="34" charset="0"/>
              </a:rPr>
              <a:t>Gia Huy </a:t>
            </a:r>
          </a:p>
        </p:txBody>
      </p:sp>
      <p:cxnSp>
        <p:nvCxnSpPr>
          <p:cNvPr id="3" name="Straight Connector 2"/>
          <p:cNvCxnSpPr/>
          <p:nvPr/>
        </p:nvCxnSpPr>
        <p:spPr>
          <a:xfrm>
            <a:off x="4072010" y="2209800"/>
            <a:ext cx="9698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83580" y="524281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30751" y="4222230"/>
            <a:ext cx="662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84274" y="6248400"/>
            <a:ext cx="7286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08083" y="3200400"/>
            <a:ext cx="497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7164E-6 -1.6763E-6 L 0.46565 -0.00162 " pathEditMode="relative" rAng="0" ptsTypes="AA">
                                      <p:cBhvr>
                                        <p:cTn id="16" dur="2000" fill="hold"/>
                                        <p:tgtEl>
                                          <p:spTgt spid="4"/>
                                        </p:tgtEl>
                                        <p:attrNameLst>
                                          <p:attrName>ppt_x</p:attrName>
                                          <p:attrName>ppt_y</p:attrName>
                                        </p:attrNameLst>
                                      </p:cBhvr>
                                      <p:rCtr x="23283" y="-92"/>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57367E-6 -1.48148E-6 L 0.4667 -0.29954 " pathEditMode="relative" rAng="0" ptsTypes="AA">
                                      <p:cBhvr>
                                        <p:cTn id="30" dur="2000" fill="hold"/>
                                        <p:tgtEl>
                                          <p:spTgt spid="49"/>
                                        </p:tgtEl>
                                        <p:attrNameLst>
                                          <p:attrName>ppt_x</p:attrName>
                                          <p:attrName>ppt_y</p:attrName>
                                        </p:attrNameLst>
                                      </p:cBhvr>
                                      <p:rCtr x="23328" y="-14977"/>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3.55277E-7 -7.40741E-7 L 0.46526 0.00301 " pathEditMode="relative" rAng="0" ptsTypes="AA">
                                      <p:cBhvr>
                                        <p:cTn id="44" dur="2000" fill="hold"/>
                                        <p:tgtEl>
                                          <p:spTgt spid="48"/>
                                        </p:tgtEl>
                                        <p:attrNameLst>
                                          <p:attrName>ppt_x</p:attrName>
                                          <p:attrName>ppt_y</p:attrName>
                                        </p:attrNameLst>
                                      </p:cBhvr>
                                      <p:rCtr x="23263" y="139"/>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3.57367E-6 4.81481E-6 L 0.4667 -0.147 " pathEditMode="relative" rAng="0" ptsTypes="AA">
                                      <p:cBhvr>
                                        <p:cTn id="58" dur="2000" fill="hold"/>
                                        <p:tgtEl>
                                          <p:spTgt spid="50"/>
                                        </p:tgtEl>
                                        <p:attrNameLst>
                                          <p:attrName>ppt_x</p:attrName>
                                          <p:attrName>ppt_y</p:attrName>
                                        </p:attrNameLst>
                                      </p:cBhvr>
                                      <p:rCtr x="23328" y="-7361"/>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3.57367E-6 -4.07407E-6 L 0.4667 0.43982 " pathEditMode="relative" rAng="0" ptsTypes="AA">
                                      <p:cBhvr>
                                        <p:cTn id="72" dur="2000" fill="hold"/>
                                        <p:tgtEl>
                                          <p:spTgt spid="47"/>
                                        </p:tgtEl>
                                        <p:attrNameLst>
                                          <p:attrName>ppt_x</p:attrName>
                                          <p:attrName>ppt_y</p:attrName>
                                        </p:attrNameLst>
                                      </p:cBhvr>
                                      <p:rCtr x="23328" y="2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59664" y="1752600"/>
            <a:ext cx="10639901" cy="4991100"/>
            <a:chOff x="631064" y="1866900"/>
            <a:chExt cx="10639901" cy="4991100"/>
          </a:xfrm>
        </p:grpSpPr>
        <p:pic>
          <p:nvPicPr>
            <p:cNvPr id="18"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23268" r="2576" b="14526"/>
            <a:stretch/>
          </p:blipFill>
          <p:spPr bwMode="auto">
            <a:xfrm>
              <a:off x="631064" y="1866900"/>
              <a:ext cx="10639901" cy="4991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631064" y="1866900"/>
              <a:ext cx="0" cy="4991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9368" y="762000"/>
            <a:ext cx="11096551" cy="731520"/>
            <a:chOff x="280267" y="915918"/>
            <a:chExt cx="1109655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4</a:t>
                </a:r>
              </a:p>
            </p:txBody>
          </p:sp>
        </p:grpSp>
        <p:sp>
          <p:nvSpPr>
            <p:cNvPr id="12" name="TextBox 11"/>
            <p:cNvSpPr txBox="1"/>
            <p:nvPr/>
          </p:nvSpPr>
          <p:spPr>
            <a:xfrm>
              <a:off x="1033373" y="930566"/>
              <a:ext cx="103434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Viết vào vở họ và tên của em và 2 bạn trong tổ.</a:t>
              </a:r>
            </a:p>
          </p:txBody>
        </p:sp>
      </p:grpSp>
      <p:sp>
        <p:nvSpPr>
          <p:cNvPr id="25" name="TextBox 24"/>
          <p:cNvSpPr txBox="1"/>
          <p:nvPr/>
        </p:nvSpPr>
        <p:spPr>
          <a:xfrm>
            <a:off x="804070" y="2228850"/>
            <a:ext cx="1009650" cy="707886"/>
          </a:xfrm>
          <a:prstGeom prst="rect">
            <a:avLst/>
          </a:prstGeom>
          <a:noFill/>
        </p:spPr>
        <p:txBody>
          <a:bodyPr wrap="square" rtlCol="0">
            <a:spAutoFit/>
          </a:bodyPr>
          <a:lstStyle/>
          <a:p>
            <a:pPr algn="just"/>
            <a:r>
              <a:rPr lang="en-US" sz="4000">
                <a:solidFill>
                  <a:srgbClr val="002060"/>
                </a:solidFill>
                <a:latin typeface="Arial Rounded MT Bold" pitchFamily="34" charset="0"/>
                <a:ea typeface="Arial-Rounded" pitchFamily="34" charset="0"/>
                <a:cs typeface="Arial-Rounded" pitchFamily="34" charset="0"/>
              </a:rPr>
              <a:t>4.</a:t>
            </a:r>
          </a:p>
        </p:txBody>
      </p:sp>
      <p:sp>
        <p:nvSpPr>
          <p:cNvPr id="26" name="TextBox 25"/>
          <p:cNvSpPr txBox="1"/>
          <p:nvPr/>
        </p:nvSpPr>
        <p:spPr>
          <a:xfrm>
            <a:off x="1511334" y="3102114"/>
            <a:ext cx="8341485" cy="707886"/>
          </a:xfrm>
          <a:prstGeom prst="rect">
            <a:avLst/>
          </a:prstGeom>
          <a:noFill/>
        </p:spPr>
        <p:txBody>
          <a:bodyPr wrap="square" rtlCol="0">
            <a:spAutoFit/>
          </a:bodyPr>
          <a:lstStyle/>
          <a:p>
            <a:pPr algn="just"/>
            <a:r>
              <a:rPr lang="en-US" sz="4000" b="1" dirty="0" err="1">
                <a:solidFill>
                  <a:srgbClr val="002060"/>
                </a:solidFill>
                <a:latin typeface="HP001 4 hàng" pitchFamily="34" charset="0"/>
                <a:ea typeface="Arial-Rounded" pitchFamily="34" charset="0"/>
                <a:cs typeface="Arial-Rounded" pitchFamily="34" charset="0"/>
              </a:rPr>
              <a:t>Ngô</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Thị</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Kiều</a:t>
            </a:r>
            <a:r>
              <a:rPr lang="en-US" sz="4000" b="1" dirty="0">
                <a:solidFill>
                  <a:srgbClr val="002060"/>
                </a:solidFill>
                <a:latin typeface="HP001 4 hàng" pitchFamily="34" charset="0"/>
                <a:ea typeface="Arial-Rounded" pitchFamily="34" charset="0"/>
                <a:cs typeface="Arial-Rounded" pitchFamily="34" charset="0"/>
              </a:rPr>
              <a:t> Trang</a:t>
            </a:r>
          </a:p>
        </p:txBody>
      </p:sp>
      <p:sp>
        <p:nvSpPr>
          <p:cNvPr id="27" name="TextBox 26"/>
          <p:cNvSpPr txBox="1"/>
          <p:nvPr/>
        </p:nvSpPr>
        <p:spPr>
          <a:xfrm>
            <a:off x="1499455" y="3829050"/>
            <a:ext cx="8341485" cy="707886"/>
          </a:xfrm>
          <a:prstGeom prst="rect">
            <a:avLst/>
          </a:prstGeom>
          <a:noFill/>
        </p:spPr>
        <p:txBody>
          <a:bodyPr wrap="square" rtlCol="0">
            <a:spAutoFit/>
          </a:bodyPr>
          <a:lstStyle/>
          <a:p>
            <a:pPr algn="just"/>
            <a:r>
              <a:rPr lang="en-US" sz="4000" b="1" dirty="0" err="1">
                <a:solidFill>
                  <a:srgbClr val="002060"/>
                </a:solidFill>
                <a:latin typeface="HP001 4 hàng" pitchFamily="34" charset="0"/>
                <a:ea typeface="Arial-Rounded" pitchFamily="34" charset="0"/>
                <a:cs typeface="Arial-Rounded" pitchFamily="34" charset="0"/>
              </a:rPr>
              <a:t>Tăng</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Thị</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Hà</a:t>
            </a:r>
            <a:r>
              <a:rPr lang="en-US" sz="4000" b="1" dirty="0">
                <a:solidFill>
                  <a:srgbClr val="002060"/>
                </a:solidFill>
                <a:latin typeface="HP001 4 hàng" pitchFamily="34" charset="0"/>
                <a:ea typeface="Arial-Rounded" pitchFamily="34" charset="0"/>
                <a:cs typeface="Arial-Rounded" pitchFamily="34" charset="0"/>
              </a:rPr>
              <a:t> Anh</a:t>
            </a:r>
          </a:p>
        </p:txBody>
      </p:sp>
      <p:sp>
        <p:nvSpPr>
          <p:cNvPr id="28" name="TextBox 27"/>
          <p:cNvSpPr txBox="1"/>
          <p:nvPr/>
        </p:nvSpPr>
        <p:spPr>
          <a:xfrm>
            <a:off x="1508919" y="4549914"/>
            <a:ext cx="8341485" cy="707886"/>
          </a:xfrm>
          <a:prstGeom prst="rect">
            <a:avLst/>
          </a:prstGeom>
          <a:noFill/>
        </p:spPr>
        <p:txBody>
          <a:bodyPr wrap="square" rtlCol="0">
            <a:spAutoFit/>
          </a:bodyPr>
          <a:lstStyle/>
          <a:p>
            <a:pPr algn="just"/>
            <a:r>
              <a:rPr lang="en-US" sz="4000" b="1" dirty="0" err="1">
                <a:solidFill>
                  <a:srgbClr val="002060"/>
                </a:solidFill>
                <a:latin typeface="HP001 4 hàng" pitchFamily="34" charset="0"/>
                <a:ea typeface="Arial-Rounded" pitchFamily="34" charset="0"/>
                <a:cs typeface="Arial-Rounded" pitchFamily="34" charset="0"/>
              </a:rPr>
              <a:t>Nguyễn</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Xuân</a:t>
            </a:r>
            <a:r>
              <a:rPr lang="en-US" sz="4000" b="1" dirty="0">
                <a:solidFill>
                  <a:srgbClr val="002060"/>
                </a:solidFill>
                <a:latin typeface="HP001 4 hàng" pitchFamily="34" charset="0"/>
                <a:ea typeface="Arial-Rounded" pitchFamily="34" charset="0"/>
                <a:cs typeface="Arial-Rounded" pitchFamily="34" charset="0"/>
              </a:rPr>
              <a:t> </a:t>
            </a:r>
            <a:r>
              <a:rPr lang="en-US" sz="4000" b="1" dirty="0" err="1">
                <a:solidFill>
                  <a:srgbClr val="002060"/>
                </a:solidFill>
                <a:latin typeface="HP001 4 hàng" pitchFamily="34" charset="0"/>
                <a:ea typeface="Arial-Rounded" pitchFamily="34" charset="0"/>
                <a:cs typeface="Arial-Rounded" pitchFamily="34" charset="0"/>
              </a:rPr>
              <a:t>Mười</a:t>
            </a:r>
            <a:endParaRPr lang="en-US" sz="4000" b="1" dirty="0">
              <a:solidFill>
                <a:srgbClr val="00206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60362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3C8FAFC-C1D0-49BB-A45E-D744951A028F}"/>
              </a:ext>
            </a:extLst>
          </p:cNvPr>
          <p:cNvSpPr txBox="1"/>
          <p:nvPr/>
        </p:nvSpPr>
        <p:spPr>
          <a:xfrm>
            <a:off x="365919" y="2514600"/>
            <a:ext cx="7141916" cy="1687000"/>
          </a:xfrm>
          <a:prstGeom prst="rect">
            <a:avLst/>
          </a:prstGeom>
          <a:noFill/>
        </p:spPr>
        <p:txBody>
          <a:bodyPr wrap="square" rtlCol="0">
            <a:spAutoFit/>
          </a:bodyPr>
          <a:lstStyle/>
          <a:p>
            <a:pPr algn="ctr">
              <a:lnSpc>
                <a:spcPct val="150000"/>
              </a:lnSpc>
            </a:pPr>
            <a:r>
              <a:rPr lang="en-US" sz="8000" b="1">
                <a:solidFill>
                  <a:schemeClr val="bg1"/>
                </a:solidFill>
                <a:latin typeface="Arial-Rounded" pitchFamily="34" charset="0"/>
                <a:ea typeface="Arial-Rounded" pitchFamily="34" charset="0"/>
                <a:cs typeface="Arial-Rounded" pitchFamily="34" charset="0"/>
              </a:rPr>
              <a:t>CỦNG CỐ</a:t>
            </a:r>
            <a:endParaRPr lang="en-US" sz="8000" b="1" dirty="0">
              <a:solidFill>
                <a:schemeClr val="bg1"/>
              </a:solidFill>
              <a:latin typeface="Arial-Rounded" pitchFamily="34" charset="0"/>
              <a:ea typeface="Arial-Rounded" pitchFamily="34" charset="0"/>
              <a:cs typeface="Arial-Rounded" pitchFamily="34" charset="0"/>
            </a:endParaRPr>
          </a:p>
        </p:txBody>
      </p:sp>
      <p:sp>
        <p:nvSpPr>
          <p:cNvPr id="26" name="TextBox 25">
            <a:extLst>
              <a:ext uri="{FF2B5EF4-FFF2-40B4-BE49-F238E27FC236}">
                <a16:creationId xmlns:a16="http://schemas.microsoft.com/office/drawing/2014/main" id="{83C8FAFC-C1D0-49BB-A45E-D744951A028F}"/>
              </a:ext>
            </a:extLst>
          </p:cNvPr>
          <p:cNvSpPr txBox="1"/>
          <p:nvPr/>
        </p:nvSpPr>
        <p:spPr>
          <a:xfrm>
            <a:off x="365919" y="2514600"/>
            <a:ext cx="7141916" cy="1687000"/>
          </a:xfrm>
          <a:prstGeom prst="rect">
            <a:avLst/>
          </a:prstGeom>
          <a:solidFill>
            <a:srgbClr val="01BCFF"/>
          </a:solidFill>
        </p:spPr>
        <p:txBody>
          <a:bodyPr wrap="square" rtlCol="0">
            <a:spAutoFit/>
          </a:bodyPr>
          <a:lstStyle/>
          <a:p>
            <a:pPr algn="ctr">
              <a:lnSpc>
                <a:spcPct val="150000"/>
              </a:lnSpc>
            </a:pPr>
            <a:r>
              <a:rPr lang="en-US" sz="8000" b="1">
                <a:solidFill>
                  <a:schemeClr val="bg1"/>
                </a:solidFill>
                <a:latin typeface="Arial-Rounded" pitchFamily="34" charset="0"/>
                <a:ea typeface="Arial-Rounded" pitchFamily="34" charset="0"/>
                <a:cs typeface="Arial-Rounded" pitchFamily="34" charset="0"/>
              </a:rPr>
              <a:t>DẶN DÒ</a:t>
            </a:r>
            <a:endParaRPr lang="en-US" sz="80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741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pic>
        <p:nvPicPr>
          <p:cNvPr id="2056" name="Picture 8" descr="Cartoon Sun Clip Art at Clker.com - vector clip art online, royalty free &amp;amp;  public domai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80" y="1803506"/>
            <a:ext cx="833044" cy="7080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9051" y="2589460"/>
            <a:ext cx="1244685" cy="1416175"/>
          </a:xfrm>
          <a:prstGeom prst="rect">
            <a:avLst/>
          </a:prstGeom>
        </p:spPr>
      </p:pic>
      <p:pic>
        <p:nvPicPr>
          <p:cNvPr id="3" name="Picture 2">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2983" y="3597144"/>
            <a:ext cx="2185657" cy="1889256"/>
          </a:xfrm>
          <a:prstGeom prst="rect">
            <a:avLst/>
          </a:prstGeom>
        </p:spPr>
      </p:pic>
      <p:pic>
        <p:nvPicPr>
          <p:cNvPr id="4" name="Picture 3">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2573" y="2988013"/>
            <a:ext cx="1638719" cy="2003756"/>
          </a:xfrm>
          <a:prstGeom prst="rect">
            <a:avLst/>
          </a:prstGeom>
        </p:spPr>
      </p:pic>
      <p:pic>
        <p:nvPicPr>
          <p:cNvPr id="5" name="Picture 4">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17655" y="5638800"/>
            <a:ext cx="1206664" cy="1206664"/>
          </a:xfrm>
          <a:prstGeom prst="rect">
            <a:avLst/>
          </a:prstGeom>
        </p:spPr>
      </p:pic>
      <p:sp>
        <p:nvSpPr>
          <p:cNvPr id="6" name="Rounded Rectangle 5"/>
          <p:cNvSpPr/>
          <p:nvPr/>
        </p:nvSpPr>
        <p:spPr>
          <a:xfrm>
            <a:off x="6766719" y="304800"/>
            <a:ext cx="5395119"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Rounded" pitchFamily="34" charset="0"/>
                <a:ea typeface="Arial-Rounded" pitchFamily="34" charset="0"/>
                <a:cs typeface="Arial-Rounded" pitchFamily="34" charset="0"/>
              </a:rPr>
              <a:t>TÌM THỨC ĂN CHO CÁC LOÀI VẬT</a:t>
            </a:r>
          </a:p>
        </p:txBody>
      </p:sp>
      <p:grpSp>
        <p:nvGrpSpPr>
          <p:cNvPr id="9" name="Group 8"/>
          <p:cNvGrpSpPr/>
          <p:nvPr/>
        </p:nvGrpSpPr>
        <p:grpSpPr>
          <a:xfrm>
            <a:off x="9490346" y="3712128"/>
            <a:ext cx="2438400" cy="1447800"/>
            <a:chOff x="9490346" y="3712128"/>
            <a:chExt cx="2438400" cy="1447800"/>
          </a:xfrm>
        </p:grpSpPr>
        <p:sp>
          <p:nvSpPr>
            <p:cNvPr id="23" name="Cloud Callout 22"/>
            <p:cNvSpPr/>
            <p:nvPr/>
          </p:nvSpPr>
          <p:spPr>
            <a:xfrm>
              <a:off x="9490346" y="3712128"/>
              <a:ext cx="2438400" cy="1447800"/>
            </a:xfrm>
            <a:prstGeom prst="cloudCallout">
              <a:avLst>
                <a:gd name="adj1" fmla="val -15300"/>
                <a:gd name="adj2" fmla="val 84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althy Food Turtle Stock Illustrations – 309 Healthy Food Turtle Stock  Illustrations, Vectors &amp;amp; Clipart - Dreamstime"/>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0000" l="4563" r="90000"/>
                      </a14:imgEffect>
                    </a14:imgLayer>
                  </a14:imgProps>
                </a:ext>
                <a:ext uri="{28A0092B-C50C-407E-A947-70E740481C1C}">
                  <a14:useLocalDpi xmlns:a14="http://schemas.microsoft.com/office/drawing/2010/main" val="0"/>
                </a:ext>
              </a:extLst>
            </a:blip>
            <a:srcRect/>
            <a:stretch>
              <a:fillRect/>
            </a:stretch>
          </p:blipFill>
          <p:spPr bwMode="auto">
            <a:xfrm>
              <a:off x="10195719" y="3787930"/>
              <a:ext cx="1143000" cy="1207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601787" y="1341997"/>
            <a:ext cx="2438400" cy="1447800"/>
            <a:chOff x="8976519" y="1433650"/>
            <a:chExt cx="2438400" cy="1447800"/>
          </a:xfrm>
        </p:grpSpPr>
        <p:sp>
          <p:nvSpPr>
            <p:cNvPr id="7" name="Cloud Callout 6"/>
            <p:cNvSpPr/>
            <p:nvPr/>
          </p:nvSpPr>
          <p:spPr>
            <a:xfrm>
              <a:off x="8976519" y="1433650"/>
              <a:ext cx="2438400" cy="1447800"/>
            </a:xfrm>
            <a:prstGeom prst="cloudCallout">
              <a:avLst>
                <a:gd name="adj1" fmla="val -41120"/>
                <a:gd name="adj2" fmla="val 738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ree Grass Png Cartoon, Download Free Grass Png Cartoon png images, Free  ClipArts on Clipart Librar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43815" y="1600230"/>
              <a:ext cx="1103806" cy="931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183539" y="1787694"/>
            <a:ext cx="2438400" cy="1447800"/>
            <a:chOff x="4183539" y="1787694"/>
            <a:chExt cx="2438400" cy="1447800"/>
          </a:xfrm>
        </p:grpSpPr>
        <p:sp>
          <p:nvSpPr>
            <p:cNvPr id="26" name="Cloud Callout 25"/>
            <p:cNvSpPr/>
            <p:nvPr/>
          </p:nvSpPr>
          <p:spPr>
            <a:xfrm>
              <a:off x="4183539" y="1787694"/>
              <a:ext cx="2438400" cy="1447800"/>
            </a:xfrm>
            <a:prstGeom prst="cloudCallout">
              <a:avLst>
                <a:gd name="adj1" fmla="val -41120"/>
                <a:gd name="adj2" fmla="val 738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ork meat clipart 5 » Clipart Station"/>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250" b="100000" l="0" r="98261"/>
                      </a14:imgEffect>
                    </a14:imgLayer>
                  </a14:imgProps>
                </a:ext>
                <a:ext uri="{28A0092B-C50C-407E-A947-70E740481C1C}">
                  <a14:useLocalDpi xmlns:a14="http://schemas.microsoft.com/office/drawing/2010/main" val="0"/>
                </a:ext>
              </a:extLst>
            </a:blip>
            <a:srcRect/>
            <a:stretch>
              <a:fillRect/>
            </a:stretch>
          </p:blipFill>
          <p:spPr bwMode="auto">
            <a:xfrm>
              <a:off x="4895230" y="1974244"/>
              <a:ext cx="1226820" cy="106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482194" y="408549"/>
            <a:ext cx="2438400" cy="1447800"/>
            <a:chOff x="1482194" y="408549"/>
            <a:chExt cx="2438400" cy="1447800"/>
          </a:xfrm>
        </p:grpSpPr>
        <p:sp>
          <p:nvSpPr>
            <p:cNvPr id="30" name="Cloud Callout 29"/>
            <p:cNvSpPr/>
            <p:nvPr/>
          </p:nvSpPr>
          <p:spPr>
            <a:xfrm>
              <a:off x="1482194" y="408549"/>
              <a:ext cx="2438400" cy="1447800"/>
            </a:xfrm>
            <a:prstGeom prst="cloudCallout">
              <a:avLst>
                <a:gd name="adj1" fmla="val 683"/>
                <a:gd name="adj2" fmla="val 945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Free Chestnut Cliparts, Download Free Chestnut Cliparts png images, Free  ClipArts on Clipart Librar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53204" y="729805"/>
              <a:ext cx="1096379" cy="88010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2329319" y="865056"/>
            <a:ext cx="609600" cy="609600"/>
          </a:xfrm>
          <a:prstGeom prst="rect">
            <a:avLst/>
          </a:prstGeom>
        </p:spPr>
      </p:pic>
      <p:pic>
        <p:nvPicPr>
          <p:cNvPr id="34"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2438224" y="2378413"/>
            <a:ext cx="609600" cy="609600"/>
          </a:xfrm>
          <a:prstGeom prst="rect">
            <a:avLst/>
          </a:prstGeom>
        </p:spPr>
      </p:pic>
      <p:pic>
        <p:nvPicPr>
          <p:cNvPr id="35"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2575960" y="4236972"/>
            <a:ext cx="609600" cy="609600"/>
          </a:xfrm>
          <a:prstGeom prst="rect">
            <a:avLst/>
          </a:prstGeom>
        </p:spPr>
      </p:pic>
    </p:spTree>
    <p:extLst>
      <p:ext uri="{BB962C8B-B14F-4D97-AF65-F5344CB8AC3E}">
        <p14:creationId xmlns:p14="http://schemas.microsoft.com/office/powerpoint/2010/main" val="194941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mediacall" presetSubtype="0" fill="hold" nodeType="withEffect">
                                  <p:stCondLst>
                                    <p:cond delay="0"/>
                                  </p:stCondLst>
                                  <p:childTnLst>
                                    <p:cmd type="call" cmd="playFrom(0.0)">
                                      <p:cBhvr>
                                        <p:cTn id="16" dur="4414" fill="hold"/>
                                        <p:tgtEl>
                                          <p:spTgt spid="12"/>
                                        </p:tgtEl>
                                      </p:cBhvr>
                                    </p:cmd>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mediacall" presetSubtype="0" fill="hold" nodeType="withEffect">
                                  <p:stCondLst>
                                    <p:cond delay="0"/>
                                  </p:stCondLst>
                                  <p:childTnLst>
                                    <p:cmd type="call" cmd="playFrom(0.0)">
                                      <p:cBhvr>
                                        <p:cTn id="31" dur="4414" fill="hold"/>
                                        <p:tgtEl>
                                          <p:spTgt spid="34"/>
                                        </p:tgtEl>
                                      </p:cBhvr>
                                    </p:cmd>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4"/>
                                        </p:tgtEl>
                                        <p:attrNameLst>
                                          <p:attrName>r</p:attrName>
                                        </p:attrNameLst>
                                      </p:cBhvr>
                                    </p:animRot>
                                    <p:animRot by="-240000">
                                      <p:cBhvr>
                                        <p:cTn id="37" dur="200" fill="hold">
                                          <p:stCondLst>
                                            <p:cond delay="200"/>
                                          </p:stCondLst>
                                        </p:cTn>
                                        <p:tgtEl>
                                          <p:spTgt spid="4"/>
                                        </p:tgtEl>
                                        <p:attrNameLst>
                                          <p:attrName>r</p:attrName>
                                        </p:attrNameLst>
                                      </p:cBhvr>
                                    </p:animRot>
                                    <p:animRot by="240000">
                                      <p:cBhvr>
                                        <p:cTn id="38" dur="200" fill="hold">
                                          <p:stCondLst>
                                            <p:cond delay="400"/>
                                          </p:stCondLst>
                                        </p:cTn>
                                        <p:tgtEl>
                                          <p:spTgt spid="4"/>
                                        </p:tgtEl>
                                        <p:attrNameLst>
                                          <p:attrName>r</p:attrName>
                                        </p:attrNameLst>
                                      </p:cBhvr>
                                    </p:animRot>
                                    <p:animRot by="-240000">
                                      <p:cBhvr>
                                        <p:cTn id="39" dur="200" fill="hold">
                                          <p:stCondLst>
                                            <p:cond delay="600"/>
                                          </p:stCondLst>
                                        </p:cTn>
                                        <p:tgtEl>
                                          <p:spTgt spid="4"/>
                                        </p:tgtEl>
                                        <p:attrNameLst>
                                          <p:attrName>r</p:attrName>
                                        </p:attrNameLst>
                                      </p:cBhvr>
                                    </p:animRot>
                                    <p:animRot by="120000">
                                      <p:cBhvr>
                                        <p:cTn id="40" dur="200" fill="hold">
                                          <p:stCondLst>
                                            <p:cond delay="800"/>
                                          </p:stCondLst>
                                        </p:cTn>
                                        <p:tgtEl>
                                          <p:spTgt spid="4"/>
                                        </p:tgtEl>
                                        <p:attrNameLst>
                                          <p:attrName>r</p:attrName>
                                        </p:attrNameLst>
                                      </p:cBhvr>
                                    </p:animRo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 presetClass="mediacall" presetSubtype="0" fill="hold" nodeType="withEffect">
                                  <p:stCondLst>
                                    <p:cond delay="0"/>
                                  </p:stCondLst>
                                  <p:childTnLst>
                                    <p:cmd type="call" cmd="playFrom(0.0)">
                                      <p:cBhvr>
                                        <p:cTn id="46" dur="4414" fill="hold"/>
                                        <p:tgtEl>
                                          <p:spTgt spid="34"/>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5"/>
                                        </p:tgtEl>
                                        <p:attrNameLst>
                                          <p:attrName>r</p:attrName>
                                        </p:attrNameLst>
                                      </p:cBhvr>
                                    </p:animRot>
                                    <p:animRot by="-240000">
                                      <p:cBhvr>
                                        <p:cTn id="52" dur="200" fill="hold">
                                          <p:stCondLst>
                                            <p:cond delay="200"/>
                                          </p:stCondLst>
                                        </p:cTn>
                                        <p:tgtEl>
                                          <p:spTgt spid="5"/>
                                        </p:tgtEl>
                                        <p:attrNameLst>
                                          <p:attrName>r</p:attrName>
                                        </p:attrNameLst>
                                      </p:cBhvr>
                                    </p:animRot>
                                    <p:animRot by="240000">
                                      <p:cBhvr>
                                        <p:cTn id="53" dur="200" fill="hold">
                                          <p:stCondLst>
                                            <p:cond delay="400"/>
                                          </p:stCondLst>
                                        </p:cTn>
                                        <p:tgtEl>
                                          <p:spTgt spid="5"/>
                                        </p:tgtEl>
                                        <p:attrNameLst>
                                          <p:attrName>r</p:attrName>
                                        </p:attrNameLst>
                                      </p:cBhvr>
                                    </p:animRot>
                                    <p:animRot by="-240000">
                                      <p:cBhvr>
                                        <p:cTn id="54" dur="200" fill="hold">
                                          <p:stCondLst>
                                            <p:cond delay="600"/>
                                          </p:stCondLst>
                                        </p:cTn>
                                        <p:tgtEl>
                                          <p:spTgt spid="5"/>
                                        </p:tgtEl>
                                        <p:attrNameLst>
                                          <p:attrName>r</p:attrName>
                                        </p:attrNameLst>
                                      </p:cBhvr>
                                    </p:animRot>
                                    <p:animRot by="120000">
                                      <p:cBhvr>
                                        <p:cTn id="55" dur="200" fill="hold">
                                          <p:stCondLst>
                                            <p:cond delay="800"/>
                                          </p:stCondLst>
                                        </p:cTn>
                                        <p:tgtEl>
                                          <p:spTgt spid="5"/>
                                        </p:tgtEl>
                                        <p:attrNameLst>
                                          <p:attrName>r</p:attrName>
                                        </p:attrNameLst>
                                      </p:cBhvr>
                                    </p:animRo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 presetClass="mediacall" presetSubtype="0" fill="hold" nodeType="withEffect">
                                  <p:stCondLst>
                                    <p:cond delay="0"/>
                                  </p:stCondLst>
                                  <p:childTnLst>
                                    <p:cmd type="call" cmd="playFrom(0.0)">
                                      <p:cBhvr>
                                        <p:cTn id="61" dur="4414" fill="hold"/>
                                        <p:tgtEl>
                                          <p:spTgt spid="35"/>
                                        </p:tgtEl>
                                      </p:cBhvr>
                                    </p:cmd>
                                  </p:childTnLst>
                                </p:cTn>
                              </p:par>
                            </p:childTnLst>
                          </p:cTn>
                        </p:par>
                      </p:childTnLst>
                    </p:cTn>
                  </p:par>
                </p:childTnLst>
              </p:cTn>
              <p:nextCondLst>
                <p:cond evt="onClick" delay="0">
                  <p:tgtEl>
                    <p:spTgt spid="5"/>
                  </p:tgtEl>
                </p:cond>
              </p:nextCondLst>
            </p:seq>
            <p:audio>
              <p:cMediaNode vol="80000">
                <p:cTn id="62" fill="hold" display="0">
                  <p:stCondLst>
                    <p:cond delay="indefinite"/>
                  </p:stCondLst>
                  <p:endCondLst>
                    <p:cond evt="onStopAudio" delay="0">
                      <p:tgtEl>
                        <p:sldTgt/>
                      </p:tgtEl>
                    </p:cond>
                  </p:endCondLst>
                </p:cTn>
                <p:tgtEl>
                  <p:spTgt spid="12"/>
                </p:tgtEl>
              </p:cMediaNode>
            </p:audio>
            <p:audio>
              <p:cMediaNode vol="80000">
                <p:cTn id="63" fill="hold" display="0">
                  <p:stCondLst>
                    <p:cond delay="indefinite"/>
                  </p:stCondLst>
                  <p:endCondLst>
                    <p:cond evt="onStopAudio" delay="0">
                      <p:tgtEl>
                        <p:sldTgt/>
                      </p:tgtEl>
                    </p:cond>
                  </p:endCondLst>
                </p:cTn>
                <p:tgtEl>
                  <p:spTgt spid="34"/>
                </p:tgtEl>
              </p:cMediaNode>
            </p:audio>
            <p:audio>
              <p:cMediaNode vol="80000">
                <p:cTn id="64" fill="hold" display="0">
                  <p:stCondLst>
                    <p:cond delay="indefinite"/>
                  </p:stCondLst>
                  <p:endCondLst>
                    <p:cond evt="onStopAudio" delay="0">
                      <p:tgtEl>
                        <p:sldTgt/>
                      </p:tgtEl>
                    </p:cond>
                  </p:endCondLst>
                </p:cTn>
                <p:tgtEl>
                  <p:spTgt spid="3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476" y="914400"/>
            <a:ext cx="11483340" cy="1723549"/>
          </a:xfrm>
          <a:prstGeom prst="rect">
            <a:avLst/>
          </a:prstGeom>
          <a:noFill/>
          <a:ln>
            <a:solidFill>
              <a:srgbClr val="00B0F0"/>
            </a:solidFill>
          </a:ln>
        </p:spPr>
        <p:txBody>
          <a:bodyPr wrap="square" rtlCol="0">
            <a:spAutoFit/>
          </a:bodyPr>
          <a:lstStyle/>
          <a:p>
            <a:pPr algn="ctr">
              <a:spcAft>
                <a:spcPts val="1200"/>
              </a:spcAft>
            </a:pPr>
            <a:r>
              <a:rPr lang="en-US" sz="4800">
                <a:solidFill>
                  <a:srgbClr val="002060"/>
                </a:solidFill>
                <a:latin typeface="Arial-Rounded" pitchFamily="34" charset="0"/>
                <a:ea typeface="Arial-Rounded" pitchFamily="34" charset="0"/>
                <a:cs typeface="Arial-Rounded" pitchFamily="34" charset="0"/>
              </a:rPr>
              <a:t>Tìm lỗi sai trong câu sau:</a:t>
            </a:r>
          </a:p>
          <a:p>
            <a:pPr algn="ctr"/>
            <a:r>
              <a:rPr lang="en-US" sz="4800" i="1">
                <a:solidFill>
                  <a:srgbClr val="002060"/>
                </a:solidFill>
                <a:latin typeface="Arial-Rounded" pitchFamily="34" charset="0"/>
                <a:ea typeface="Arial-Rounded" pitchFamily="34" charset="0"/>
                <a:cs typeface="Arial-Rounded" pitchFamily="34" charset="0"/>
              </a:rPr>
              <a:t>Tên em là Phan gia bảo.</a:t>
            </a:r>
          </a:p>
        </p:txBody>
      </p:sp>
      <p:cxnSp>
        <p:nvCxnSpPr>
          <p:cNvPr id="6" name="Straight Connector 5"/>
          <p:cNvCxnSpPr/>
          <p:nvPr/>
        </p:nvCxnSpPr>
        <p:spPr>
          <a:xfrm>
            <a:off x="6962693" y="2561749"/>
            <a:ext cx="5161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8" y="3352800"/>
            <a:ext cx="11483340" cy="830997"/>
          </a:xfrm>
          <a:prstGeom prst="rect">
            <a:avLst/>
          </a:prstGeom>
          <a:noFill/>
          <a:ln>
            <a:solidFill>
              <a:srgbClr val="00B0F0"/>
            </a:solidFill>
          </a:ln>
        </p:spPr>
        <p:txBody>
          <a:bodyPr wrap="square" rtlCol="0">
            <a:spAutoFit/>
          </a:bodyPr>
          <a:lstStyle/>
          <a:p>
            <a:pPr algn="ctr"/>
            <a:r>
              <a:rPr lang="en-US" sz="4800" i="1">
                <a:solidFill>
                  <a:srgbClr val="FF0000"/>
                </a:solidFill>
                <a:latin typeface="Arial-Rounded" pitchFamily="34" charset="0"/>
                <a:ea typeface="Arial-Rounded" pitchFamily="34" charset="0"/>
                <a:cs typeface="Arial-Rounded" pitchFamily="34" charset="0"/>
              </a:rPr>
              <a:t>Tên em là Phan Gia Bảo.</a:t>
            </a: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8230" y="5406962"/>
            <a:ext cx="1244685" cy="1416175"/>
          </a:xfrm>
          <a:prstGeom prst="rect">
            <a:avLst/>
          </a:prstGeom>
        </p:spPr>
      </p:pic>
      <p:cxnSp>
        <p:nvCxnSpPr>
          <p:cNvPr id="9" name="Straight Connector 8"/>
          <p:cNvCxnSpPr/>
          <p:nvPr/>
        </p:nvCxnSpPr>
        <p:spPr>
          <a:xfrm>
            <a:off x="7954509" y="2561749"/>
            <a:ext cx="426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8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619" y="457200"/>
            <a:ext cx="10896600" cy="2308324"/>
          </a:xfrm>
          <a:prstGeom prst="rect">
            <a:avLst/>
          </a:prstGeom>
          <a:noFill/>
        </p:spPr>
        <p:txBody>
          <a:bodyPr wrap="square" rtlCol="0">
            <a:spAutoFit/>
          </a:bodyPr>
          <a:lstStyle/>
          <a:p>
            <a:pPr algn="ctr"/>
            <a:r>
              <a:rPr lang="en-US" sz="4800">
                <a:solidFill>
                  <a:srgbClr val="002060"/>
                </a:solidFill>
                <a:latin typeface="Arial-Rounded" pitchFamily="34" charset="0"/>
                <a:ea typeface="Arial-Rounded" pitchFamily="34" charset="0"/>
                <a:cs typeface="Arial-Rounded" pitchFamily="34" charset="0"/>
              </a:rPr>
              <a:t>Em hãy đặt tên cho bạn nhỏ, biết rằng chữ cái đầu tên là chữ cái đứng thứ 4 trong bảng chữ cái.</a:t>
            </a:r>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071" y="5175130"/>
            <a:ext cx="1576057" cy="1362325"/>
          </a:xfrm>
          <a:prstGeom prst="rect">
            <a:avLst/>
          </a:prstGeom>
        </p:spPr>
      </p:pic>
      <p:pic>
        <p:nvPicPr>
          <p:cNvPr id="3074" name="Picture 2" descr="Download HD Clipart Transparent Download Cartoon Transparent Kid - Cartoon  Boy Transparent Transparent PNG Image - NicePNG.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119" y="2765524"/>
            <a:ext cx="2819400" cy="377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5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65508" y="914400"/>
            <a:ext cx="7843276" cy="1723549"/>
          </a:xfrm>
          <a:prstGeom prst="rect">
            <a:avLst/>
          </a:prstGeom>
          <a:noFill/>
          <a:ln>
            <a:solidFill>
              <a:srgbClr val="00B0F0"/>
            </a:solidFill>
          </a:ln>
        </p:spPr>
        <p:txBody>
          <a:bodyPr wrap="square" rtlCol="0">
            <a:spAutoFit/>
          </a:bodyPr>
          <a:lstStyle/>
          <a:p>
            <a:pPr algn="ctr">
              <a:spcAft>
                <a:spcPts val="1200"/>
              </a:spcAft>
            </a:pPr>
            <a:r>
              <a:rPr lang="en-US" sz="4800">
                <a:solidFill>
                  <a:srgbClr val="002060"/>
                </a:solidFill>
                <a:latin typeface="Arial-Rounded" pitchFamily="34" charset="0"/>
                <a:ea typeface="Arial-Rounded" pitchFamily="34" charset="0"/>
                <a:cs typeface="Arial-Rounded" pitchFamily="34" charset="0"/>
              </a:rPr>
              <a:t>Tìm lỗi sai trong câu sau:</a:t>
            </a:r>
          </a:p>
          <a:p>
            <a:pPr algn="ctr"/>
            <a:r>
              <a:rPr lang="en-US" sz="4800" i="1">
                <a:solidFill>
                  <a:srgbClr val="002060"/>
                </a:solidFill>
                <a:latin typeface="Arial-Rounded" pitchFamily="34" charset="0"/>
                <a:ea typeface="Arial-Rounded" pitchFamily="34" charset="0"/>
                <a:cs typeface="Arial-Rounded" pitchFamily="34" charset="0"/>
              </a:rPr>
              <a:t>Em làm việc nhà</a:t>
            </a:r>
          </a:p>
        </p:txBody>
      </p:sp>
      <p:sp>
        <p:nvSpPr>
          <p:cNvPr id="14" name="TextBox 13"/>
          <p:cNvSpPr txBox="1"/>
          <p:nvPr/>
        </p:nvSpPr>
        <p:spPr>
          <a:xfrm>
            <a:off x="2183620" y="3588603"/>
            <a:ext cx="7843276" cy="830997"/>
          </a:xfrm>
          <a:prstGeom prst="rect">
            <a:avLst/>
          </a:prstGeom>
          <a:noFill/>
          <a:ln>
            <a:solidFill>
              <a:srgbClr val="00B0F0"/>
            </a:solidFill>
          </a:ln>
        </p:spPr>
        <p:txBody>
          <a:bodyPr wrap="square" rtlCol="0">
            <a:spAutoFit/>
          </a:bodyPr>
          <a:lstStyle/>
          <a:p>
            <a:pPr algn="ctr"/>
            <a:r>
              <a:rPr lang="en-US" sz="4800" i="1">
                <a:solidFill>
                  <a:srgbClr val="FF0000"/>
                </a:solidFill>
                <a:latin typeface="Arial-Rounded" pitchFamily="34" charset="0"/>
                <a:ea typeface="Arial-Rounded" pitchFamily="34" charset="0"/>
                <a:cs typeface="Arial-Rounded" pitchFamily="34" charset="0"/>
              </a:rPr>
              <a:t>Em làm việc nhà.</a:t>
            </a:r>
          </a:p>
        </p:txBody>
      </p:sp>
      <p:sp>
        <p:nvSpPr>
          <p:cNvPr id="2" name="Oval 1"/>
          <p:cNvSpPr/>
          <p:nvPr/>
        </p:nvSpPr>
        <p:spPr>
          <a:xfrm rot="1202667">
            <a:off x="8228894" y="2154227"/>
            <a:ext cx="260228" cy="37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7719" y="5334000"/>
            <a:ext cx="1133448" cy="1385932"/>
          </a:xfrm>
          <a:prstGeom prst="rect">
            <a:avLst/>
          </a:prstGeom>
        </p:spPr>
      </p:pic>
    </p:spTree>
    <p:extLst>
      <p:ext uri="{BB962C8B-B14F-4D97-AF65-F5344CB8AC3E}">
        <p14:creationId xmlns:p14="http://schemas.microsoft.com/office/powerpoint/2010/main" val="2056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919" y="5638800"/>
            <a:ext cx="1206664" cy="1206664"/>
          </a:xfrm>
          <a:prstGeom prst="rect">
            <a:avLst/>
          </a:prstGeom>
        </p:spPr>
      </p:pic>
      <p:sp>
        <p:nvSpPr>
          <p:cNvPr id="3" name="TextBox 2"/>
          <p:cNvSpPr txBox="1"/>
          <p:nvPr/>
        </p:nvSpPr>
        <p:spPr>
          <a:xfrm>
            <a:off x="867446" y="2895600"/>
            <a:ext cx="10439400" cy="923330"/>
          </a:xfrm>
          <a:prstGeom prst="rect">
            <a:avLst/>
          </a:prstGeom>
          <a:noFill/>
          <a:ln>
            <a:solidFill>
              <a:srgbClr val="00B0F0"/>
            </a:solidFill>
          </a:ln>
        </p:spPr>
        <p:txBody>
          <a:bodyPr wrap="square" rtlCol="0">
            <a:spAutoFit/>
          </a:bodyPr>
          <a:lstStyle/>
          <a:p>
            <a:pPr algn="ctr">
              <a:spcAft>
                <a:spcPts val="1200"/>
              </a:spcAft>
            </a:pPr>
            <a:r>
              <a:rPr lang="en-US" sz="5400">
                <a:solidFill>
                  <a:srgbClr val="002060"/>
                </a:solidFill>
                <a:latin typeface="Arial-Rounded" pitchFamily="34" charset="0"/>
                <a:ea typeface="Arial-Rounded" pitchFamily="34" charset="0"/>
                <a:cs typeface="Arial-Rounded" pitchFamily="34" charset="0"/>
              </a:rPr>
              <a:t>Viết tên của em vào bảng con.</a:t>
            </a:r>
            <a:endParaRPr lang="en-US" sz="5400" i="1">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0807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181" y="1066800"/>
            <a:ext cx="10337562" cy="1470025"/>
          </a:xfrm>
        </p:spPr>
        <p:txBody>
          <a:bodyPr>
            <a:normAutofit/>
          </a:bodyPr>
          <a:lstStyle/>
          <a:p>
            <a:r>
              <a:rPr lang="en-US" sz="6000" b="1" u="sng" dirty="0" err="1">
                <a:latin typeface="HP001 4 hàng" panose="020B0603050302020204" pitchFamily="34" charset="0"/>
              </a:rPr>
              <a:t>Tiếng</a:t>
            </a:r>
            <a:r>
              <a:rPr lang="en-US" sz="6000" b="1" u="sng" dirty="0">
                <a:latin typeface="HP001 4 hàng" panose="020B0603050302020204" pitchFamily="34" charset="0"/>
              </a:rPr>
              <a:t> </a:t>
            </a:r>
            <a:r>
              <a:rPr lang="en-US" sz="6000" b="1" u="sng" dirty="0" err="1">
                <a:latin typeface="HP001 4 hàng" panose="020B0603050302020204" pitchFamily="34" charset="0"/>
              </a:rPr>
              <a:t>Việt</a:t>
            </a:r>
            <a:endParaRPr lang="en-US" sz="6000" b="1" u="sng" dirty="0">
              <a:latin typeface="HP001 4 hàng" panose="020B0603050302020204" pitchFamily="34" charset="0"/>
            </a:endParaRPr>
          </a:p>
        </p:txBody>
      </p:sp>
      <p:sp>
        <p:nvSpPr>
          <p:cNvPr id="3" name="Subtitle 2"/>
          <p:cNvSpPr>
            <a:spLocks noGrp="1"/>
          </p:cNvSpPr>
          <p:nvPr>
            <p:ph type="subTitle" idx="1"/>
          </p:nvPr>
        </p:nvSpPr>
        <p:spPr>
          <a:xfrm>
            <a:off x="2194719" y="2362200"/>
            <a:ext cx="8513287" cy="1752600"/>
          </a:xfrm>
        </p:spPr>
        <p:txBody>
          <a:bodyPr>
            <a:normAutofit/>
          </a:bodyPr>
          <a:lstStyle/>
          <a:p>
            <a:r>
              <a:rPr lang="en-US" sz="4800" b="1" dirty="0" err="1">
                <a:solidFill>
                  <a:schemeClr val="tx1"/>
                </a:solidFill>
                <a:latin typeface="HP001 4 hàng" panose="020B0603050302020204" pitchFamily="34" charset="0"/>
              </a:rPr>
              <a:t>Nghe</a:t>
            </a:r>
            <a:r>
              <a:rPr lang="en-US" sz="4800" b="1" dirty="0">
                <a:solidFill>
                  <a:schemeClr val="tx1"/>
                </a:solidFill>
                <a:latin typeface="HP001 4 hàng" panose="020B0603050302020204" pitchFamily="34" charset="0"/>
              </a:rPr>
              <a:t> – </a:t>
            </a:r>
            <a:r>
              <a:rPr lang="en-US" sz="4800" b="1" dirty="0" err="1">
                <a:solidFill>
                  <a:schemeClr val="tx1"/>
                </a:solidFill>
                <a:latin typeface="HP001 4 hàng" panose="020B0603050302020204" pitchFamily="34" charset="0"/>
              </a:rPr>
              <a:t>viết</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Cầu</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thủ</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dự</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bị</a:t>
            </a:r>
            <a:r>
              <a:rPr lang="en-US" sz="4800" b="1" dirty="0">
                <a:solidFill>
                  <a:schemeClr val="tx1"/>
                </a:solidFill>
                <a:latin typeface="HP001 4 hàng" panose="020B0603050302020204" pitchFamily="34" charset="0"/>
              </a:rPr>
              <a:t>.</a:t>
            </a:r>
          </a:p>
          <a:p>
            <a:r>
              <a:rPr lang="en-US" sz="4800" b="1" dirty="0" err="1">
                <a:solidFill>
                  <a:schemeClr val="tx1"/>
                </a:solidFill>
                <a:latin typeface="HP001 4 hàng" panose="020B0603050302020204" pitchFamily="34" charset="0"/>
              </a:rPr>
              <a:t>Viết</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hoa</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tên</a:t>
            </a:r>
            <a:r>
              <a:rPr lang="en-US" sz="4800" b="1" dirty="0">
                <a:solidFill>
                  <a:schemeClr val="tx1"/>
                </a:solidFill>
                <a:latin typeface="HP001 4 hàng" panose="020B0603050302020204" pitchFamily="34" charset="0"/>
              </a:rPr>
              <a:t> </a:t>
            </a:r>
            <a:r>
              <a:rPr lang="en-US" sz="4800" b="1" dirty="0" err="1">
                <a:solidFill>
                  <a:schemeClr val="tx1"/>
                </a:solidFill>
                <a:latin typeface="HP001 4 hàng" panose="020B0603050302020204" pitchFamily="34" charset="0"/>
              </a:rPr>
              <a:t>người</a:t>
            </a:r>
            <a:r>
              <a:rPr lang="en-US" sz="4800" b="1" dirty="0">
                <a:solidFill>
                  <a:schemeClr val="tx1"/>
                </a:solidFill>
                <a:latin typeface="HP001 4 hàng" panose="020B0603050302020204" pitchFamily="34" charset="0"/>
              </a:rPr>
              <a:t>.</a:t>
            </a:r>
          </a:p>
        </p:txBody>
      </p:sp>
    </p:spTree>
    <p:extLst>
      <p:ext uri="{BB962C8B-B14F-4D97-AF65-F5344CB8AC3E}">
        <p14:creationId xmlns:p14="http://schemas.microsoft.com/office/powerpoint/2010/main" val="294459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2347119" y="980318"/>
            <a:ext cx="7141916" cy="969433"/>
          </a:xfrm>
          <a:prstGeom prst="rect">
            <a:avLst/>
          </a:prstGeom>
          <a:noFill/>
        </p:spPr>
        <p:txBody>
          <a:bodyPr wrap="square" rtlCol="0">
            <a:spAutoFit/>
          </a:bodyPr>
          <a:lstStyle/>
          <a:p>
            <a:pPr algn="ctr">
              <a:lnSpc>
                <a:spcPct val="150000"/>
              </a:lnSpc>
            </a:pPr>
            <a:r>
              <a:rPr lang="en-US" sz="4400" b="1">
                <a:solidFill>
                  <a:srgbClr val="FF6600"/>
                </a:solidFill>
                <a:latin typeface="Arial-Rounded" pitchFamily="34" charset="0"/>
                <a:ea typeface="Arial-Rounded" pitchFamily="34" charset="0"/>
                <a:cs typeface="Arial-Rounded" pitchFamily="34" charset="0"/>
              </a:rPr>
              <a:t>Cầu thủ dự bị</a:t>
            </a:r>
            <a:endParaRPr lang="en-US" sz="44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442119" y="2163901"/>
            <a:ext cx="11277600" cy="2554545"/>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lang="vi-VN" sz="4000" dirty="0">
              <a:solidFill>
                <a:srgbClr val="002060"/>
              </a:solidFill>
              <a:latin typeface="Arial-Rounded" pitchFamily="34" charset="0"/>
              <a:ea typeface="Arial-Rounded" pitchFamily="34" charset="0"/>
              <a:cs typeface="Arial-Rounded" pitchFamily="34" charset="0"/>
            </a:endParaRPr>
          </a:p>
        </p:txBody>
      </p:sp>
      <p:grpSp>
        <p:nvGrpSpPr>
          <p:cNvPr id="9" name="Group 8"/>
          <p:cNvGrpSpPr/>
          <p:nvPr/>
        </p:nvGrpSpPr>
        <p:grpSpPr>
          <a:xfrm>
            <a:off x="442119" y="238242"/>
            <a:ext cx="11553751" cy="752358"/>
            <a:chOff x="280267" y="895080"/>
            <a:chExt cx="11553751" cy="752358"/>
          </a:xfrm>
        </p:grpSpPr>
        <p:grpSp>
          <p:nvGrpSpPr>
            <p:cNvPr id="10" name="Group 9"/>
            <p:cNvGrpSpPr/>
            <p:nvPr/>
          </p:nvGrpSpPr>
          <p:grpSpPr>
            <a:xfrm>
              <a:off x="280267" y="915918"/>
              <a:ext cx="758018" cy="731520"/>
              <a:chOff x="3041858" y="1727884"/>
              <a:chExt cx="1240359" cy="1188720"/>
            </a:xfrm>
          </p:grpSpPr>
          <p:sp>
            <p:nvSpPr>
              <p:cNvPr id="12"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3"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1" name="TextBox 10"/>
            <p:cNvSpPr txBox="1"/>
            <p:nvPr/>
          </p:nvSpPr>
          <p:spPr>
            <a:xfrm>
              <a:off x="1033373" y="895080"/>
              <a:ext cx="108006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Nghe – viết:</a:t>
              </a:r>
            </a:p>
          </p:txBody>
        </p:sp>
      </p:grpSp>
    </p:spTree>
    <p:extLst>
      <p:ext uri="{BB962C8B-B14F-4D97-AF65-F5344CB8AC3E}">
        <p14:creationId xmlns:p14="http://schemas.microsoft.com/office/powerpoint/2010/main" val="355290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6BCDF-9F5D-43EF-8D2F-74DA0EBB0C5C}"/>
              </a:ext>
            </a:extLst>
          </p:cNvPr>
          <p:cNvSpPr txBox="1"/>
          <p:nvPr/>
        </p:nvSpPr>
        <p:spPr>
          <a:xfrm>
            <a:off x="5547519" y="1396454"/>
            <a:ext cx="5943600" cy="5016758"/>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lang="vi-VN" sz="4000" dirty="0">
              <a:solidFill>
                <a:srgbClr val="002060"/>
              </a:solidFill>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83C8FAFC-C1D0-49BB-A45E-D744951A028F}"/>
              </a:ext>
            </a:extLst>
          </p:cNvPr>
          <p:cNvSpPr txBox="1"/>
          <p:nvPr/>
        </p:nvSpPr>
        <p:spPr>
          <a:xfrm>
            <a:off x="4926145" y="273048"/>
            <a:ext cx="7141916" cy="969433"/>
          </a:xfrm>
          <a:prstGeom prst="rect">
            <a:avLst/>
          </a:prstGeom>
          <a:noFill/>
        </p:spPr>
        <p:txBody>
          <a:bodyPr wrap="square" rtlCol="0">
            <a:spAutoFit/>
          </a:bodyPr>
          <a:lstStyle/>
          <a:p>
            <a:pPr algn="ctr">
              <a:lnSpc>
                <a:spcPct val="150000"/>
              </a:lnSpc>
            </a:pPr>
            <a:r>
              <a:rPr lang="en-US" sz="4400" b="1">
                <a:solidFill>
                  <a:srgbClr val="FF6600"/>
                </a:solidFill>
                <a:latin typeface="Arial-Rounded" pitchFamily="34" charset="0"/>
                <a:ea typeface="Arial-Rounded" pitchFamily="34" charset="0"/>
                <a:cs typeface="Arial-Rounded" pitchFamily="34" charset="0"/>
              </a:rPr>
              <a:t>Cầu thủ dự bị</a:t>
            </a:r>
            <a:endParaRPr lang="en-US" sz="4400" b="1" dirty="0">
              <a:solidFill>
                <a:srgbClr val="FF660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82902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gồm có mấy đoạn?</a:t>
              </a:r>
            </a:p>
          </p:txBody>
        </p:sp>
      </p:grpSp>
      <p:sp>
        <p:nvSpPr>
          <p:cNvPr id="13" name="TextBox 12"/>
          <p:cNvSpPr txBox="1"/>
          <p:nvPr/>
        </p:nvSpPr>
        <p:spPr>
          <a:xfrm>
            <a:off x="4786516" y="3570053"/>
            <a:ext cx="684803" cy="584775"/>
          </a:xfrm>
          <a:prstGeom prst="rect">
            <a:avLst/>
          </a:prstGeom>
          <a:noFill/>
        </p:spPr>
        <p:txBody>
          <a:bodyPr wrap="none" rtlCol="0">
            <a:spAutoFit/>
          </a:bodyPr>
          <a:lstStyle/>
          <a:p>
            <a:r>
              <a:rPr lang="en-US" sz="3200">
                <a:latin typeface="Arial" pitchFamily="34" charset="0"/>
                <a:cs typeface="Arial" pitchFamily="34" charset="0"/>
              </a:rPr>
              <a:t>(1)</a:t>
            </a:r>
          </a:p>
        </p:txBody>
      </p:sp>
      <p:grpSp>
        <p:nvGrpSpPr>
          <p:cNvPr id="18" name="Group 17"/>
          <p:cNvGrpSpPr/>
          <p:nvPr/>
        </p:nvGrpSpPr>
        <p:grpSpPr>
          <a:xfrm>
            <a:off x="10071894" y="5801430"/>
            <a:ext cx="247650" cy="457200"/>
            <a:chOff x="4956969" y="3190875"/>
            <a:chExt cx="247650" cy="457200"/>
          </a:xfrm>
        </p:grpSpPr>
        <p:cxnSp>
          <p:nvCxnSpPr>
            <p:cNvPr id="19" name="Straight Connector 18"/>
            <p:cNvCxnSpPr/>
            <p:nvPr/>
          </p:nvCxnSpPr>
          <p:spPr>
            <a:xfrm flipH="1">
              <a:off x="4956969" y="3190875"/>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52219" y="3190875"/>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5110" y="1343561"/>
              <a:ext cx="3829024"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Nên chú ý gì khi viết đầu đoạn?</a:t>
              </a:r>
            </a:p>
          </p:txBody>
        </p:sp>
      </p:grpSp>
      <p:cxnSp>
        <p:nvCxnSpPr>
          <p:cNvPr id="5" name="Straight Arrow Connector 4"/>
          <p:cNvCxnSpPr/>
          <p:nvPr/>
        </p:nvCxnSpPr>
        <p:spPr>
          <a:xfrm>
            <a:off x="5731149" y="1738860"/>
            <a:ext cx="76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7020" y="631940"/>
            <a:ext cx="4631998" cy="2965116"/>
            <a:chOff x="1121" y="616284"/>
            <a:chExt cx="4631998" cy="2965116"/>
          </a:xfrm>
        </p:grpSpPr>
        <p:sp>
          <p:nvSpPr>
            <p:cNvPr id="25" name="Cloud Callout 24"/>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2867" y="935598"/>
              <a:ext cx="3164483" cy="1754326"/>
            </a:xfrm>
            <a:prstGeom prst="rect">
              <a:avLst/>
            </a:prstGeom>
            <a:noFill/>
          </p:spPr>
          <p:txBody>
            <a:bodyPr wrap="square" rtlCol="0">
              <a:spAutoFit/>
            </a:bodyPr>
            <a:lstStyle/>
            <a:p>
              <a:pPr algn="ctr"/>
              <a:r>
                <a:rPr lang="en-US" sz="3600">
                  <a:solidFill>
                    <a:srgbClr val="002060"/>
                  </a:solidFill>
                  <a:latin typeface="Arial-Rounded" pitchFamily="34" charset="0"/>
                  <a:ea typeface="Arial-Rounded" pitchFamily="34" charset="0"/>
                  <a:cs typeface="Arial-Rounded" pitchFamily="34" charset="0"/>
                </a:rPr>
                <a:t>Đoạn văn bên có mấy câu? Khi viết câu cần chú ý gì?</a:t>
              </a:r>
            </a:p>
          </p:txBody>
        </p:sp>
      </p:grpSp>
      <p:cxnSp>
        <p:nvCxnSpPr>
          <p:cNvPr id="28" name="Straight Connector 27"/>
          <p:cNvCxnSpPr/>
          <p:nvPr/>
        </p:nvCxnSpPr>
        <p:spPr>
          <a:xfrm flipH="1">
            <a:off x="9708539" y="3926228"/>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506206" y="2732766"/>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7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3">
                                            <p:txEl>
                                              <p:pRg st="0" end="0"/>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890</Words>
  <Application>Microsoft Office PowerPoint</Application>
  <PresentationFormat>Custom</PresentationFormat>
  <Paragraphs>106</Paragraphs>
  <Slides>18</Slides>
  <Notes>14</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HP001 4H</vt:lpstr>
      <vt:lpstr>Arial</vt:lpstr>
      <vt:lpstr>Arial Rounded MT Bold</vt:lpstr>
      <vt:lpstr>Arial-Rounded</vt:lpstr>
      <vt:lpstr>Calibri</vt:lpstr>
      <vt:lpstr>HP001 4 hàng</vt:lpstr>
      <vt:lpstr>Times New Roman</vt:lpstr>
      <vt:lpstr>Office Theme</vt:lpstr>
      <vt:lpstr>TIẾNG VIỆT 2</vt:lpstr>
      <vt:lpstr>PowerPoint Presentation</vt:lpstr>
      <vt:lpstr>PowerPoint Presentation</vt:lpstr>
      <vt:lpstr>PowerPoint Presentation</vt:lpstr>
      <vt:lpstr>PowerPoint Presentation</vt:lpstr>
      <vt:lpstr>PowerPoint Presentation</vt:lpstr>
      <vt:lpstr>Tiếng Việt</vt:lpstr>
      <vt:lpstr>PowerPoint Presentation</vt:lpstr>
      <vt:lpstr>PowerPoint Presentation</vt:lpstr>
      <vt:lpstr>PowerPoint Presentation</vt:lpstr>
      <vt:lpstr>PowerPoint Presentation</vt:lpstr>
      <vt:lpstr>Tư thế ngồi viết bài: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255</cp:revision>
  <dcterms:created xsi:type="dcterms:W3CDTF">2021-05-23T10:25:42Z</dcterms:created>
  <dcterms:modified xsi:type="dcterms:W3CDTF">2022-09-25T11:51:19Z</dcterms:modified>
</cp:coreProperties>
</file>