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9" r:id="rId3"/>
    <p:sldId id="328" r:id="rId4"/>
    <p:sldId id="310" r:id="rId5"/>
    <p:sldId id="329" r:id="rId6"/>
    <p:sldId id="8756" r:id="rId7"/>
    <p:sldId id="8679" r:id="rId8"/>
    <p:sldId id="8759" r:id="rId9"/>
    <p:sldId id="8761" r:id="rId10"/>
    <p:sldId id="8758" r:id="rId11"/>
    <p:sldId id="8763" r:id="rId12"/>
    <p:sldId id="86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1:25:48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1:25:49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1:25:51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1:27:27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4BDF-C015-4A47-AAB3-3E9B48B72A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6246-26D8-422B-BD24-81DBE93A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5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6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7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9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74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9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83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2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78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8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867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2023/1/30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83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54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93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7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344283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738454" y="491707"/>
            <a:ext cx="13764341" cy="6025031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9399031" y="336431"/>
            <a:ext cx="7621771" cy="183861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810856" y="4537494"/>
            <a:ext cx="12309921" cy="2320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6D053-C206-C2EC-97D9-72D8BDD3A75F}"/>
              </a:ext>
            </a:extLst>
          </p:cNvPr>
          <p:cNvSpPr txBox="1"/>
          <p:nvPr/>
        </p:nvSpPr>
        <p:spPr>
          <a:xfrm>
            <a:off x="1483273" y="187901"/>
            <a:ext cx="963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nay Nam 9 tuổi, bố hơn Nam 27 tuổi. Hỏi năm nay, tuổi bố gấp mấy lần tuổi con?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22C35-B55A-FAE6-4C4E-90B20DE6B990}"/>
              </a:ext>
            </a:extLst>
          </p:cNvPr>
          <p:cNvGrpSpPr/>
          <p:nvPr/>
        </p:nvGrpSpPr>
        <p:grpSpPr>
          <a:xfrm>
            <a:off x="690114" y="285164"/>
            <a:ext cx="847090" cy="778570"/>
            <a:chOff x="554725" y="1420924"/>
            <a:chExt cx="847090" cy="778570"/>
          </a:xfrm>
        </p:grpSpPr>
        <p:sp>
          <p:nvSpPr>
            <p:cNvPr id="8" name="椭圆 26">
              <a:extLst>
                <a:ext uri="{FF2B5EF4-FFF2-40B4-BE49-F238E27FC236}">
                  <a16:creationId xmlns:a16="http://schemas.microsoft.com/office/drawing/2014/main" id="{03505C82-A540-4A96-44AD-65F194B57509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文本框 27">
              <a:extLst>
                <a:ext uri="{FF2B5EF4-FFF2-40B4-BE49-F238E27FC236}">
                  <a16:creationId xmlns:a16="http://schemas.microsoft.com/office/drawing/2014/main" id="{3711375A-8776-6389-9BD3-8A907E6E1BDE}"/>
                </a:ext>
              </a:extLst>
            </p:cNvPr>
            <p:cNvSpPr txBox="1"/>
            <p:nvPr/>
          </p:nvSpPr>
          <p:spPr>
            <a:xfrm>
              <a:off x="554725" y="1420924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5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B86986-5265-EC25-9A33-3ECE38EE02B6}"/>
              </a:ext>
            </a:extLst>
          </p:cNvPr>
          <p:cNvSpPr txBox="1"/>
          <p:nvPr/>
        </p:nvSpPr>
        <p:spPr>
          <a:xfrm>
            <a:off x="7746521" y="2191107"/>
            <a:ext cx="37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2683E-B70C-49E0-053E-2D3693256D12}"/>
              </a:ext>
            </a:extLst>
          </p:cNvPr>
          <p:cNvSpPr txBox="1"/>
          <p:nvPr/>
        </p:nvSpPr>
        <p:spPr>
          <a:xfrm>
            <a:off x="750498" y="2800707"/>
            <a:ext cx="37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9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08AA-BECA-42F0-A44A-9648210F5B1C}"/>
              </a:ext>
            </a:extLst>
          </p:cNvPr>
          <p:cNvSpPr txBox="1"/>
          <p:nvPr/>
        </p:nvSpPr>
        <p:spPr>
          <a:xfrm>
            <a:off x="713117" y="3378677"/>
            <a:ext cx="37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hơn Nam: 27 tuổi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CD03E-7740-34E2-DFE7-6006CE425661}"/>
              </a:ext>
            </a:extLst>
          </p:cNvPr>
          <p:cNvSpPr txBox="1"/>
          <p:nvPr/>
        </p:nvSpPr>
        <p:spPr>
          <a:xfrm>
            <a:off x="169653" y="3965274"/>
            <a:ext cx="598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nay tuổi bố gấp.... lần tuổi con?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639CF-28D4-4D39-A606-9E9E89CDD82C}"/>
              </a:ext>
            </a:extLst>
          </p:cNvPr>
          <p:cNvSpPr txBox="1"/>
          <p:nvPr/>
        </p:nvSpPr>
        <p:spPr>
          <a:xfrm>
            <a:off x="868392" y="2257244"/>
            <a:ext cx="37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A10AE-0BF5-11F8-3A1F-BBB6F058F099}"/>
              </a:ext>
            </a:extLst>
          </p:cNvPr>
          <p:cNvSpPr txBox="1"/>
          <p:nvPr/>
        </p:nvSpPr>
        <p:spPr>
          <a:xfrm>
            <a:off x="6098876" y="2786331"/>
            <a:ext cx="5788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bố có số tuổi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+ 27 = 36 (tuổi)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tuổi bố gấp số tuổi con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9 = 4 (lần)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 lần</a:t>
            </a:r>
          </a:p>
        </p:txBody>
      </p:sp>
    </p:spTree>
    <p:extLst>
      <p:ext uri="{BB962C8B-B14F-4D97-AF65-F5344CB8AC3E}">
        <p14:creationId xmlns:p14="http://schemas.microsoft.com/office/powerpoint/2010/main" val="38956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191153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1166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920812" y="33528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709819" y="3479973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148438" y="-152400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76469" y="2722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8" y="-1756569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6564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155" y="4341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12">
            <a:extLst>
              <a:ext uri="{FF2B5EF4-FFF2-40B4-BE49-F238E27FC236}">
                <a16:creationId xmlns:a16="http://schemas.microsoft.com/office/drawing/2014/main" id="{AD7687CF-715B-F0B0-BD74-7F935DB188D9}"/>
              </a:ext>
            </a:extLst>
          </p:cNvPr>
          <p:cNvSpPr/>
          <p:nvPr/>
        </p:nvSpPr>
        <p:spPr>
          <a:xfrm>
            <a:off x="8595519" y="364412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246" y="4900633"/>
            <a:ext cx="5004154" cy="81690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vi-VN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49 000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1547" y="4373880"/>
            <a:ext cx="4286933" cy="97028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vi-VN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42 000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57" y="427733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99" y="501502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0522" y="3096589"/>
            <a:ext cx="4653578" cy="8010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vi-VN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67 000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5" y="314542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6 000 x 7 =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660167" y="421078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6731526" y="40492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480061" y="254895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5611813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</a:t>
            </a:r>
            <a:r>
              <a:rPr lang="vi-VN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6 3</a:t>
            </a: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4911126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</a:t>
            </a:r>
            <a:r>
              <a:rPr kumimoji="0" lang="vi-VN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39" y="5869203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5801" y="2927007"/>
            <a:ext cx="5484901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vi-VN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2785" y="4347714"/>
            <a:ext cx="821329" cy="78812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750" y="468787"/>
            <a:ext cx="571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9 000 : 3 = 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88" y="29219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931065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98B076-67DB-DF8E-38BF-E9ECBC7ACAB8}"/>
              </a:ext>
            </a:extLst>
          </p:cNvPr>
          <p:cNvSpPr txBox="1"/>
          <p:nvPr/>
        </p:nvSpPr>
        <p:spPr>
          <a:xfrm>
            <a:off x="3286664" y="3252158"/>
            <a:ext cx="56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B0F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LUYỆN TẬP (Tiết 2)</a:t>
            </a:r>
            <a:endParaRPr lang="en-US" sz="4000" dirty="0">
              <a:solidFill>
                <a:srgbClr val="00B0F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142651" y="530524"/>
            <a:ext cx="4564070" cy="737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GB" sz="32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Chọn câu trả lời đúng</a:t>
            </a:r>
            <a:r>
              <a:rPr lang="vi-VN" altLang="en-GB" sz="36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.</a:t>
            </a:r>
            <a:endParaRPr kumimoji="0" lang="en-US" alt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78078" y="577052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538B5-5618-908F-5FDD-0665369BF155}"/>
              </a:ext>
            </a:extLst>
          </p:cNvPr>
          <p:cNvSpPr txBox="1"/>
          <p:nvPr/>
        </p:nvSpPr>
        <p:spPr>
          <a:xfrm>
            <a:off x="1828801" y="1509622"/>
            <a:ext cx="9376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Tích của 1 508 và 6 là:</a:t>
            </a:r>
          </a:p>
          <a:p>
            <a:pPr marL="342900" indent="-342900" algn="ctr"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9 048      B. 6 048      C. 9 008      D. 9 042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Thương của 35 145 và 5 là:</a:t>
            </a:r>
          </a:p>
          <a:p>
            <a:pPr marL="342900" indent="-342900" algn="ctr">
              <a:buAutoNum type="alphaUcPeriod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       B. 7 029         C.7 092           D.7 028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Giá trị của biểu thức 27 180 : ( 3 x 2)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9 060       B. 18 120         C. 960             D 4 530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AE38D1-061F-F816-F573-6174D20C61F9}"/>
              </a:ext>
            </a:extLst>
          </p:cNvPr>
          <p:cNvSpPr/>
          <p:nvPr/>
        </p:nvSpPr>
        <p:spPr>
          <a:xfrm>
            <a:off x="2631057" y="1975450"/>
            <a:ext cx="638354" cy="6728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A</a:t>
            </a:r>
            <a:endParaRPr lang="en-US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E6B076-B563-CF91-227E-C2F710320A93}"/>
              </a:ext>
            </a:extLst>
          </p:cNvPr>
          <p:cNvSpPr/>
          <p:nvPr/>
        </p:nvSpPr>
        <p:spPr>
          <a:xfrm>
            <a:off x="4224069" y="2938733"/>
            <a:ext cx="638354" cy="6728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B</a:t>
            </a:r>
            <a:endParaRPr lang="en-US" sz="3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E93245-990F-04BD-604A-0EB617192AD7}"/>
              </a:ext>
            </a:extLst>
          </p:cNvPr>
          <p:cNvSpPr/>
          <p:nvPr/>
        </p:nvSpPr>
        <p:spPr>
          <a:xfrm>
            <a:off x="9080740" y="3853133"/>
            <a:ext cx="638354" cy="6728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D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83567" y="440440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2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D14DAA-F39F-6E87-1ED3-3F1A9AF8D358}"/>
              </a:ext>
            </a:extLst>
          </p:cNvPr>
          <p:cNvSpPr txBox="1"/>
          <p:nvPr/>
        </p:nvSpPr>
        <p:spPr>
          <a:xfrm>
            <a:off x="1155469" y="507077"/>
            <a:ext cx="534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219C5-13D0-5ED4-5361-8EF4203AF49E}"/>
              </a:ext>
            </a:extLst>
          </p:cNvPr>
          <p:cNvSpPr txBox="1"/>
          <p:nvPr/>
        </p:nvSpPr>
        <p:spPr>
          <a:xfrm>
            <a:off x="1521227" y="1305099"/>
            <a:ext cx="9601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(6 000 + 3 000) x 5                                 b) 18 000 : 6 x 3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(40 000 – 5 000) : 7                                 d) 7 000 x ( 2 x 3)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C6621-F600-F5D1-7E50-C5A29940AA83}"/>
              </a:ext>
            </a:extLst>
          </p:cNvPr>
          <p:cNvSpPr txBox="1"/>
          <p:nvPr/>
        </p:nvSpPr>
        <p:spPr>
          <a:xfrm>
            <a:off x="1529542" y="1995054"/>
            <a:ext cx="3948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9 000 x 5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45 000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C9878-B980-7D7A-01E6-273EED0621F8}"/>
              </a:ext>
            </a:extLst>
          </p:cNvPr>
          <p:cNvSpPr txBox="1"/>
          <p:nvPr/>
        </p:nvSpPr>
        <p:spPr>
          <a:xfrm>
            <a:off x="7581207" y="1911928"/>
            <a:ext cx="300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3 000 x 3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9 000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43B0-64A9-B09F-B667-2C8E0EF6075E}"/>
              </a:ext>
            </a:extLst>
          </p:cNvPr>
          <p:cNvSpPr txBox="1"/>
          <p:nvPr/>
        </p:nvSpPr>
        <p:spPr>
          <a:xfrm>
            <a:off x="1623753" y="4084321"/>
            <a:ext cx="300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35 000 : 7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5 000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1BC47-F578-5992-0A87-14312DAC7650}"/>
              </a:ext>
            </a:extLst>
          </p:cNvPr>
          <p:cNvSpPr txBox="1"/>
          <p:nvPr/>
        </p:nvSpPr>
        <p:spPr>
          <a:xfrm>
            <a:off x="7650480" y="4026131"/>
            <a:ext cx="300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7 000 x 6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42 000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-1250830" y="0"/>
            <a:ext cx="1344283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859224" y="155276"/>
            <a:ext cx="13051223" cy="6025031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6464792" y="0"/>
            <a:ext cx="7621771" cy="183861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C0D8D39-0A0C-1E64-E65D-45997948EEA9}"/>
              </a:ext>
            </a:extLst>
          </p:cNvPr>
          <p:cNvGrpSpPr/>
          <p:nvPr/>
        </p:nvGrpSpPr>
        <p:grpSpPr>
          <a:xfrm>
            <a:off x="269961" y="484774"/>
            <a:ext cx="847090" cy="768350"/>
            <a:chOff x="571038" y="1480681"/>
            <a:chExt cx="847090" cy="768350"/>
          </a:xfrm>
        </p:grpSpPr>
        <p:sp>
          <p:nvSpPr>
            <p:cNvPr id="12" name="椭圆 26">
              <a:extLst>
                <a:ext uri="{FF2B5EF4-FFF2-40B4-BE49-F238E27FC236}">
                  <a16:creationId xmlns:a16="http://schemas.microsoft.com/office/drawing/2014/main" id="{6897CADB-66FC-D429-26F7-0DC3218C1DEB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27">
              <a:extLst>
                <a:ext uri="{FF2B5EF4-FFF2-40B4-BE49-F238E27FC236}">
                  <a16:creationId xmlns:a16="http://schemas.microsoft.com/office/drawing/2014/main" id="{4541D17E-5F44-2114-A405-7B38F7351338}"/>
                </a:ext>
              </a:extLst>
            </p:cNvPr>
            <p:cNvSpPr txBox="1"/>
            <p:nvPr/>
          </p:nvSpPr>
          <p:spPr>
            <a:xfrm>
              <a:off x="571038" y="1480681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7EF812-AA7C-ED2F-5346-E54662F6A0BE}"/>
              </a:ext>
            </a:extLst>
          </p:cNvPr>
          <p:cNvSpPr txBox="1"/>
          <p:nvPr/>
        </p:nvSpPr>
        <p:spPr>
          <a:xfrm>
            <a:off x="1155469" y="507077"/>
            <a:ext cx="534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D566C-E68E-9EF2-EA40-7ABFB14F420C}"/>
              </a:ext>
            </a:extLst>
          </p:cNvPr>
          <p:cNvSpPr txBox="1"/>
          <p:nvPr/>
        </p:nvSpPr>
        <p:spPr>
          <a:xfrm>
            <a:off x="1624744" y="2107356"/>
            <a:ext cx="11004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5 406 x 2 x 4                b)370 + 9 826 + 6 530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52125-74F1-CB5E-7E11-11A3C9831F00}"/>
              </a:ext>
            </a:extLst>
          </p:cNvPr>
          <p:cNvSpPr txBox="1"/>
          <p:nvPr/>
        </p:nvSpPr>
        <p:spPr>
          <a:xfrm>
            <a:off x="1451904" y="2892202"/>
            <a:ext cx="394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10 812 x 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43 248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E21A2-C672-4AAC-35AA-2D76E20D3980}"/>
              </a:ext>
            </a:extLst>
          </p:cNvPr>
          <p:cNvSpPr txBox="1"/>
          <p:nvPr/>
        </p:nvSpPr>
        <p:spPr>
          <a:xfrm>
            <a:off x="6498357" y="2857696"/>
            <a:ext cx="394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10 196 + 6 530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 16 726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1862051" y="2335076"/>
            <a:ext cx="9493134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4234762" y="2483128"/>
            <a:ext cx="41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2057573" y="3193540"/>
            <a:ext cx="824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400" b="1" kern="0" dirty="0">
                <a:solidFill>
                  <a:srgbClr val="FF0000"/>
                </a:solidFill>
                <a:latin typeface="Arial"/>
              </a:rPr>
              <a:t>a) Mỗi ki-lô-gam gạo như vậy hết số tiền là: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85 000 : 5 = 17 000 (đồng)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1529543" y="4117655"/>
            <a:ext cx="993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0" dirty="0">
                <a:solidFill>
                  <a:srgbClr val="FF0000"/>
                </a:solidFill>
                <a:latin typeface="Arial"/>
              </a:rPr>
              <a:t>b) Bác Hiền phải trả số tiền cho người bán hàng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17 000 x 4 = 68 000 (đồng)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4507620" y="5028599"/>
            <a:ext cx="68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lang="vi-VN" sz="2400" b="1" kern="0" dirty="0">
                <a:solidFill>
                  <a:srgbClr val="FF0000"/>
                </a:solidFill>
                <a:latin typeface="Arial"/>
              </a:rPr>
              <a:t>a) 17 000 đồng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0" dirty="0">
                <a:solidFill>
                  <a:srgbClr val="FF0000"/>
                </a:solidFill>
                <a:latin typeface="Arial"/>
              </a:rPr>
              <a:t>              b) 68 000 đồng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E740D-0A42-E9F1-8DAD-6697172FA907}"/>
              </a:ext>
            </a:extLst>
          </p:cNvPr>
          <p:cNvSpPr txBox="1"/>
          <p:nvPr/>
        </p:nvSpPr>
        <p:spPr>
          <a:xfrm>
            <a:off x="1064029" y="266007"/>
            <a:ext cx="10615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Hoa mua 5 kg gạo hết 85 000 đồng. Hỏi:</a:t>
            </a:r>
          </a:p>
          <a:p>
            <a:pPr marL="342900" indent="-342900">
              <a:buAutoNum type="alphaLcParenR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ki-lô-gam gạo như vậy giá bao nhiêu tiền?</a:t>
            </a:r>
          </a:p>
          <a:p>
            <a:pPr marL="342900" indent="-342900">
              <a:buAutoNum type="alphaLcParenR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Hiền mua 4kg gạo như thế thì bác Hiền phải trả người bán hàng bao nhiêu tiền?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A18297-06F6-CEC7-BDF2-74AF371B0AB6}"/>
                  </a:ext>
                </a:extLst>
              </p14:cNvPr>
              <p14:cNvContentPartPr/>
              <p14:nvPr/>
            </p14:nvContentPartPr>
            <p14:xfrm>
              <a:off x="3956465" y="254330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A18297-06F6-CEC7-BDF2-74AF371B0A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8465" y="252566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805CFB-947A-FFB4-AB57-0C7ADA0EB7E5}"/>
                  </a:ext>
                </a:extLst>
              </p14:cNvPr>
              <p14:cNvContentPartPr/>
              <p14:nvPr/>
            </p14:nvContentPartPr>
            <p14:xfrm>
              <a:off x="4072745" y="255986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805CFB-947A-FFB4-AB57-0C7ADA0EB7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5105" y="25422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C616A9-9A73-9A7C-E2A5-ED09B8822CCD}"/>
                  </a:ext>
                </a:extLst>
              </p14:cNvPr>
              <p14:cNvContentPartPr/>
              <p14:nvPr/>
            </p14:nvContentPartPr>
            <p14:xfrm>
              <a:off x="6350465" y="292598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C616A9-9A73-9A7C-E2A5-ED09B8822C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2825" y="29083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7B413F-F801-104E-72B9-AC1091953990}"/>
                  </a:ext>
                </a:extLst>
              </p14:cNvPr>
              <p14:cNvContentPartPr/>
              <p14:nvPr/>
            </p14:nvContentPartPr>
            <p14:xfrm>
              <a:off x="149465" y="35702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7B413F-F801-104E-72B9-AC10919539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65" y="339382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C1DE5-57AF-504A-9A1F-44D21A23B4B6}"/>
              </a:ext>
            </a:extLst>
          </p:cNvPr>
          <p:cNvCxnSpPr/>
          <p:nvPr/>
        </p:nvCxnSpPr>
        <p:spPr>
          <a:xfrm>
            <a:off x="2784764" y="673331"/>
            <a:ext cx="271826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BB661-C745-D88D-10D3-C3183D3D2C4F}"/>
              </a:ext>
            </a:extLst>
          </p:cNvPr>
          <p:cNvCxnSpPr>
            <a:cxnSpLocks/>
          </p:cNvCxnSpPr>
          <p:nvPr/>
        </p:nvCxnSpPr>
        <p:spPr>
          <a:xfrm>
            <a:off x="2280459" y="1016924"/>
            <a:ext cx="4486101" cy="1385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DC845-736E-9E93-BAFE-B31FB093C120}"/>
              </a:ext>
            </a:extLst>
          </p:cNvPr>
          <p:cNvCxnSpPr>
            <a:cxnSpLocks/>
          </p:cNvCxnSpPr>
          <p:nvPr/>
        </p:nvCxnSpPr>
        <p:spPr>
          <a:xfrm>
            <a:off x="3327862" y="1366059"/>
            <a:ext cx="245779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98B1F-FC7D-2F5F-A46C-083DCC552B29}"/>
              </a:ext>
            </a:extLst>
          </p:cNvPr>
          <p:cNvCxnSpPr/>
          <p:nvPr/>
        </p:nvCxnSpPr>
        <p:spPr>
          <a:xfrm>
            <a:off x="8140931" y="1432561"/>
            <a:ext cx="271826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540</Words>
  <Application>Microsoft Office PowerPoint</Application>
  <PresentationFormat>Widescreen</PresentationFormat>
  <Paragraphs>88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Arial-Rounded</vt:lpstr>
      <vt:lpstr>Calibri</vt:lpstr>
      <vt:lpstr>Cascadia Code SemiBold</vt:lpstr>
      <vt:lpstr>Times New Roman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do</dc:creator>
  <cp:lastModifiedBy>huyền do</cp:lastModifiedBy>
  <cp:revision>9</cp:revision>
  <dcterms:created xsi:type="dcterms:W3CDTF">2023-01-30T05:38:04Z</dcterms:created>
  <dcterms:modified xsi:type="dcterms:W3CDTF">2023-01-30T11:55:05Z</dcterms:modified>
</cp:coreProperties>
</file>