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92" r:id="rId2"/>
    <p:sldId id="393" r:id="rId3"/>
    <p:sldId id="394" r:id="rId4"/>
    <p:sldId id="362" r:id="rId5"/>
    <p:sldId id="396" r:id="rId6"/>
    <p:sldId id="398" r:id="rId7"/>
    <p:sldId id="401" r:id="rId8"/>
    <p:sldId id="367" r:id="rId9"/>
    <p:sldId id="370" r:id="rId10"/>
    <p:sldId id="403" r:id="rId11"/>
    <p:sldId id="404" r:id="rId12"/>
    <p:sldId id="3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388588-30D5-4100-A440-8475E3FAB9E4}" type="datetimeFigureOut">
              <a:rPr lang="en-US" smtClean="0"/>
              <a:t>2/11/2023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41382A-3990-40F4-B6A0-810B78F875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5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181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454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036916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43293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88963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85806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76793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89155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09241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575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9072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82261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14024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2023/2/11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94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0" Type="http://schemas.openxmlformats.org/officeDocument/2006/relationships/image" Target="../media/image8.png"/><Relationship Id="rId4" Type="http://schemas.openxmlformats.org/officeDocument/2006/relationships/audio" Target="../media/media3.mp3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1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0.png"/><Relationship Id="rId4" Type="http://schemas.openxmlformats.org/officeDocument/2006/relationships/audio" Target="../media/media3.mp3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083295" y="388189"/>
            <a:ext cx="7679651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8616494" y="0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20229" y="751840"/>
            <a:ext cx="11887200" cy="59944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48640" y="257449"/>
            <a:ext cx="180848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 4: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9162129" y="2021840"/>
            <a:ext cx="3913791" cy="398458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EEB42-1BD3-6241-1C82-8151250401DF}"/>
              </a:ext>
            </a:extLst>
          </p:cNvPr>
          <p:cNvSpPr txBox="1"/>
          <p:nvPr/>
        </p:nvSpPr>
        <p:spPr>
          <a:xfrm>
            <a:off x="528320" y="873760"/>
            <a:ext cx="11348720" cy="1727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Source Han Sans Light"/>
                <a:ea typeface="+mj-ea"/>
              </a:rPr>
              <a:t>Việt mua 1 quyển truyện thiếu nhi và 2 cái bút. Giá 1 quyển truyện thiếu nhi là 18 000 đồng, giá của 1 cái bút là 8 500 đồng. Hỏi Việt phải trả người bán hàng bao nhiêu tiền?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Han Sans Light"/>
              <a:ea typeface="+mj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931A09-5BE7-3C37-3267-23CD48D901A2}"/>
              </a:ext>
            </a:extLst>
          </p:cNvPr>
          <p:cNvSpPr txBox="1"/>
          <p:nvPr/>
        </p:nvSpPr>
        <p:spPr>
          <a:xfrm>
            <a:off x="457200" y="2580640"/>
            <a:ext cx="5140960" cy="19740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400" dirty="0">
                <a:solidFill>
                  <a:srgbClr val="00B0F0"/>
                </a:solidFill>
                <a:latin typeface="+mj-ea"/>
                <a:ea typeface="+mj-ea"/>
              </a:rPr>
              <a:t>Tóm tắt: </a:t>
            </a:r>
          </a:p>
          <a:p>
            <a:pPr algn="just">
              <a:lnSpc>
                <a:spcPct val="130000"/>
              </a:lnSpc>
            </a:pPr>
            <a:r>
              <a:rPr lang="vi-VN" sz="2400" dirty="0">
                <a:solidFill>
                  <a:srgbClr val="00B0F0"/>
                </a:solidFill>
                <a:latin typeface="+mj-ea"/>
                <a:ea typeface="+mj-ea"/>
              </a:rPr>
              <a:t>1 quyển truyện thiếu nhi: 18 000 đồng</a:t>
            </a:r>
          </a:p>
          <a:p>
            <a:pPr algn="just">
              <a:lnSpc>
                <a:spcPct val="130000"/>
              </a:lnSpc>
            </a:pPr>
            <a:r>
              <a:rPr lang="vi-VN" sz="2400" dirty="0">
                <a:solidFill>
                  <a:srgbClr val="00B0F0"/>
                </a:solidFill>
                <a:latin typeface="+mj-ea"/>
                <a:ea typeface="+mj-ea"/>
              </a:rPr>
              <a:t>1 cái bút: 8 500 đồng</a:t>
            </a:r>
          </a:p>
          <a:p>
            <a:pPr algn="just">
              <a:lnSpc>
                <a:spcPct val="130000"/>
              </a:lnSpc>
            </a:pPr>
            <a:r>
              <a:rPr lang="vi-VN" sz="2400" dirty="0">
                <a:solidFill>
                  <a:srgbClr val="00B0F0"/>
                </a:solidFill>
                <a:latin typeface="+mj-ea"/>
                <a:ea typeface="+mj-ea"/>
              </a:rPr>
              <a:t>Việt trả người bán hàng .... đồng?</a:t>
            </a:r>
            <a:endParaRPr lang="en-US" sz="2400" dirty="0">
              <a:solidFill>
                <a:srgbClr val="00B0F0"/>
              </a:solidFill>
              <a:latin typeface="+mj-ea"/>
              <a:ea typeface="+mj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F13BC-7590-7CD5-5B99-66FE6868295E}"/>
              </a:ext>
            </a:extLst>
          </p:cNvPr>
          <p:cNvSpPr txBox="1"/>
          <p:nvPr/>
        </p:nvSpPr>
        <p:spPr>
          <a:xfrm>
            <a:off x="5059680" y="3484880"/>
            <a:ext cx="5496560" cy="2934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Bài giải:</a:t>
            </a:r>
          </a:p>
          <a:p>
            <a:pPr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 2 cái bút chì hết số tiền là:</a:t>
            </a:r>
          </a:p>
          <a:p>
            <a:pPr algn="ctr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 8 500 x 2 = 17 000 ( đồng)</a:t>
            </a:r>
          </a:p>
          <a:p>
            <a:pPr algn="just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1 quyển truyện và 2 cái bút hết số tiền là:</a:t>
            </a:r>
          </a:p>
          <a:p>
            <a:pPr algn="ctr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18 000 + 17 000 = 35 000 (đồng)</a:t>
            </a:r>
          </a:p>
          <a:p>
            <a:pPr algn="r">
              <a:lnSpc>
                <a:spcPct val="130000"/>
              </a:lnSpc>
            </a:pPr>
            <a:r>
              <a:rPr lang="vi-VN" sz="2400" dirty="0">
                <a:solidFill>
                  <a:srgbClr val="FF0000"/>
                </a:solidFill>
                <a:latin typeface="+mj-ea"/>
                <a:ea typeface="+mj-ea"/>
              </a:rPr>
              <a:t>Đáp số: 35 000 đồng</a:t>
            </a:r>
            <a:endParaRPr lang="en-US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6481112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233679" y="1168258"/>
            <a:ext cx="11436869" cy="502934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58800" y="491129"/>
            <a:ext cx="738632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 5: Tìm chữ số thích hợp: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7059009" y="2225040"/>
            <a:ext cx="4373182" cy="371026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AFDAAFB-45DC-8156-2D6A-4BDCB9D993D4}"/>
              </a:ext>
            </a:extLst>
          </p:cNvPr>
          <p:cNvSpPr txBox="1"/>
          <p:nvPr/>
        </p:nvSpPr>
        <p:spPr>
          <a:xfrm>
            <a:off x="2082800" y="1879600"/>
            <a:ext cx="5130800" cy="2914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8         0     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x                       9</a:t>
            </a:r>
          </a:p>
          <a:p>
            <a:pPr algn="just">
              <a:lnSpc>
                <a:spcPct val="130000"/>
              </a:lnSpc>
            </a:pPr>
            <a:endParaRPr lang="vi-VN" sz="3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 algn="just">
              <a:lnSpc>
                <a:spcPct val="130000"/>
              </a:lnSpc>
            </a:pPr>
            <a:r>
              <a:rPr lang="vi-VN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         9           1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3C3503-C1AB-FAF5-3CFE-5692FF7E438E}"/>
              </a:ext>
            </a:extLst>
          </p:cNvPr>
          <p:cNvSpPr/>
          <p:nvPr/>
        </p:nvSpPr>
        <p:spPr>
          <a:xfrm>
            <a:off x="3312160" y="204216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5770ED-568F-461A-79DF-FD43CE11B2FC}"/>
              </a:ext>
            </a:extLst>
          </p:cNvPr>
          <p:cNvSpPr/>
          <p:nvPr/>
        </p:nvSpPr>
        <p:spPr>
          <a:xfrm>
            <a:off x="2082800" y="413512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E3AE86-459C-317A-4168-95BA73D655EB}"/>
              </a:ext>
            </a:extLst>
          </p:cNvPr>
          <p:cNvSpPr/>
          <p:nvPr/>
        </p:nvSpPr>
        <p:spPr>
          <a:xfrm>
            <a:off x="3992880" y="4175760"/>
            <a:ext cx="619760" cy="54864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C4607C-1599-3D54-F43B-78191629D5CD}"/>
              </a:ext>
            </a:extLst>
          </p:cNvPr>
          <p:cNvSpPr/>
          <p:nvPr/>
        </p:nvSpPr>
        <p:spPr>
          <a:xfrm>
            <a:off x="2804160" y="414528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B6ED89-10EA-468F-12FB-B66CCDDCA685}"/>
              </a:ext>
            </a:extLst>
          </p:cNvPr>
          <p:cNvSpPr/>
          <p:nvPr/>
        </p:nvSpPr>
        <p:spPr>
          <a:xfrm>
            <a:off x="4511040" y="205232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3EF903-BC1B-A0F2-B689-EB710A3519C7}"/>
              </a:ext>
            </a:extLst>
          </p:cNvPr>
          <p:cNvSpPr/>
          <p:nvPr/>
        </p:nvSpPr>
        <p:spPr>
          <a:xfrm flipH="1">
            <a:off x="3962400" y="4165600"/>
            <a:ext cx="66040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AC9F85-DFA5-C6E6-48F8-CF393C21493A}"/>
              </a:ext>
            </a:extLst>
          </p:cNvPr>
          <p:cNvSpPr/>
          <p:nvPr/>
        </p:nvSpPr>
        <p:spPr>
          <a:xfrm>
            <a:off x="2804160" y="416560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13B7515-7113-164F-DEA6-13146CC3B5F4}"/>
              </a:ext>
            </a:extLst>
          </p:cNvPr>
          <p:cNvSpPr/>
          <p:nvPr/>
        </p:nvSpPr>
        <p:spPr>
          <a:xfrm>
            <a:off x="2082800" y="414528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E8C860-6B6F-4C56-9121-FAAFF401FA8A}"/>
              </a:ext>
            </a:extLst>
          </p:cNvPr>
          <p:cNvSpPr/>
          <p:nvPr/>
        </p:nvSpPr>
        <p:spPr>
          <a:xfrm flipH="1">
            <a:off x="4521200" y="2072640"/>
            <a:ext cx="619760" cy="56896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9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45F993-D0CF-1DA5-89C3-102D32248A10}"/>
              </a:ext>
            </a:extLst>
          </p:cNvPr>
          <p:cNvSpPr/>
          <p:nvPr/>
        </p:nvSpPr>
        <p:spPr>
          <a:xfrm>
            <a:off x="3312160" y="2042160"/>
            <a:ext cx="619760" cy="5791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2952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7FE308-784D-44E3-A411-AC0EAD3EF181}"/>
              </a:ext>
            </a:extLst>
          </p:cNvPr>
          <p:cNvSpPr txBox="1"/>
          <p:nvPr/>
        </p:nvSpPr>
        <p:spPr>
          <a:xfrm>
            <a:off x="5648218" y="6488668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 –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Zalo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Han Sans Regular"/>
                <a:cs typeface="+mn-cs"/>
              </a:rPr>
              <a:t> 0972115126</a:t>
            </a:r>
          </a:p>
        </p:txBody>
      </p:sp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5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Tổng  của 5 635 và 4 527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9 162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10 162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10 152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kumimoji="0" lang="vi-VN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152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8419292" y="-66087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57800" y="274485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noProof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9 162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58633" y="2732202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10 162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653559" y="4814903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10 152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loud 17"/>
          <p:cNvSpPr/>
          <p:nvPr/>
        </p:nvSpPr>
        <p:spPr>
          <a:xfrm>
            <a:off x="5860604" y="4869458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9 152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659" y="-91592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3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-90781" y="285319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Hiệu của 35 753 và 14 238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-296695" y="4706480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21 525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800228" y="3205920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21 515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6002252" y="454073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20 525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6665003" y="-474877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12233" y="-303919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-191591" y="4716046"/>
            <a:ext cx="2987343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21 525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2926351" y="3223577"/>
            <a:ext cx="2980463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21 515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6111555" y="4490192"/>
            <a:ext cx="2927341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20 525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431" y="-487710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4D4E6296-8358-8E68-9BA8-40ED47712559}"/>
              </a:ext>
            </a:extLst>
          </p:cNvPr>
          <p:cNvSpPr/>
          <p:nvPr/>
        </p:nvSpPr>
        <p:spPr>
          <a:xfrm>
            <a:off x="8900738" y="3107600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20 515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2557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1951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121920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5255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363675" y="6535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6B4D7-ADE0-6805-B301-8FB53E6680F8}"/>
              </a:ext>
            </a:extLst>
          </p:cNvPr>
          <p:cNvSpPr txBox="1"/>
          <p:nvPr/>
        </p:nvSpPr>
        <p:spPr>
          <a:xfrm>
            <a:off x="2499360" y="2255520"/>
            <a:ext cx="7487920" cy="148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+mj-ea"/>
                <a:ea typeface="+mj-ea"/>
              </a:rPr>
              <a:t>Bài 78: Ôn tập phép nhận, phép chia trong phạm vi 100 000 (Tiết 1) </a:t>
            </a:r>
            <a:endParaRPr lang="en-US" sz="3600" b="1" dirty="0">
              <a:solidFill>
                <a:srgbClr val="FF0000"/>
              </a:solidFill>
              <a:latin typeface="Goudy Stout" panose="0202090407030B020401" pitchFamily="18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0586930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0801" y="218983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LUYỆN TẬP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11760" y="476015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24598" y="256960"/>
            <a:ext cx="521420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1: Đặt tính rồi tính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10177219" y="369400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621520" y="843280"/>
            <a:ext cx="2736330" cy="2590800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Nêu các dạng toán ở BT1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1AF950-2221-7395-5206-B5728CB078FB}"/>
              </a:ext>
            </a:extLst>
          </p:cNvPr>
          <p:cNvSpPr/>
          <p:nvPr/>
        </p:nvSpPr>
        <p:spPr>
          <a:xfrm>
            <a:off x="2225040" y="1188720"/>
            <a:ext cx="6969760" cy="124968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 mmes New Roman"/>
              </a:rPr>
              <a:t>207 x 8                            9 160 x 5</a:t>
            </a:r>
          </a:p>
          <a:p>
            <a:pPr algn="ctr"/>
            <a:r>
              <a:rPr lang="vi-VN" sz="3600" dirty="0">
                <a:latin typeface="Ti mmes New Roman"/>
              </a:rPr>
              <a:t>5 481 : 7                       57 436 : 6 </a:t>
            </a:r>
            <a:endParaRPr lang="en-US" sz="3600" dirty="0">
              <a:latin typeface="Ti m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DC5BEA-9F15-F4C9-CC98-39B2FDF74A25}"/>
              </a:ext>
            </a:extLst>
          </p:cNvPr>
          <p:cNvSpPr txBox="1"/>
          <p:nvPr/>
        </p:nvSpPr>
        <p:spPr>
          <a:xfrm>
            <a:off x="741680" y="2946400"/>
            <a:ext cx="10170160" cy="1321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    </a:t>
            </a: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207            5481      7                 9160                  57436    6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X      8                                           x        5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0A7C39D-7649-6D0B-04E0-7D6DE0573CBC}"/>
              </a:ext>
            </a:extLst>
          </p:cNvPr>
          <p:cNvCxnSpPr/>
          <p:nvPr/>
        </p:nvCxnSpPr>
        <p:spPr>
          <a:xfrm>
            <a:off x="965200" y="4470400"/>
            <a:ext cx="985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94E1C19-D190-B73C-12EB-ADDE5B3C480D}"/>
              </a:ext>
            </a:extLst>
          </p:cNvPr>
          <p:cNvCxnSpPr>
            <a:cxnSpLocks/>
          </p:cNvCxnSpPr>
          <p:nvPr/>
        </p:nvCxnSpPr>
        <p:spPr>
          <a:xfrm>
            <a:off x="5679440" y="4368800"/>
            <a:ext cx="133096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610B4B-35FF-C4C7-B657-6199AB33DF2C}"/>
              </a:ext>
            </a:extLst>
          </p:cNvPr>
          <p:cNvCxnSpPr/>
          <p:nvPr/>
        </p:nvCxnSpPr>
        <p:spPr>
          <a:xfrm>
            <a:off x="3911600" y="3200400"/>
            <a:ext cx="0" cy="10363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63A972-D457-2D8D-F348-AFE9528A4D32}"/>
              </a:ext>
            </a:extLst>
          </p:cNvPr>
          <p:cNvCxnSpPr/>
          <p:nvPr/>
        </p:nvCxnSpPr>
        <p:spPr>
          <a:xfrm>
            <a:off x="3911600" y="3606800"/>
            <a:ext cx="985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894080-34E0-8BE2-25CF-8256601A4419}"/>
              </a:ext>
            </a:extLst>
          </p:cNvPr>
          <p:cNvCxnSpPr>
            <a:cxnSpLocks/>
          </p:cNvCxnSpPr>
          <p:nvPr/>
        </p:nvCxnSpPr>
        <p:spPr>
          <a:xfrm>
            <a:off x="9611360" y="3129280"/>
            <a:ext cx="0" cy="113792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2AA8058-B669-A4B3-969B-1209367B123D}"/>
              </a:ext>
            </a:extLst>
          </p:cNvPr>
          <p:cNvCxnSpPr/>
          <p:nvPr/>
        </p:nvCxnSpPr>
        <p:spPr>
          <a:xfrm>
            <a:off x="9591040" y="3616960"/>
            <a:ext cx="98552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3AA297F-5B6D-E20B-5B5C-4B01E74F0DC9}"/>
              </a:ext>
            </a:extLst>
          </p:cNvPr>
          <p:cNvSpPr txBox="1"/>
          <p:nvPr/>
        </p:nvSpPr>
        <p:spPr>
          <a:xfrm>
            <a:off x="924560" y="4450080"/>
            <a:ext cx="164592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1656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3683D9B-D012-C515-9F8D-E6C6BF46A818}"/>
              </a:ext>
            </a:extLst>
          </p:cNvPr>
          <p:cNvSpPr txBox="1"/>
          <p:nvPr/>
        </p:nvSpPr>
        <p:spPr>
          <a:xfrm>
            <a:off x="5791200" y="4328160"/>
            <a:ext cx="164592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45800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F36E7-69CF-B0A2-5CED-8FBE5F3D1869}"/>
              </a:ext>
            </a:extLst>
          </p:cNvPr>
          <p:cNvSpPr txBox="1"/>
          <p:nvPr/>
        </p:nvSpPr>
        <p:spPr>
          <a:xfrm>
            <a:off x="4013200" y="3586480"/>
            <a:ext cx="106680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>
                <a:solidFill>
                  <a:srgbClr val="FF0000"/>
                </a:solidFill>
                <a:latin typeface="+mj-ea"/>
                <a:ea typeface="+mj-ea"/>
              </a:rPr>
              <a:t>783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47F7B18-9EDF-7B05-4286-510992B0901B}"/>
              </a:ext>
            </a:extLst>
          </p:cNvPr>
          <p:cNvSpPr txBox="1"/>
          <p:nvPr/>
        </p:nvSpPr>
        <p:spPr>
          <a:xfrm>
            <a:off x="3037840" y="3413760"/>
            <a:ext cx="1645920" cy="1961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58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  21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    0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F18670-61A4-C13F-4F46-998F429F4A96}"/>
              </a:ext>
            </a:extLst>
          </p:cNvPr>
          <p:cNvSpPr txBox="1"/>
          <p:nvPr/>
        </p:nvSpPr>
        <p:spPr>
          <a:xfrm>
            <a:off x="9672320" y="3606800"/>
            <a:ext cx="164592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>
                <a:solidFill>
                  <a:srgbClr val="FF0000"/>
                </a:solidFill>
                <a:latin typeface="+mj-ea"/>
                <a:ea typeface="+mj-ea"/>
              </a:rPr>
              <a:t>9572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2DB9791-D810-E4B4-BCF8-58BBAE5AED8A}"/>
              </a:ext>
            </a:extLst>
          </p:cNvPr>
          <p:cNvSpPr txBox="1"/>
          <p:nvPr/>
        </p:nvSpPr>
        <p:spPr>
          <a:xfrm>
            <a:off x="8666480" y="3464560"/>
            <a:ext cx="1645920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34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  43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    16</a:t>
            </a:r>
          </a:p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+mj-ea"/>
                <a:ea typeface="+mj-ea"/>
              </a:rPr>
              <a:t>      4</a:t>
            </a:r>
            <a:endParaRPr 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6B08848-25A9-8743-2450-BFC27A30AE4D}"/>
              </a:ext>
            </a:extLst>
          </p:cNvPr>
          <p:cNvSpPr txBox="1"/>
          <p:nvPr/>
        </p:nvSpPr>
        <p:spPr>
          <a:xfrm>
            <a:off x="568960" y="5831840"/>
            <a:ext cx="970280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nl-NL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nhân</a:t>
            </a:r>
            <a:r>
              <a:rPr lang="vi-VN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chia các </a:t>
            </a:r>
            <a:r>
              <a:rPr lang="nl-NL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trong</a:t>
            </a:r>
            <a:r>
              <a:rPr lang="vi-VN" sz="2800" i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phạm vi 100 000, ghi nhớ về số dư</a:t>
            </a:r>
            <a:r>
              <a:rPr lang="vi-VN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7" grpId="0"/>
      <p:bldP spid="38" grpId="0"/>
      <p:bldP spid="49" grpId="0"/>
      <p:bldP spid="51" grpId="0"/>
      <p:bldP spid="52" grpId="0"/>
      <p:bldP spid="53" grpId="0"/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69429" y="690738"/>
            <a:ext cx="11887200" cy="572022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558800" y="359049"/>
            <a:ext cx="8493760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Tính giá trị của biểu thức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532209" y="24993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Cookies" panose="02040603050506020204" pitchFamily="18" charset="0"/>
              <a:ea typeface="+mj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BEEB42-1BD3-6241-1C82-8151250401DF}"/>
              </a:ext>
            </a:extLst>
          </p:cNvPr>
          <p:cNvSpPr txBox="1"/>
          <p:nvPr/>
        </p:nvSpPr>
        <p:spPr>
          <a:xfrm>
            <a:off x="995680" y="1757680"/>
            <a:ext cx="10688320" cy="754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latin typeface="+mj-ea"/>
                <a:ea typeface="+mj-ea"/>
              </a:rPr>
              <a:t>a) 4 105 x 9 : 5                        b) 24 048 : (4 x 2</a:t>
            </a:r>
            <a:r>
              <a:rPr lang="vi-VN" sz="3200" b="1" dirty="0">
                <a:latin typeface="+mj-ea"/>
                <a:ea typeface="+mj-ea"/>
              </a:rPr>
              <a:t>)</a:t>
            </a:r>
            <a:endParaRPr lang="en-US" b="1" dirty="0"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C054BA-5127-9B14-16D4-CD442AEEFF4A}"/>
              </a:ext>
            </a:extLst>
          </p:cNvPr>
          <p:cNvSpPr txBox="1"/>
          <p:nvPr/>
        </p:nvSpPr>
        <p:spPr>
          <a:xfrm>
            <a:off x="751840" y="2570480"/>
            <a:ext cx="9276080" cy="14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dirty="0">
                <a:solidFill>
                  <a:srgbClr val="00B050"/>
                </a:solidFill>
                <a:latin typeface="+mj-ea"/>
                <a:ea typeface="+mj-ea"/>
              </a:rPr>
              <a:t>   =  36 956 : 5                             = 24 048 : 8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solidFill>
                  <a:srgbClr val="00B050"/>
                </a:solidFill>
                <a:latin typeface="+mj-ea"/>
                <a:ea typeface="+mj-ea"/>
              </a:rPr>
              <a:t>   =   7 389                                   =    3 006</a:t>
            </a:r>
            <a:endParaRPr lang="en-US" sz="3600" dirty="0">
              <a:solidFill>
                <a:srgbClr val="00B05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446</Words>
  <Application>Microsoft Office PowerPoint</Application>
  <PresentationFormat>Widescreen</PresentationFormat>
  <Paragraphs>82</Paragraphs>
  <Slides>12</Slides>
  <Notes>7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Arial</vt:lpstr>
      <vt:lpstr>Calibri</vt:lpstr>
      <vt:lpstr>Goudy Stout</vt:lpstr>
      <vt:lpstr>Source Han Sans Light</vt:lpstr>
      <vt:lpstr>Source Han Sans Regular</vt:lpstr>
      <vt:lpstr>Ti mmes New Roman</vt:lpstr>
      <vt:lpstr>Times New Roman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huyền do</dc:creator>
  <cp:lastModifiedBy>huyền do</cp:lastModifiedBy>
  <cp:revision>19</cp:revision>
  <dcterms:created xsi:type="dcterms:W3CDTF">2023-01-29T08:47:39Z</dcterms:created>
  <dcterms:modified xsi:type="dcterms:W3CDTF">2023-02-11T01:53:51Z</dcterms:modified>
</cp:coreProperties>
</file>