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9" r:id="rId4"/>
    <p:sldId id="268" r:id="rId5"/>
    <p:sldId id="270" r:id="rId6"/>
    <p:sldId id="271" r:id="rId7"/>
    <p:sldId id="272" r:id="rId8"/>
    <p:sldId id="273" r:id="rId9"/>
    <p:sldId id="274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5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60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85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24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1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94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00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23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2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81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46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6E98C-B24F-43C4-B12D-E8D3E12CB9C6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A5AA5-538C-4137-A18A-26BD414B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4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000" t="-13000" r="4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92286" y="1212368"/>
            <a:ext cx="5107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 TUẦN 10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87966F-27DF-4E30-B983-4B6A1468B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5038" y="1916982"/>
            <a:ext cx="9227127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3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2:</a:t>
            </a:r>
            <a:r>
              <a:rPr lang="en-US" altLang="en-US" sz="3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ĐƯỜNG ĐẾN TRƯỜNG EM</a:t>
            </a:r>
          </a:p>
          <a:p>
            <a:pPr algn="ctr">
              <a:lnSpc>
                <a:spcPct val="150000"/>
              </a:lnSpc>
            </a:pPr>
            <a:r>
              <a:rPr lang="en-US" altLang="en-US" sz="32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alt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 xách xinh xắn </a:t>
            </a:r>
            <a:r>
              <a:rPr lang="en-US" altLang="en-US" sz="44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tiết)</a:t>
            </a:r>
            <a:endParaRPr lang="en-US" altLang="en-US" sz="44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852" y="4049485"/>
            <a:ext cx="2657475" cy="2214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535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4410" y="952995"/>
            <a:ext cx="7505205" cy="3749633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 TIẾT HỌC</a:t>
            </a:r>
          </a:p>
        </p:txBody>
      </p:sp>
      <p:sp>
        <p:nvSpPr>
          <p:cNvPr id="3" name="Rectangle 2"/>
          <p:cNvSpPr/>
          <p:nvPr/>
        </p:nvSpPr>
        <p:spPr>
          <a:xfrm>
            <a:off x="2808513" y="2203179"/>
            <a:ext cx="6477001" cy="1073421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/>
            <a:r>
              <a:rPr lang="en-US" sz="4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, học giỏi</a:t>
            </a:r>
          </a:p>
        </p:txBody>
      </p:sp>
    </p:spTree>
    <p:extLst>
      <p:ext uri="{BB962C8B-B14F-4D97-AF65-F5344CB8AC3E}">
        <p14:creationId xmlns:p14="http://schemas.microsoft.com/office/powerpoint/2010/main" val="2842815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1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08166" y="0"/>
            <a:ext cx="4513811" cy="1080654"/>
            <a:chOff x="201880" y="202107"/>
            <a:chExt cx="5403273" cy="733020"/>
          </a:xfrm>
          <a:noFill/>
        </p:grpSpPr>
        <p:sp>
          <p:nvSpPr>
            <p:cNvPr id="3" name="Rounded Rectangle 2"/>
            <p:cNvSpPr/>
            <p:nvPr/>
          </p:nvSpPr>
          <p:spPr>
            <a:xfrm>
              <a:off x="201880" y="202108"/>
              <a:ext cx="5403273" cy="73301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3422" y="202107"/>
              <a:ext cx="5251731" cy="605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 smtClean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HĐ 1. </a:t>
              </a:r>
              <a:r>
                <a:rPr lang="nl-NL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ÔN KIẾN THỨC</a:t>
              </a:r>
              <a:r>
                <a:rPr lang="nl-NL" sz="2800" b="1" dirty="0" smtClean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nl-NL" sz="2800" b="1" dirty="0" smtClean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nl-NL" sz="2400" b="1" dirty="0" smtClean="0">
                  <a:solidFill>
                    <a:schemeClr val="accent6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24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GB" sz="2400" b="1" i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hiếc</a:t>
              </a:r>
              <a:r>
                <a:rPr lang="en-GB" sz="2400" b="1" i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b="1" i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cặp</a:t>
              </a:r>
              <a:r>
                <a:rPr lang="en-GB" sz="2400" b="1" i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b="1" i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endParaRPr lang="en-US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510" y="883722"/>
            <a:ext cx="5867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7601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r="-5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63B181-9672-4031-AC76-83F94A29E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593" y="989611"/>
            <a:ext cx="457358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04955" y="413824"/>
            <a:ext cx="136184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xách</a:t>
            </a:r>
            <a:endParaRPr lang="en-US" sz="2400" b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66458" y="2993403"/>
            <a:ext cx="886781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400" b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ine 9">
            <a:extLst>
              <a:ext uri="{FF2B5EF4-FFF2-40B4-BE49-F238E27FC236}">
                <a16:creationId xmlns:a16="http://schemas.microsoft.com/office/drawing/2014/main" id="{089B15DC-FAF1-40C3-8A41-BADE22B4410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6803" y="644657"/>
            <a:ext cx="2438400" cy="689908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6">
            <a:extLst>
              <a:ext uri="{FF2B5EF4-FFF2-40B4-BE49-F238E27FC236}">
                <a16:creationId xmlns:a16="http://schemas.microsoft.com/office/drawing/2014/main" id="{56E99731-444D-45C1-8CAE-FF2AE6C9AE67}"/>
              </a:ext>
            </a:extLst>
          </p:cNvPr>
          <p:cNvSpPr>
            <a:spLocks noChangeShapeType="1"/>
          </p:cNvSpPr>
          <p:nvPr/>
        </p:nvSpPr>
        <p:spPr bwMode="auto">
          <a:xfrm>
            <a:off x="2653240" y="3381028"/>
            <a:ext cx="1479374" cy="174326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15">
            <a:extLst>
              <a:ext uri="{FF2B5EF4-FFF2-40B4-BE49-F238E27FC236}">
                <a16:creationId xmlns:a16="http://schemas.microsoft.com/office/drawing/2014/main" id="{ED1293C1-1F0D-46EE-B0EB-869C08058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9815" y="5247131"/>
            <a:ext cx="992752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rtl="0"/>
            <a:r>
              <a:rPr lang="en-US" sz="24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endParaRPr lang="en-US" sz="2400" b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22567" y="3669475"/>
            <a:ext cx="3633849" cy="1808489"/>
            <a:chOff x="2422567" y="3669475"/>
            <a:chExt cx="3633849" cy="1808489"/>
          </a:xfrm>
        </p:grpSpPr>
        <p:cxnSp>
          <p:nvCxnSpPr>
            <p:cNvPr id="9" name="Straight Arrow Connector 8"/>
            <p:cNvCxnSpPr>
              <a:stCxn id="7" idx="3"/>
            </p:cNvCxnSpPr>
            <p:nvPr/>
          </p:nvCxnSpPr>
          <p:spPr>
            <a:xfrm flipV="1">
              <a:off x="2422567" y="3906982"/>
              <a:ext cx="2173184" cy="1570982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7" idx="3"/>
            </p:cNvCxnSpPr>
            <p:nvPr/>
          </p:nvCxnSpPr>
          <p:spPr>
            <a:xfrm flipV="1">
              <a:off x="2422567" y="3669475"/>
              <a:ext cx="3633849" cy="1808489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 Box 13">
            <a:extLst>
              <a:ext uri="{FF2B5EF4-FFF2-40B4-BE49-F238E27FC236}">
                <a16:creationId xmlns:a16="http://schemas.microsoft.com/office/drawing/2014/main" id="{5DED671F-D2C9-4233-A751-D5CF83ED0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4944" y="5056208"/>
            <a:ext cx="88582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rtl="0"/>
            <a:r>
              <a:rPr lang="en-US" altLang="en-US" sz="3200" b="1">
                <a:solidFill>
                  <a:srgbClr val="FFFF00"/>
                </a:solidFill>
                <a:latin typeface=".VnArial" pitchFamily="34" charset="0"/>
              </a:rPr>
              <a:t> </a:t>
            </a:r>
            <a:r>
              <a:rPr lang="en-US" sz="24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endParaRPr lang="en-US" sz="2400" b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766D1355-D198-469D-BA46-6B9E05D9D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8739" y="2739978"/>
            <a:ext cx="78406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rtl="0"/>
            <a:r>
              <a:rPr lang="en-US" sz="24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endParaRPr lang="en-US" sz="2400" b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610286B3-EE19-40B3-89C1-C55D2F713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9313" y="469914"/>
            <a:ext cx="1680915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rtl="0"/>
            <a:r>
              <a:rPr lang="en-US" sz="24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Quai </a:t>
            </a:r>
            <a:r>
              <a:rPr lang="en-US" sz="2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 </a:t>
            </a:r>
            <a:r>
              <a:rPr lang="en-US" sz="24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 </a:t>
            </a:r>
            <a:r>
              <a:rPr lang="en-US" sz="2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</a:p>
        </p:txBody>
      </p:sp>
      <p:cxnSp>
        <p:nvCxnSpPr>
          <p:cNvPr id="16" name="Straight Arrow Connector 15"/>
          <p:cNvCxnSpPr>
            <a:stCxn id="14" idx="1"/>
          </p:cNvCxnSpPr>
          <p:nvPr/>
        </p:nvCxnSpPr>
        <p:spPr>
          <a:xfrm flipH="1">
            <a:off x="7030192" y="885413"/>
            <a:ext cx="2439121" cy="61087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1"/>
          </p:cNvCxnSpPr>
          <p:nvPr/>
        </p:nvCxnSpPr>
        <p:spPr>
          <a:xfrm flipH="1" flipV="1">
            <a:off x="7683335" y="2873829"/>
            <a:ext cx="2505404" cy="9698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733206" y="4845133"/>
            <a:ext cx="2905002" cy="63283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276266" y="6027265"/>
            <a:ext cx="55082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cặp gồm các bộ phận nào ?</a:t>
            </a:r>
            <a:endParaRPr lang="en-US" sz="3200" i="1" u="sng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48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2" grpId="0" animBg="1"/>
      <p:bldP spid="13" grpId="0" animBg="1"/>
      <p:bldP spid="14" grpId="0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3834" y="106878"/>
            <a:ext cx="62939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cặp sách khác</a:t>
            </a:r>
            <a:endParaRPr lang="en-US" sz="4400" b="1" i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31384" y="898383"/>
            <a:ext cx="10997593" cy="5720783"/>
            <a:chOff x="331384" y="898383"/>
            <a:chExt cx="10997593" cy="572078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F2EDA35-91ED-401E-BAEC-83D70FBD1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1351" y="898383"/>
              <a:ext cx="2959009" cy="2676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331384" y="937873"/>
              <a:ext cx="10997593" cy="5681293"/>
              <a:chOff x="331384" y="937873"/>
              <a:chExt cx="10997593" cy="5681293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A816B8AE-7413-4949-B0DB-845E883DB7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384" y="937873"/>
                <a:ext cx="3568217" cy="2839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9BC69791-096D-4220-A3CC-E0A605EA14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0971" y="1101053"/>
                <a:ext cx="2959009" cy="2676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22A59772-784E-48BC-928A-2535DBF6C3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71" y="3430754"/>
                <a:ext cx="2952107" cy="3111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555B0697-CD7C-4D50-B010-A7EED38F04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53928" y="3248590"/>
                <a:ext cx="3075049" cy="31330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7DB1E080-0240-41EF-9474-2F930657FB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6788" y="3535053"/>
                <a:ext cx="3355770" cy="3084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84165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t="-17000" r="-3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12665" y="59377"/>
            <a:ext cx="5638800" cy="733020"/>
            <a:chOff x="201880" y="202107"/>
            <a:chExt cx="5403273" cy="733020"/>
          </a:xfrm>
          <a:noFill/>
        </p:grpSpPr>
        <p:sp>
          <p:nvSpPr>
            <p:cNvPr id="3" name="Rounded Rectangle 2"/>
            <p:cNvSpPr/>
            <p:nvPr/>
          </p:nvSpPr>
          <p:spPr>
            <a:xfrm>
              <a:off x="201880" y="202108"/>
              <a:ext cx="5403273" cy="73301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3420" y="202107"/>
              <a:ext cx="52517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 smtClean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HĐ 2. </a:t>
              </a:r>
              <a:r>
                <a:rPr lang="nl-NL" sz="20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Ôn cách thể hiện</a:t>
              </a:r>
              <a:r>
                <a:rPr lang="nl-NL" sz="2000" b="1" dirty="0" smtClean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nl-NL" sz="2000" b="1" dirty="0" smtClean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nl-NL" sz="2000" b="1" dirty="0" smtClean="0">
                  <a:solidFill>
                    <a:schemeClr val="accent6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2000" b="1" i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Nhắc</a:t>
              </a:r>
              <a:r>
                <a:rPr lang="en-GB" sz="2000" b="1" i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b="1" i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GB" sz="2000" b="1" i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b="1" i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GB" sz="2000" b="1" i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ách</a:t>
              </a:r>
              <a:r>
                <a:rPr lang="en-GB" sz="2000" b="1" i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GB" sz="20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GB" sz="20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chiếc</a:t>
              </a:r>
              <a:r>
                <a:rPr lang="en-GB" sz="20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b="1" i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cặp</a:t>
              </a:r>
              <a:r>
                <a:rPr lang="en-GB" sz="2000" b="1" i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b="1" i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endParaRPr lang="en-US" sz="2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410" y="950418"/>
            <a:ext cx="4474021" cy="57619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783283" y="950416"/>
            <a:ext cx="5747657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4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Có mấy bước để tạo được chiếc cặp sách bằng giấy?</a:t>
            </a:r>
            <a:endParaRPr lang="en-US" sz="240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4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 Chiếc cặp sách có những bộ phận chính nào cần vẽ và gấp?</a:t>
            </a:r>
            <a:endParaRPr lang="en-US" sz="240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4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Những bộ phận nào sử dụng giấy màu khác? Vì sao?</a:t>
            </a:r>
            <a:endParaRPr lang="en-US" sz="240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4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Hoàn thiện sản phẩm chiếc cặp sách bằng cách nào?</a:t>
            </a:r>
            <a:endParaRPr lang="en-US" sz="240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864929" y="4862777"/>
            <a:ext cx="3114137" cy="1849637"/>
            <a:chOff x="6226875" y="5103450"/>
            <a:chExt cx="3438525" cy="167913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6875" y="5525285"/>
              <a:ext cx="3438525" cy="12573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68777" y="5103450"/>
              <a:ext cx="1196623" cy="495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57433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16121" y="52259"/>
            <a:ext cx="4800600" cy="733020"/>
            <a:chOff x="201880" y="202107"/>
            <a:chExt cx="5403273" cy="733020"/>
          </a:xfrm>
        </p:grpSpPr>
        <p:sp>
          <p:nvSpPr>
            <p:cNvPr id="3" name="Rounded Rectangle 2"/>
            <p:cNvSpPr/>
            <p:nvPr/>
          </p:nvSpPr>
          <p:spPr>
            <a:xfrm>
              <a:off x="201880" y="202108"/>
              <a:ext cx="5403273" cy="73301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01880" y="202107"/>
              <a:ext cx="54032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smtClean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HĐ 3. LUYỆN TẬP – SÁNG TẠO:</a:t>
              </a:r>
            </a:p>
            <a:p>
              <a:pPr algn="ctr"/>
              <a:r>
                <a:rPr lang="nl-NL" sz="2000" b="1" i="1" smtClean="0">
                  <a:solidFill>
                    <a:schemeClr val="accent6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Tạo hình và trang trí cái cặp sách</a:t>
              </a:r>
              <a:endParaRPr lang="en-US" sz="2400" b="1" i="1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45819" y="926309"/>
            <a:ext cx="9318221" cy="5703337"/>
            <a:chOff x="193914" y="1143000"/>
            <a:chExt cx="8793214" cy="544575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15628" y="3884225"/>
              <a:ext cx="2471500" cy="2449234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193914" y="1143000"/>
              <a:ext cx="8656561" cy="5445757"/>
              <a:chOff x="193914" y="1143000"/>
              <a:chExt cx="8656561" cy="5445757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54656" y="4419600"/>
                <a:ext cx="2863287" cy="2169157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67000" y="1447800"/>
                <a:ext cx="3724275" cy="2596314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3914" y="4191000"/>
                <a:ext cx="2663057" cy="2142459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97970" y="1143000"/>
                <a:ext cx="2252505" cy="2026525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2662" y="1295400"/>
                <a:ext cx="2258740" cy="187412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7992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16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27320" y="106878"/>
            <a:ext cx="2594758" cy="1045028"/>
            <a:chOff x="533400" y="152400"/>
            <a:chExt cx="2667000" cy="1143000"/>
          </a:xfrm>
        </p:grpSpPr>
        <p:sp>
          <p:nvSpPr>
            <p:cNvPr id="3" name="Oval 2"/>
            <p:cNvSpPr/>
            <p:nvPr/>
          </p:nvSpPr>
          <p:spPr>
            <a:xfrm>
              <a:off x="533400" y="152400"/>
              <a:ext cx="2667000" cy="1143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  <a:alpha val="9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62000" y="493067"/>
              <a:ext cx="2209800" cy="461665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 HÀNH</a:t>
              </a:r>
              <a:endPara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389414" y="2066307"/>
            <a:ext cx="9773392" cy="1485404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pPr algn="ctr"/>
            <a:r>
              <a:rPr lang="en-GB" sz="2400" b="1" i="1" smtClean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Tạo </a:t>
            </a:r>
            <a:r>
              <a:rPr lang="en-GB" sz="2400" b="1" i="1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hình và trang trí được một chiếc cặp sách của mình bằng giấy bìa màu</a:t>
            </a:r>
            <a:endParaRPr lang="en-US" sz="2400" b="1" i="1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9299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21000" r="-3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58600" y="451264"/>
            <a:ext cx="5726023" cy="831272"/>
            <a:chOff x="1199405" y="219452"/>
            <a:chExt cx="4765339" cy="1025326"/>
          </a:xfrm>
        </p:grpSpPr>
        <p:sp>
          <p:nvSpPr>
            <p:cNvPr id="3" name="Rounded Rectangle 2"/>
            <p:cNvSpPr/>
            <p:nvPr/>
          </p:nvSpPr>
          <p:spPr>
            <a:xfrm>
              <a:off x="1199405" y="219452"/>
              <a:ext cx="4765339" cy="102532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45210" y="385371"/>
              <a:ext cx="4473728" cy="64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smtClean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HĐ </a:t>
              </a:r>
              <a:r>
                <a:rPr lang="nl-NL" sz="2800" b="1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4</a:t>
              </a:r>
              <a:r>
                <a:rPr lang="nl-NL" sz="2800" b="1" smtClean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 PHÂN TÍCH – ĐÁNH GIÁ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5839" y="4169197"/>
            <a:ext cx="4211665" cy="26888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9423" y="1696192"/>
            <a:ext cx="8787741" cy="2862322"/>
          </a:xfrm>
          <a:prstGeom prst="rect">
            <a:avLst/>
          </a:prstGeom>
          <a:solidFill>
            <a:schemeClr val="accent2">
              <a:lumMod val="40000"/>
              <a:lumOff val="60000"/>
              <a:alpha val="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400" i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GB" sz="24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Chiếc cặp đó có hình dáng gì? </a:t>
            </a:r>
            <a:endParaRPr lang="en-US" sz="240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4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Chiếc cặp đó có bộ phận gì? Tác dụng của mỗi bộ phận thế nào?</a:t>
            </a:r>
            <a:endParaRPr lang="en-US" sz="240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4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Màu sắc, cách trang trí cặp sách có gì nổi bật và ấn tượng với em? </a:t>
            </a:r>
            <a:endParaRPr lang="en-US" sz="240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4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Để tạo ra chiếc cặp, theo em khó hay dễ? Vì sao?</a:t>
            </a:r>
            <a:endParaRPr lang="en-US" sz="240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4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Để giữ gìn chiếc cặp sách , em cần làm gì?</a:t>
            </a:r>
            <a:endParaRPr lang="en-US" sz="240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68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455476" y="178130"/>
            <a:ext cx="5495794" cy="1379449"/>
            <a:chOff x="201879" y="202108"/>
            <a:chExt cx="4619502" cy="1272264"/>
          </a:xfrm>
        </p:grpSpPr>
        <p:sp>
          <p:nvSpPr>
            <p:cNvPr id="4" name="Rounded Rectangle 3"/>
            <p:cNvSpPr/>
            <p:nvPr/>
          </p:nvSpPr>
          <p:spPr>
            <a:xfrm>
              <a:off x="201879" y="202108"/>
              <a:ext cx="4619502" cy="780394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1879" y="202108"/>
              <a:ext cx="4619502" cy="127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400" b="1" smtClean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HĐ </a:t>
              </a:r>
              <a:r>
                <a:rPr lang="nl-NL" sz="2400" b="1" smtClean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5</a:t>
              </a:r>
              <a:r>
                <a:rPr lang="nl-NL" sz="2400" b="1" smtClean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 VẬN DỤNG – PHÁT TRIỂN:</a:t>
              </a:r>
            </a:p>
            <a:p>
              <a:pPr algn="ctr"/>
              <a:r>
                <a:rPr lang="nl-NL" sz="2400" b="1" i="1" smtClean="0">
                  <a:solidFill>
                    <a:srgbClr val="0070C0"/>
                  </a:solidFill>
                  <a:latin typeface="Times New Roman" panose="02020603050405020304" pitchFamily="18" charset="0"/>
                </a:rPr>
                <a:t>Trò chơi bán hàng</a:t>
              </a:r>
              <a:endParaRPr lang="en-US" sz="2400" b="1" i="1">
                <a:solidFill>
                  <a:srgbClr val="0070C0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723" y="1317170"/>
            <a:ext cx="7591301" cy="535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8575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273</Words>
  <Application>Microsoft Office PowerPoint</Application>
  <PresentationFormat>Widescreen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.VnArial</vt:lpstr>
      <vt:lpstr>Arial</vt:lpstr>
      <vt:lpstr>Calibri</vt:lpstr>
      <vt:lpstr>Calibri Light</vt:lpstr>
      <vt:lpstr>Georgia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LAPTOP</cp:lastModifiedBy>
  <cp:revision>56</cp:revision>
  <dcterms:created xsi:type="dcterms:W3CDTF">2021-10-24T01:19:49Z</dcterms:created>
  <dcterms:modified xsi:type="dcterms:W3CDTF">2022-11-24T04:34:11Z</dcterms:modified>
</cp:coreProperties>
</file>