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2" r:id="rId6"/>
    <p:sldId id="264" r:id="rId7"/>
    <p:sldId id="269" r:id="rId8"/>
    <p:sldId id="270" r:id="rId9"/>
    <p:sldId id="265" r:id="rId10"/>
    <p:sldId id="266" r:id="rId11"/>
    <p:sldId id="271" r:id="rId12"/>
    <p:sldId id="272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23BD7-F0F0-498B-9DB5-EC9A5E76727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9E6B3-4D71-4922-85B4-A13F460F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7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5A891-14EC-485F-9ABB-D5E1733C60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7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5A891-14EC-485F-9ABB-D5E1733C60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4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3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7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6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2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DE87-DB4B-4226-9EB6-9512B2D7F7A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7624" y="2105745"/>
            <a:ext cx="72561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MÔN: KHOA HỌC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5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46731" y="864279"/>
            <a:ext cx="11176000" cy="354012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ý?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 smtClean="0">
                <a:latin typeface="Times New Roman" panose="02020603050405020304" pitchFamily="18" charset="0"/>
              </a:rPr>
              <a:t>Công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việc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nội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trợ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chăm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sóc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cái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phụ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 smtClean="0">
                <a:latin typeface="Times New Roman" panose="02020603050405020304" pitchFamily="18" charset="0"/>
              </a:rPr>
              <a:t>Đàn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ông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kiếm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tiền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nuôi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cả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nhất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định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phải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smtClean="0">
                <a:latin typeface="Times New Roman" panose="02020603050405020304" pitchFamily="18" charset="0"/>
              </a:rPr>
              <a:t>Con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gái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công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chánh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,  con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kĩ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thuật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0522" y="175503"/>
            <a:ext cx="3970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CHIA SẺ Ý KIẾN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5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5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99657" y="526473"/>
            <a:ext cx="10515600" cy="180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cha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2144" y="2856637"/>
            <a:ext cx="8243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Khác nhau. Thông thường con gái sẽ phải là nhiều việc hơn và yêu cầu cao hơn,… Như vậy chưa hợp lí.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9896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1034" y="576778"/>
            <a:ext cx="8600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1034" y="1783462"/>
            <a:ext cx="7994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/>
              <a:t>Vì cần có sự bình đẳng giữa người nam và nữ. Vai trò của người nam và nữ ở gia đình, xã hội có thể thay đổi</a:t>
            </a:r>
            <a:br>
              <a:rPr lang="vi-VN" sz="2400"/>
            </a:br>
            <a:r>
              <a:rPr lang="vi-VN" sz="2400"/>
              <a:t/>
            </a:r>
            <a:br>
              <a:rPr lang="vi-VN" sz="2400"/>
            </a:b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863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64342" y="1524000"/>
            <a:ext cx="9303657" cy="3886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82057" y="1527175"/>
            <a:ext cx="8955314" cy="911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vi-VN" sz="3200" b="1" dirty="0" err="1" smtClean="0">
                <a:latin typeface="Times New Roman" panose="02020603050405020304" pitchFamily="18" charset="0"/>
              </a:rPr>
              <a:t>Quan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niệm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xã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hội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về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nam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đổi</a:t>
            </a:r>
            <a:r>
              <a:rPr lang="en-US" altLang="vi-VN" sz="3200" b="1" dirty="0">
                <a:latin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Mỗi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đều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góp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nên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đổi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này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cách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bày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tỏ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suy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nghĩ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hiện</a:t>
            </a:r>
            <a:r>
              <a:rPr lang="en-US" altLang="vi-VN" sz="3200" b="1" dirty="0">
                <a:latin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hành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ngay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lớp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2438400"/>
            <a:ext cx="9144000" cy="297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vi-VN" b="1" dirty="0" smtClean="0">
              <a:solidFill>
                <a:srgbClr val="2A11C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75659" y="1061681"/>
            <a:ext cx="10102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nam cần phải làm gì để thể hiện mình là phái </a:t>
            </a:r>
            <a:r>
              <a:rPr lang="nb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17891" y="4841688"/>
            <a:ext cx="10510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</a:t>
            </a:r>
            <a:r>
              <a:rPr lang="nb-N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sau: </a:t>
            </a:r>
            <a:r>
              <a:rPr lang="nb-NO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 thể chúng ta được hình thành như thế nào?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1930" y="138351"/>
            <a:ext cx="33762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VẬN DỤNG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51655" y="2120687"/>
            <a:ext cx="101114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nb-N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Liên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hệ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lớp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mình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biệt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nam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vậy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lí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1145" y="3505682"/>
            <a:ext cx="101022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Kể tên những người phụ nữ tài giỏi, thành công trong công việc xã hội mà em biết </a:t>
            </a:r>
            <a:r>
              <a:rPr lang="nb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45326" y="4383370"/>
            <a:ext cx="551545" cy="624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9012" y="143927"/>
            <a:ext cx="381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cs typeface="Times New Roman" panose="02020603050405020304" pitchFamily="18" charset="0"/>
              </a:rPr>
              <a:t>KHỞI ĐỘNG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8369" y="1289866"/>
            <a:ext cx="1083854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61440" y="2434427"/>
            <a:ext cx="457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90600" y="1338222"/>
            <a:ext cx="10903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21011" y="2292309"/>
            <a:ext cx="102162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8" grpId="0"/>
      <p:bldP spid="8" grpId="1"/>
      <p:bldP spid="9" grpId="0"/>
      <p:bldP spid="9" grpId="2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2336" y="2414985"/>
            <a:ext cx="68673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</a:t>
            </a:r>
            <a:r>
              <a:rPr lang="en-US" sz="6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3: NAM HAY NỮ?</a:t>
            </a:r>
            <a:endParaRPr lang="en-US" sz="6000" b="1" cap="none" spc="0" dirty="0">
              <a:ln/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653971" y="56448"/>
            <a:ext cx="5143500" cy="8117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MỤC TIÊU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63410" y="1074090"/>
            <a:ext cx="11028590" cy="1476067"/>
            <a:chOff x="1163410" y="1074090"/>
            <a:chExt cx="11028590" cy="1476067"/>
          </a:xfrm>
        </p:grpSpPr>
        <p:grpSp>
          <p:nvGrpSpPr>
            <p:cNvPr id="30723" name="Group 13"/>
            <p:cNvGrpSpPr>
              <a:grpSpLocks/>
            </p:cNvGrpSpPr>
            <p:nvPr/>
          </p:nvGrpSpPr>
          <p:grpSpPr bwMode="auto">
            <a:xfrm>
              <a:off x="1163410" y="1074090"/>
              <a:ext cx="10562897" cy="1374775"/>
              <a:chOff x="1292225" y="1295400"/>
              <a:chExt cx="2822575" cy="1498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292225" y="1295400"/>
                <a:ext cx="2822575" cy="380707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292225" y="1740134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 10"/>
            <p:cNvSpPr/>
            <p:nvPr/>
          </p:nvSpPr>
          <p:spPr>
            <a:xfrm>
              <a:off x="1454829" y="1594740"/>
              <a:ext cx="630238" cy="68103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2233271" y="1657605"/>
              <a:ext cx="9958729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26217" y="2714999"/>
            <a:ext cx="10702926" cy="1423988"/>
            <a:chOff x="1126217" y="2714999"/>
            <a:chExt cx="10702926" cy="1423988"/>
          </a:xfrm>
        </p:grpSpPr>
        <p:grpSp>
          <p:nvGrpSpPr>
            <p:cNvPr id="30724" name="Group 13"/>
            <p:cNvGrpSpPr>
              <a:grpSpLocks/>
            </p:cNvGrpSpPr>
            <p:nvPr/>
          </p:nvGrpSpPr>
          <p:grpSpPr bwMode="auto">
            <a:xfrm>
              <a:off x="1126217" y="2714999"/>
              <a:ext cx="10702926" cy="1423988"/>
              <a:chOff x="1292225" y="1295400"/>
              <a:chExt cx="2849958" cy="1498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2225" y="1295400"/>
                <a:ext cx="2822575" cy="337477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319608" y="1733118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Freeform 11"/>
            <p:cNvSpPr/>
            <p:nvPr/>
          </p:nvSpPr>
          <p:spPr>
            <a:xfrm>
              <a:off x="1440057" y="3295767"/>
              <a:ext cx="573087" cy="631289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1" name="Rectangle 6"/>
            <p:cNvSpPr>
              <a:spLocks noChangeArrowheads="1"/>
            </p:cNvSpPr>
            <p:nvPr/>
          </p:nvSpPr>
          <p:spPr bwMode="auto">
            <a:xfrm>
              <a:off x="2233272" y="3130924"/>
              <a:ext cx="9233014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26217" y="4610475"/>
            <a:ext cx="10600090" cy="1548038"/>
            <a:chOff x="1126217" y="4610475"/>
            <a:chExt cx="10600090" cy="1548038"/>
          </a:xfrm>
        </p:grpSpPr>
        <p:grpSp>
          <p:nvGrpSpPr>
            <p:cNvPr id="30727" name="Group 13"/>
            <p:cNvGrpSpPr>
              <a:grpSpLocks/>
            </p:cNvGrpSpPr>
            <p:nvPr/>
          </p:nvGrpSpPr>
          <p:grpSpPr bwMode="auto">
            <a:xfrm>
              <a:off x="1126217" y="4610475"/>
              <a:ext cx="10600090" cy="1548038"/>
              <a:chOff x="1292225" y="1295400"/>
              <a:chExt cx="2822575" cy="14986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2225" y="1295400"/>
                <a:ext cx="2822575" cy="381757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292225" y="1740107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Freeform 18"/>
            <p:cNvSpPr/>
            <p:nvPr/>
          </p:nvSpPr>
          <p:spPr>
            <a:xfrm>
              <a:off x="1381319" y="5007352"/>
              <a:ext cx="631825" cy="622300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2153200" y="5061297"/>
              <a:ext cx="9573107" cy="101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ận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99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32514" y="963042"/>
            <a:ext cx="381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anose="02020603050405020304" pitchFamily="18" charset="0"/>
              </a:rPr>
              <a:t>KHÁM PHÁ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graphicFrame>
        <p:nvGraphicFramePr>
          <p:cNvPr id="13336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76836"/>
              </p:ext>
            </p:extLst>
          </p:nvPr>
        </p:nvGraphicFramePr>
        <p:xfrm>
          <a:off x="1756228" y="928913"/>
          <a:ext cx="8606970" cy="5634963"/>
        </p:xfrm>
        <a:graphic>
          <a:graphicData uri="http://schemas.openxmlformats.org/drawingml/2006/table">
            <a:tbl>
              <a:tblPr/>
              <a:tblGrid>
                <a:gridCol w="2437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8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1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4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nam và nữ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  <a:endParaRPr kumimoji="0" lang="en-US" alt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6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Char char="v"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Char char="v"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001000" y="1531257"/>
            <a:ext cx="2362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trứng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Mang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thai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Cho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bú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4191000" y="1455057"/>
            <a:ext cx="381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Dịu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dàng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Mạnh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mẽ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Kiên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nhẫn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</a:rPr>
              <a:t> tin</a:t>
            </a: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Chăm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</a:t>
            </a: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Trụ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đình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Đá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bóng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Giám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đốc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bếp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giỏi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kí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752600" y="1531257"/>
            <a:ext cx="2438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râu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trùng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3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3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2061026" y="1059543"/>
            <a:ext cx="8505374" cy="439782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977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086599" y="145142"/>
            <a:ext cx="4898572" cy="5515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86599" y="145141"/>
            <a:ext cx="4898572" cy="5515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 Hiệu trưởng, cô phó Hiệu trưởng, bạn lớp trưởng,…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733022" y="1683658"/>
            <a:ext cx="8737600" cy="4952999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8156588"/>
                <a:gd name="adj2" fmla="val 7327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b="1" kern="10" dirty="0">
              <a:ln w="9525">
                <a:solidFill>
                  <a:srgbClr val="FFFF00"/>
                </a:solidFill>
                <a:prstDash val="sysDot"/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3600" b="1" kern="10" dirty="0">
              <a:ln w="9525">
                <a:solidFill>
                  <a:srgbClr val="FFFF00"/>
                </a:solidFill>
                <a:prstDash val="sysDot"/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631</Words>
  <Application>Microsoft Office PowerPoint</Application>
  <PresentationFormat>Custom</PresentationFormat>
  <Paragraphs>58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Star</cp:lastModifiedBy>
  <cp:revision>19</cp:revision>
  <dcterms:created xsi:type="dcterms:W3CDTF">2021-08-20T13:29:36Z</dcterms:created>
  <dcterms:modified xsi:type="dcterms:W3CDTF">2021-09-13T01:50:45Z</dcterms:modified>
</cp:coreProperties>
</file>