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</p:sldMasterIdLst>
  <p:notesMasterIdLst>
    <p:notesMasterId r:id="rId20"/>
  </p:notesMasterIdLst>
  <p:sldIdLst>
    <p:sldId id="276" r:id="rId3"/>
    <p:sldId id="278" r:id="rId4"/>
    <p:sldId id="277" r:id="rId5"/>
    <p:sldId id="279" r:id="rId6"/>
    <p:sldId id="257" r:id="rId7"/>
    <p:sldId id="264" r:id="rId8"/>
    <p:sldId id="265" r:id="rId9"/>
    <p:sldId id="266" r:id="rId10"/>
    <p:sldId id="267" r:id="rId11"/>
    <p:sldId id="268" r:id="rId12"/>
    <p:sldId id="280" r:id="rId13"/>
    <p:sldId id="271" r:id="rId14"/>
    <p:sldId id="270" r:id="rId15"/>
    <p:sldId id="273" r:id="rId16"/>
    <p:sldId id="281" r:id="rId17"/>
    <p:sldId id="282" r:id="rId18"/>
    <p:sldId id="274" r:id="rId19"/>
  </p:sldIdLst>
  <p:sldSz cx="12192000" cy="6858000"/>
  <p:notesSz cx="6858000" cy="9144000"/>
  <p:embeddedFontLst>
    <p:embeddedFont>
      <p:font typeface="#9Slide07 HoneyCream" pitchFamily="2" charset="77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77"/>
      <p:regular r:id="rId30"/>
      <p:bold r:id="rId31"/>
    </p:embeddedFont>
    <p:embeddedFont>
      <p:font typeface="字魂70号-灵悦黑体" panose="020B0604020202020204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0FD"/>
    <a:srgbClr val="E6E6E6"/>
    <a:srgbClr val="D1C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 autoAdjust="0"/>
  </p:normalViewPr>
  <p:slideViewPr>
    <p:cSldViewPr snapToGrid="0">
      <p:cViewPr varScale="1">
        <p:scale>
          <a:sx n="122" d="100"/>
          <a:sy n="122" d="100"/>
        </p:scale>
        <p:origin x="240" y="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E8D8C-562F-4851-B13A-6098DAE2061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4035B-86F3-46DA-BC83-FF53442B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9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7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7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3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05E03-FEF0-4871-9C00-58A96A16CF1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81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73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4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2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6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5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85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bg>
      <p:bgPr>
        <a:solidFill>
          <a:srgbClr val="F5E0FD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221942" y="1752858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035832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2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13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81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91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6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9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9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71900" y="762000"/>
            <a:ext cx="8089900" cy="3517900"/>
          </a:xfrm>
          <a:prstGeom prst="wedgeEllipseCallout">
            <a:avLst>
              <a:gd name="adj1" fmla="val -47115"/>
              <a:gd name="adj2" fmla="val 78886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chào các bạn, tớ là MiMi.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nay, ở lớp, bạn tớ đã đố tớ viết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cụm từ sau: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“trường tiểu học lương thế vinh,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quận sơn trà”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-343696" y="986924"/>
            <a:ext cx="4774024" cy="61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84919" y="1101811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Tiểu học Quang Trung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098" y="2140053"/>
            <a:ext cx="2326021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6979" y="2140053"/>
            <a:ext cx="2608406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 học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8948" y="2140053"/>
            <a:ext cx="3856890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0102" y="4064787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 Thủy điện Hòa Bình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39428" y="5181289"/>
            <a:ext cx="2732158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08718" y="5181289"/>
            <a:ext cx="3041217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 điện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22278" y="5181289"/>
            <a:ext cx="279435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Bình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1" y="2099933"/>
            <a:ext cx="12345470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50292" y="1366089"/>
            <a:ext cx="274626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 NHỚ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3163" y="2197086"/>
            <a:ext cx="94902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 viết tên các cơ quan, </a:t>
            </a:r>
            <a:r>
              <a:rPr lang="en-US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 chức: Viết hoa chữ cái đầu của từng bộ phận tạo thành tên.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930" y="1939987"/>
            <a:ext cx="1073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hành viết tên cơ quan, tổ chức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2252097" y="3115410"/>
            <a:ext cx="6593520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D1C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trường học của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4533498" y="4509069"/>
            <a:ext cx="7206187" cy="1756977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F5E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một cơ quan, tổ chức </a:t>
            </a:r>
          </a:p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ở địa phương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1476004"/>
            <a:ext cx="5040293" cy="2835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872" y="3101604"/>
            <a:ext cx="5040293" cy="28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722" r="7444" b="29930"/>
          <a:stretch/>
        </p:blipFill>
        <p:spPr>
          <a:xfrm>
            <a:off x="1600200" y="1543051"/>
            <a:ext cx="10429876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73" y="905096"/>
            <a:ext cx="790110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65" b="100000" l="60976" r="75610">
                        <a14:foregroundMark x1="73956" y1="55583" x2="73956" y2="55583"/>
                        <a14:foregroundMark x1="73584" y1="55418" x2="73584" y2="55418"/>
                        <a14:foregroundMark x1="73584" y1="59801" x2="73584" y2="59801"/>
                        <a14:foregroundMark x1="67673" y1="77419" x2="67673" y2="77419"/>
                        <a14:foregroundMark x1="71104" y1="77006" x2="71104" y2="77006"/>
                        <a14:foregroundMark x1="70608" y1="74524" x2="70608" y2="74524"/>
                        <a14:foregroundMark x1="68127" y1="73532" x2="68127" y2="73532"/>
                        <a14:foregroundMark x1="67838" y1="75269" x2="67838" y2="75269"/>
                        <a14:foregroundMark x1="66515" y1="75103" x2="66515" y2="75103"/>
                        <a14:foregroundMark x1="65854" y1="77585" x2="65854" y2="77585"/>
                        <a14:foregroundMark x1="70153" y1="77998" x2="70318" y2="77419"/>
                        <a14:foregroundMark x1="69574" y1="76840" x2="69574" y2="76840"/>
                        <a14:foregroundMark x1="68417" y1="73366" x2="68417" y2="73366"/>
                        <a14:foregroundMark x1="69492" y1="73366" x2="69492" y2="73366"/>
                        <a14:foregroundMark x1="68623" y1="75848" x2="68623" y2="75848"/>
                        <a14:foregroundMark x1="66887" y1="73366" x2="66887" y2="73366"/>
                        <a14:foregroundMark x1="66598" y1="76427" x2="66598" y2="76427"/>
                        <a14:foregroundMark x1="67755" y1="73201" x2="67755" y2="73201"/>
                        <a14:foregroundMark x1="67549" y1="73945" x2="67549" y2="73945"/>
                        <a14:foregroundMark x1="70897" y1="91729" x2="70897" y2="91729"/>
                        <a14:foregroundMark x1="69285" y1="72043" x2="69285" y2="72043"/>
                        <a14:foregroundMark x1="69657" y1="72043" x2="69657" y2="72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22" t="51947" r="24498"/>
          <a:stretch/>
        </p:blipFill>
        <p:spPr>
          <a:xfrm>
            <a:off x="7642459" y="1472664"/>
            <a:ext cx="3417284" cy="5959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không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nhỉ?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78" y="2112506"/>
            <a:ext cx="1235766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401300"/>
            <a:ext cx="2372637" cy="145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40" r="98068">
                        <a14:backgroundMark x1="45170" y1="966" x2="45170" y2="966"/>
                        <a14:backgroundMark x1="58878" y1="1771" x2="58878" y2="1771"/>
                        <a14:backgroundMark x1="57314" y1="966" x2="57314" y2="966"/>
                        <a14:backgroundMark x1="55750" y1="805" x2="55750" y2="805"/>
                        <a14:backgroundMark x1="29071" y1="97585" x2="39006" y2="97585"/>
                        <a14:backgroundMark x1="62925" y1="98551" x2="80681" y2="97585"/>
                        <a14:backgroundMark x1="43422" y1="97101" x2="46182" y2="99195"/>
                        <a14:backgroundMark x1="54646" y1="98712" x2="62190" y2="98551"/>
                        <a14:backgroundMark x1="52346" y1="99034" x2="47194" y2="98551"/>
                        <a14:backgroundMark x1="46550" y1="966" x2="54462" y2="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192" y="3649699"/>
            <a:ext cx="6055973" cy="345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45" y="3844034"/>
            <a:ext cx="4898138" cy="326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b="16729"/>
          <a:stretch/>
        </p:blipFill>
        <p:spPr>
          <a:xfrm>
            <a:off x="397742" y="0"/>
            <a:ext cx="10687214" cy="54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601678" y="1423646"/>
            <a:ext cx="5018924" cy="45194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84390" y="2884994"/>
            <a:ext cx="5018924" cy="45194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141820" y="3968305"/>
            <a:ext cx="5018924" cy="45194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89342" y="1302998"/>
            <a:ext cx="1155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alt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các từ ngữ dưới đây vào nhóm thích hợp.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178" y="2455817"/>
            <a:ext cx="5714574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Tên cơ quan, tổ chức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46356" y="4140518"/>
            <a:ext cx="5548249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Tên người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14387" y="3009270"/>
            <a:ext cx="4539129" cy="1348217"/>
            <a:chOff x="484909" y="1722324"/>
            <a:chExt cx="3584168" cy="2653478"/>
          </a:xfrm>
        </p:grpSpPr>
        <p:sp>
          <p:nvSpPr>
            <p:cNvPr id="1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43752" y="3757845"/>
            <a:ext cx="5750120" cy="1358502"/>
            <a:chOff x="484909" y="1728435"/>
            <a:chExt cx="3584168" cy="2673720"/>
          </a:xfrm>
        </p:grpSpPr>
        <p:sp>
          <p:nvSpPr>
            <p:cNvPr id="1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1152" y="1748677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62049" y="4467249"/>
            <a:ext cx="5019851" cy="1356186"/>
            <a:chOff x="253232" y="1786391"/>
            <a:chExt cx="3584168" cy="2669162"/>
          </a:xfrm>
        </p:grpSpPr>
        <p:sp>
          <p:nvSpPr>
            <p:cNvPr id="19" name="Rounded Rectangle 20"/>
            <p:cNvSpPr/>
            <p:nvPr/>
          </p:nvSpPr>
          <p:spPr>
            <a:xfrm>
              <a:off x="253232" y="1786391"/>
              <a:ext cx="3584168" cy="1168128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4790" y="1802075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40249" y="5139357"/>
            <a:ext cx="3358822" cy="593967"/>
            <a:chOff x="-1765832" y="1897559"/>
            <a:chExt cx="4924475" cy="1169009"/>
          </a:xfrm>
        </p:grpSpPr>
        <p:sp>
          <p:nvSpPr>
            <p:cNvPr id="22" name="Rounded Rectangle 20"/>
            <p:cNvSpPr/>
            <p:nvPr/>
          </p:nvSpPr>
          <p:spPr>
            <a:xfrm>
              <a:off x="-1095678" y="1898441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765832" y="1897559"/>
              <a:ext cx="4924475" cy="102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53841" y="5828323"/>
            <a:ext cx="4498637" cy="1348217"/>
            <a:chOff x="484909" y="1722324"/>
            <a:chExt cx="3584168" cy="265347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1141" y="2296696"/>
            <a:ext cx="2449999" cy="739345"/>
            <a:chOff x="484909" y="1722324"/>
            <a:chExt cx="3584168" cy="1455133"/>
          </a:xfrm>
        </p:grpSpPr>
        <p:sp>
          <p:nvSpPr>
            <p:cNvPr id="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676" y="1722324"/>
              <a:ext cx="3160295" cy="1455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9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5754020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cơ quan, tổ chức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564363" y="954896"/>
            <a:ext cx="3581400" cy="923330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từ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478829" y="2178872"/>
            <a:ext cx="3729478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người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7107" y="3773629"/>
            <a:ext cx="3458973" cy="642204"/>
            <a:chOff x="484909" y="1722324"/>
            <a:chExt cx="3584168" cy="1174238"/>
          </a:xfrm>
        </p:grpSpPr>
        <p:sp>
          <p:nvSpPr>
            <p:cNvPr id="13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10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2760" y="3219016"/>
            <a:ext cx="5295936" cy="584775"/>
            <a:chOff x="484909" y="1722324"/>
            <a:chExt cx="3584168" cy="1187480"/>
          </a:xfrm>
        </p:grpSpPr>
        <p:sp>
          <p:nvSpPr>
            <p:cNvPr id="2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490" y="4158800"/>
            <a:ext cx="6694398" cy="592165"/>
            <a:chOff x="484909" y="1722324"/>
            <a:chExt cx="3584168" cy="117423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115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13" y="5048438"/>
            <a:ext cx="6087030" cy="609604"/>
            <a:chOff x="484909" y="1722324"/>
            <a:chExt cx="3584168" cy="1174238"/>
          </a:xfrm>
        </p:grpSpPr>
        <p:sp>
          <p:nvSpPr>
            <p:cNvPr id="28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676" y="1722324"/>
              <a:ext cx="3160295" cy="112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45763" y="4828525"/>
            <a:ext cx="2483260" cy="585255"/>
            <a:chOff x="484909" y="1722324"/>
            <a:chExt cx="3584168" cy="1174238"/>
          </a:xfrm>
        </p:grpSpPr>
        <p:sp>
          <p:nvSpPr>
            <p:cNvPr id="31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676" y="1722324"/>
              <a:ext cx="3160295" cy="117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92228" y="5991178"/>
            <a:ext cx="4995458" cy="584775"/>
            <a:chOff x="484909" y="1722324"/>
            <a:chExt cx="3584168" cy="1187480"/>
          </a:xfrm>
        </p:grpSpPr>
        <p:sp>
          <p:nvSpPr>
            <p:cNvPr id="34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3" y="1385010"/>
            <a:ext cx="1089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 hoa tên của các cơ quan, tổ chức có gì khác với cách viết hoa tên người?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007" y="2804889"/>
            <a:ext cx="6147792" cy="3539430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Tên người: 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thông thường: Viết hoa chữ cái đầu tất cả các âm tiết của danh từ riêng chỉ tên người.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hiệu, tên nhân vật lịch sử: Viết hoa chữ cái đầu tất cả các âm tiết.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8250" y="3667489"/>
            <a:ext cx="4897312" cy="3046988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Tên cơ quan, tổ chức: Viết hoa chữ cái đầu của các từ, cụm từ chỉ loại hình cơ quan, tổ chức; chức năng, lĩnh vực hoạt động của cơ quan, tổ chức.</a:t>
            </a:r>
          </a:p>
        </p:txBody>
      </p:sp>
      <p:sp>
        <p:nvSpPr>
          <p:cNvPr id="6" name="椭圆 31"/>
          <p:cNvSpPr/>
          <p:nvPr/>
        </p:nvSpPr>
        <p:spPr>
          <a:xfrm>
            <a:off x="4462350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5110292" y="6083836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5758234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59" y="1302998"/>
            <a:ext cx="112824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 quan, tổ chức dưới đây thành các bộ phận theo mẫu và nhận xét về cách viết hoa các bộ quận trong tên cơ quan, tổ chức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0006" y="4942800"/>
            <a:ext cx="2825325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6586" y="4926447"/>
            <a:ext cx="2582758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 lực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0599" y="4926447"/>
            <a:ext cx="2864951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6152" y="3321484"/>
            <a:ext cx="988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M: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 Điện lực Việt Nam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431</Words>
  <Application>Microsoft Macintosh PowerPoint</Application>
  <PresentationFormat>Widescreen</PresentationFormat>
  <Paragraphs>70</Paragraphs>
  <Slides>17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思源黑体 CN Normal</vt:lpstr>
      <vt:lpstr>Cambria</vt:lpstr>
      <vt:lpstr>字魂70号-灵悦黑体</vt:lpstr>
      <vt:lpstr>#9Slide07 HoneyCream</vt:lpstr>
      <vt:lpstr>HP001 4 hàng</vt:lpstr>
      <vt:lpstr>等线</vt:lpstr>
      <vt:lpstr>Calibri</vt:lpstr>
      <vt:lpstr>Arial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Microsoft Office User</cp:lastModifiedBy>
  <cp:revision>18</cp:revision>
  <dcterms:created xsi:type="dcterms:W3CDTF">2023-07-18T14:40:39Z</dcterms:created>
  <dcterms:modified xsi:type="dcterms:W3CDTF">2023-09-15T04:00:49Z</dcterms:modified>
</cp:coreProperties>
</file>