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62" r:id="rId5"/>
    <p:sldId id="263" r:id="rId6"/>
    <p:sldId id="264" r:id="rId7"/>
    <p:sldId id="265" r:id="rId8"/>
    <p:sldId id="259" r:id="rId9"/>
    <p:sldId id="268" r:id="rId10"/>
    <p:sldId id="267" r:id="rId11"/>
    <p:sldId id="269" r:id="rId12"/>
    <p:sldId id="270" r:id="rId13"/>
    <p:sldId id="271" r:id="rId14"/>
    <p:sldId id="272" r:id="rId15"/>
    <p:sldId id="274" r:id="rId16"/>
    <p:sldId id="275" r:id="rId17"/>
    <p:sldId id="276" r:id="rId18"/>
    <p:sldId id="278" r:id="rId19"/>
    <p:sldId id="279" r:id="rId20"/>
    <p:sldId id="280" r:id="rId21"/>
    <p:sldId id="277" r:id="rId22"/>
    <p:sldId id="284" r:id="rId23"/>
    <p:sldId id="285" r:id="rId24"/>
    <p:sldId id="290" r:id="rId25"/>
    <p:sldId id="286" r:id="rId26"/>
    <p:sldId id="260" r:id="rId27"/>
    <p:sldId id="287"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F6600"/>
    <a:srgbClr val="33CC33"/>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9BC026-C194-4390-BCDE-D8C6CC90A9C5}" type="datetimeFigureOut">
              <a:rPr lang="en-US" smtClean="0"/>
              <a:t>13/10/2023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772750-10DA-4C2B-844B-13DFB22D1D40}" type="slidenum">
              <a:rPr lang="en-US" smtClean="0"/>
              <a:t>‹#›</a:t>
            </a:fld>
            <a:endParaRPr lang="en-US"/>
          </a:p>
        </p:txBody>
      </p:sp>
    </p:spTree>
    <p:extLst>
      <p:ext uri="{BB962C8B-B14F-4D97-AF65-F5344CB8AC3E}">
        <p14:creationId xmlns:p14="http://schemas.microsoft.com/office/powerpoint/2010/main" val="1257670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a:t>
            </a:r>
            <a:r>
              <a:rPr lang="en-US" dirty="0"/>
              <a:t>ó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endParaRPr lang="vi-VN" dirty="0"/>
          </a:p>
          <a:p>
            <a:r>
              <a:rPr lang="vi-VN" dirty="0"/>
              <a:t>N</a:t>
            </a:r>
            <a:r>
              <a:rPr lang="en-US" dirty="0" err="1"/>
              <a:t>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19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846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81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695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0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3975586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3D8C612-D1BB-4C64-B9BF-2DBA39AC2662}" type="datetimeFigureOut">
              <a:rPr lang="en-US" smtClean="0"/>
              <a:t>13/10/2023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C211C78-ED2D-481B-802E-E147749F6BE2}" type="slidenum">
              <a:rPr lang="en-US" smtClean="0"/>
              <a:t>‹#›</a:t>
            </a:fld>
            <a:endParaRPr lang="en-US"/>
          </a:p>
        </p:txBody>
      </p:sp>
    </p:spTree>
    <p:extLst>
      <p:ext uri="{BB962C8B-B14F-4D97-AF65-F5344CB8AC3E}">
        <p14:creationId xmlns:p14="http://schemas.microsoft.com/office/powerpoint/2010/main" val="3118723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066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593A9-40E4-4715-BB88-DD783705E2B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6A31A-DEAA-4B37-8FF5-8436683131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2991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1012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72" r:id="rId4"/>
    <p:sldLayoutId id="214748367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6.png"/><Relationship Id="rId5" Type="http://schemas.microsoft.com/office/2007/relationships/hdphoto" Target="../media/hdphoto7.wdp"/><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gif"/><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slideLayout" Target="../slideLayouts/slideLayout5.xml"/><Relationship Id="rId7" Type="http://schemas.openxmlformats.org/officeDocument/2006/relationships/image" Target="../media/image13.jpeg"/><Relationship Id="rId12" Type="http://schemas.microsoft.com/office/2007/relationships/hdphoto" Target="../media/hdphoto3.wdp"/><Relationship Id="rId17"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30.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6.png"/><Relationship Id="rId5" Type="http://schemas.openxmlformats.org/officeDocument/2006/relationships/audio" Target="../media/audio1.wav"/><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notesSlide" Target="../notesSlides/notesSlide2.xml"/><Relationship Id="rId9" Type="http://schemas.openxmlformats.org/officeDocument/2006/relationships/image" Target="../media/image24.emf"/><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24.emf"/><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jpeg"/><Relationship Id="rId11" Type="http://schemas.openxmlformats.org/officeDocument/2006/relationships/image" Target="../media/image32.png"/><Relationship Id="rId5" Type="http://schemas.openxmlformats.org/officeDocument/2006/relationships/image" Target="../media/image13.jpe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24.emf"/><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jpeg"/><Relationship Id="rId11" Type="http://schemas.openxmlformats.org/officeDocument/2006/relationships/image" Target="../media/image32.png"/><Relationship Id="rId5" Type="http://schemas.openxmlformats.org/officeDocument/2006/relationships/image" Target="../media/image13.jpe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64307" y="101326"/>
            <a:ext cx="2506680" cy="2029009"/>
          </a:xfrm>
          <a:prstGeom prst="rect">
            <a:avLst/>
          </a:prstGeom>
        </p:spPr>
      </p:pic>
      <p:pic>
        <p:nvPicPr>
          <p:cNvPr id="6" name="Picture 5">
            <a:extLst>
              <a:ext uri="{FF2B5EF4-FFF2-40B4-BE49-F238E27FC236}">
                <a16:creationId xmlns:a16="http://schemas.microsoft.com/office/drawing/2014/main" id="{49243760-C26D-E1D0-486D-502F3064344F}"/>
              </a:ext>
            </a:extLst>
          </p:cNvPr>
          <p:cNvPicPr>
            <a:picLocks noChangeAspect="1"/>
          </p:cNvPicPr>
          <p:nvPr/>
        </p:nvPicPr>
        <p:blipFill>
          <a:blip r:embed="rId3"/>
          <a:stretch>
            <a:fillRect/>
          </a:stretch>
        </p:blipFill>
        <p:spPr>
          <a:xfrm>
            <a:off x="3691216" y="161401"/>
            <a:ext cx="4858933" cy="1225402"/>
          </a:xfrm>
          <a:prstGeom prst="rect">
            <a:avLst/>
          </a:prstGeom>
        </p:spPr>
      </p:pic>
      <p:pic>
        <p:nvPicPr>
          <p:cNvPr id="7" name="Picture 6" descr="A picture containing text, furniture&#10;&#10;Description automatically generated">
            <a:extLst>
              <a:ext uri="{FF2B5EF4-FFF2-40B4-BE49-F238E27FC236}">
                <a16:creationId xmlns:a16="http://schemas.microsoft.com/office/drawing/2014/main" id="{7E64F6F1-813B-4661-B1A3-AB37234CAA8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8149" y="4512291"/>
            <a:ext cx="2740859" cy="2446216"/>
          </a:xfrm>
          <a:prstGeom prst="rect">
            <a:avLst/>
          </a:prstGeom>
        </p:spPr>
      </p:pic>
      <p:pic>
        <p:nvPicPr>
          <p:cNvPr id="8" name="Picture 7" descr="Icon&#10;&#10;Description automatically generated">
            <a:extLst>
              <a:ext uri="{FF2B5EF4-FFF2-40B4-BE49-F238E27FC236}">
                <a16:creationId xmlns:a16="http://schemas.microsoft.com/office/drawing/2014/main" id="{A0970591-D357-4AEB-A5E1-81B452BA1F80}"/>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030772" y="3833352"/>
            <a:ext cx="3880968" cy="388096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2A0DC52-D749-4FE1-8203-36E583753E6E}"/>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6238904" y="3833352"/>
            <a:ext cx="3161445" cy="3161445"/>
          </a:xfrm>
          <a:prstGeom prst="rect">
            <a:avLst/>
          </a:prstGeom>
        </p:spPr>
      </p:pic>
      <p:pic>
        <p:nvPicPr>
          <p:cNvPr id="10" name="Picture 9" descr="A toy figurine holding a pineapple&#10;&#10;Description automatically generated with medium confidence">
            <a:extLst>
              <a:ext uri="{FF2B5EF4-FFF2-40B4-BE49-F238E27FC236}">
                <a16:creationId xmlns:a16="http://schemas.microsoft.com/office/drawing/2014/main" id="{B26C2527-580A-43C4-9BE6-F246857345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89696" y="3956615"/>
            <a:ext cx="2901385" cy="2901385"/>
          </a:xfrm>
          <a:prstGeom prst="rect">
            <a:avLst/>
          </a:prstGeom>
        </p:spPr>
      </p:pic>
      <p:pic>
        <p:nvPicPr>
          <p:cNvPr id="26" name="Picture 25"/>
          <p:cNvPicPr>
            <a:picLocks noChangeAspect="1"/>
          </p:cNvPicPr>
          <p:nvPr/>
        </p:nvPicPr>
        <p:blipFill>
          <a:blip r:embed="rId10"/>
          <a:stretch>
            <a:fillRect/>
          </a:stretch>
        </p:blipFill>
        <p:spPr>
          <a:xfrm>
            <a:off x="1161156" y="1132520"/>
            <a:ext cx="9919052" cy="4602879"/>
          </a:xfrm>
          <a:prstGeom prst="rect">
            <a:avLst/>
          </a:prstGeom>
        </p:spPr>
      </p:pic>
    </p:spTree>
    <p:extLst>
      <p:ext uri="{BB962C8B-B14F-4D97-AF65-F5344CB8AC3E}">
        <p14:creationId xmlns:p14="http://schemas.microsoft.com/office/powerpoint/2010/main" val="426372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27777" y="514551"/>
            <a:ext cx="6379647" cy="867946"/>
            <a:chOff x="891092" y="916590"/>
            <a:chExt cx="10531413" cy="1660338"/>
          </a:xfrm>
        </p:grpSpPr>
        <p:sp>
          <p:nvSpPr>
            <p:cNvPr id="3" name="Rounded Rectangle 2"/>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354151"/>
            </a:xfrm>
            <a:prstGeom prst="rect">
              <a:avLst/>
            </a:prstGeom>
          </p:spPr>
          <p:txBody>
            <a:bodyPr wrap="square">
              <a:spAutoFit/>
            </a:bodyPr>
            <a:lstStyle/>
            <a:p>
              <a:pPr algn="ctr" defTabSz="609585">
                <a:spcBef>
                  <a:spcPct val="50000"/>
                </a:spcBef>
              </a:pPr>
              <a:r>
                <a:rPr lang="en-US" sz="4000" b="1" i="1">
                  <a:solidFill>
                    <a:srgbClr val="002060"/>
                  </a:solidFill>
                  <a:latin typeface="Cambria" panose="02040503050406030204" pitchFamily="18" charset="0"/>
                  <a:ea typeface="Cambria" panose="02040503050406030204" pitchFamily="18" charset="0"/>
                  <a:cs typeface="Times New Roman" pitchFamily="18" charset="0"/>
                </a:rPr>
                <a:t>a) Làm ruộng bậc thang</a:t>
              </a:r>
            </a:p>
          </p:txBody>
        </p:sp>
      </p:grpSp>
      <p:grpSp>
        <p:nvGrpSpPr>
          <p:cNvPr id="5" name="Group 4"/>
          <p:cNvGrpSpPr/>
          <p:nvPr/>
        </p:nvGrpSpPr>
        <p:grpSpPr>
          <a:xfrm>
            <a:off x="670601" y="1880476"/>
            <a:ext cx="10795975" cy="2836954"/>
            <a:chOff x="749449" y="875643"/>
            <a:chExt cx="10691167" cy="1569292"/>
          </a:xfrm>
        </p:grpSpPr>
        <p:sp>
          <p:nvSpPr>
            <p:cNvPr id="6" name="Rounded Rectangle 5"/>
            <p:cNvSpPr/>
            <p:nvPr/>
          </p:nvSpPr>
          <p:spPr>
            <a:xfrm>
              <a:off x="749449" y="875643"/>
              <a:ext cx="10691167" cy="156929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3460" y="946455"/>
              <a:ext cx="10257401" cy="1413075"/>
            </a:xfrm>
            <a:prstGeom prst="rect">
              <a:avLst/>
            </a:prstGeom>
          </p:spPr>
          <p:txBody>
            <a:bodyPr wrap="square">
              <a:spAutoFit/>
            </a:bodyPr>
            <a:lstStyle/>
            <a:p>
              <a:pPr algn="just" defTabSz="609585">
                <a:spcBef>
                  <a:spcPct val="500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4, em hãy cho biết vai trò của ruộng bậc thang đối với đời sống và sản xuất của người dân khu vực miền núi Bắc Bộ.</a:t>
              </a:r>
            </a:p>
          </p:txBody>
        </p:sp>
      </p:grpSp>
    </p:spTree>
    <p:extLst>
      <p:ext uri="{BB962C8B-B14F-4D97-AF65-F5344CB8AC3E}">
        <p14:creationId xmlns:p14="http://schemas.microsoft.com/office/powerpoint/2010/main" val="33311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803137" y="3267667"/>
            <a:ext cx="4867964" cy="2874616"/>
          </a:xfrm>
          <a:prstGeom prst="rect">
            <a:avLst/>
          </a:prstGeom>
        </p:spPr>
      </p:pic>
      <p:sp>
        <p:nvSpPr>
          <p:cNvPr id="3" name="Rectangle 2"/>
          <p:cNvSpPr/>
          <p:nvPr/>
        </p:nvSpPr>
        <p:spPr>
          <a:xfrm>
            <a:off x="347472" y="3713102"/>
            <a:ext cx="6455665" cy="2862322"/>
          </a:xfrm>
          <a:prstGeom prst="rect">
            <a:avLst/>
          </a:prstGeom>
        </p:spPr>
        <p:txBody>
          <a:bodyPr wrap="square">
            <a:spAutoFit/>
          </a:bodyPr>
          <a:lstStyle/>
          <a:p>
            <a:pPr algn="just" defTabSz="609585">
              <a:spcBef>
                <a:spcPts val="12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Đồng thời, vẻ đẹp của các khu ruộng bậc thang đã thu hút nhiều du khách, góp phần thúc đẩy hoạt động du lịch cho vùng.</a:t>
            </a:r>
          </a:p>
        </p:txBody>
      </p:sp>
      <p:sp>
        <p:nvSpPr>
          <p:cNvPr id="5" name="Rectangle 4"/>
          <p:cNvSpPr/>
          <p:nvPr/>
        </p:nvSpPr>
        <p:spPr>
          <a:xfrm>
            <a:off x="347472" y="350377"/>
            <a:ext cx="11402877" cy="3493264"/>
          </a:xfrm>
          <a:prstGeom prst="rect">
            <a:avLst/>
          </a:prstGeom>
        </p:spPr>
        <p:txBody>
          <a:bodyPr wrap="square">
            <a:spAutoFit/>
          </a:bodyPr>
          <a:lstStyle/>
          <a:p>
            <a:pPr algn="just" defTabSz="609585">
              <a:spcBef>
                <a:spcPts val="6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Để có thể trồng lúa nước trên dốc, người dân ở khu vực miền núi đã xẻ sườn núi thành những bậc phẳng, gọi là ruộng bậc thang</a:t>
            </a:r>
          </a:p>
          <a:p>
            <a:pPr algn="just" defTabSz="609585">
              <a:spcBef>
                <a:spcPts val="6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Làm ruộng bậc thang không chỉ giúp người dân đảm bảo nguồn lương thực mà còn hạn chế tình trạng phá rừng làm nương rẫy. </a:t>
            </a:r>
          </a:p>
        </p:txBody>
      </p:sp>
      <p:sp>
        <p:nvSpPr>
          <p:cNvPr id="6" name="TextBox 5"/>
          <p:cNvSpPr txBox="1"/>
          <p:nvPr/>
        </p:nvSpPr>
        <p:spPr>
          <a:xfrm>
            <a:off x="7320770" y="6059180"/>
            <a:ext cx="4253346" cy="646331"/>
          </a:xfrm>
          <a:prstGeom prst="rect">
            <a:avLst/>
          </a:prstGeom>
          <a:noFill/>
        </p:spPr>
        <p:txBody>
          <a:bodyPr wrap="square" rtlCol="0">
            <a:spAutoFit/>
          </a:bodyPr>
          <a:lstStyle/>
          <a:p>
            <a:pPr algn="ctr"/>
            <a:r>
              <a:rPr lang="en-US" b="1">
                <a:latin typeface="Cambria" panose="02040503050406030204" pitchFamily="18" charset="0"/>
                <a:ea typeface="Cambria" panose="02040503050406030204" pitchFamily="18" charset="0"/>
              </a:rPr>
              <a:t>Hình 4</a:t>
            </a:r>
            <a:r>
              <a:rPr lang="en-US">
                <a:latin typeface="Cambria" panose="02040503050406030204" pitchFamily="18" charset="0"/>
                <a:ea typeface="Cambria" panose="02040503050406030204" pitchFamily="18" charset="0"/>
              </a:rPr>
              <a:t>: Ruộng bậc thang ở Mù Cang Chải (tỉnh Yên Bái)</a:t>
            </a:r>
          </a:p>
        </p:txBody>
      </p:sp>
    </p:spTree>
    <p:extLst>
      <p:ext uri="{BB962C8B-B14F-4D97-AF65-F5344CB8AC3E}">
        <p14:creationId xmlns:p14="http://schemas.microsoft.com/office/powerpoint/2010/main" val="222551379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72" y="2624408"/>
            <a:ext cx="6203941" cy="4233591"/>
          </a:xfrm>
          <a:prstGeom prst="rect">
            <a:avLst/>
          </a:prstGeom>
        </p:spPr>
      </p:pic>
      <p:grpSp>
        <p:nvGrpSpPr>
          <p:cNvPr id="3" name="Group 2"/>
          <p:cNvGrpSpPr/>
          <p:nvPr/>
        </p:nvGrpSpPr>
        <p:grpSpPr>
          <a:xfrm>
            <a:off x="441777" y="412214"/>
            <a:ext cx="11331123" cy="2055210"/>
            <a:chOff x="891092" y="916590"/>
            <a:chExt cx="10531413" cy="3931515"/>
          </a:xfrm>
        </p:grpSpPr>
        <p:sp>
          <p:nvSpPr>
            <p:cNvPr id="4" name="Rounded Rectangle 3"/>
            <p:cNvSpPr/>
            <p:nvPr/>
          </p:nvSpPr>
          <p:spPr>
            <a:xfrm>
              <a:off x="891092" y="916590"/>
              <a:ext cx="10531413" cy="3931515"/>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946455"/>
              <a:ext cx="10257401" cy="3709196"/>
            </a:xfrm>
            <a:prstGeom prst="rect">
              <a:avLst/>
            </a:prstGeom>
          </p:spPr>
          <p:txBody>
            <a:bodyPr wrap="square">
              <a:spAutoFit/>
            </a:bodyPr>
            <a:lstStyle/>
            <a:p>
              <a:pPr algn="just" defTabSz="609585">
                <a:spcBef>
                  <a:spcPct val="50000"/>
                </a:spcBef>
              </a:pPr>
              <a:r>
                <a:rPr lang="en-US" sz="4000" b="1">
                  <a:solidFill>
                    <a:srgbClr val="70AD47"/>
                  </a:solidFill>
                  <a:latin typeface="Times New Roman" pitchFamily="18" charset="0"/>
                  <a:cs typeface="Times New Roman" pitchFamily="18" charset="0"/>
                </a:rPr>
                <a:t>	</a:t>
              </a:r>
              <a:r>
                <a:rPr lang="en-US" sz="4000" b="1">
                  <a:solidFill>
                    <a:srgbClr val="002060"/>
                  </a:solidFill>
                  <a:latin typeface="Cambria" panose="02040503050406030204" pitchFamily="18" charset="0"/>
                  <a:ea typeface="Cambria" panose="02040503050406030204" pitchFamily="18" charset="0"/>
                  <a:cs typeface="Times New Roman" pitchFamily="18" charset="0"/>
                </a:rPr>
                <a:t> Hãy cho biết vai trò của ruộng bậc thang đối với đời sống và sản xuất của người dân khu vực miền núi Bắc Bộ.</a:t>
              </a:r>
              <a:endParaRPr lang="en-US" sz="4000" b="1">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232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4172" y="459133"/>
            <a:ext cx="11029787" cy="1300394"/>
            <a:chOff x="891092" y="916590"/>
            <a:chExt cx="10531413" cy="1444830"/>
          </a:xfrm>
        </p:grpSpPr>
        <p:sp>
          <p:nvSpPr>
            <p:cNvPr id="6" name="Rounded Rectangle 5"/>
            <p:cNvSpPr/>
            <p:nvPr/>
          </p:nvSpPr>
          <p:spPr>
            <a:xfrm>
              <a:off x="891092" y="916590"/>
              <a:ext cx="10531413" cy="1444830"/>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91092" y="946454"/>
              <a:ext cx="10389770" cy="1333650"/>
            </a:xfrm>
            <a:prstGeom prst="rect">
              <a:avLst/>
            </a:prstGeom>
          </p:spPr>
          <p:txBody>
            <a:bodyPr wrap="square">
              <a:spAutoFit/>
            </a:bodyPr>
            <a:lstStyle/>
            <a:p>
              <a:pPr algn="ctr" defTabSz="609585">
                <a:spcBef>
                  <a:spcPct val="500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Vai trò của ruộng bậc thang đối với đời sống và sản xuất của người dân khu vực miền núi Bắc Bộ là:</a:t>
              </a:r>
            </a:p>
          </p:txBody>
        </p:sp>
      </p:grpSp>
      <p:grpSp>
        <p:nvGrpSpPr>
          <p:cNvPr id="8" name="Group 7"/>
          <p:cNvGrpSpPr/>
          <p:nvPr/>
        </p:nvGrpSpPr>
        <p:grpSpPr>
          <a:xfrm>
            <a:off x="679638" y="2212983"/>
            <a:ext cx="10795975" cy="3536651"/>
            <a:chOff x="749449" y="875642"/>
            <a:chExt cx="10691167" cy="1956337"/>
          </a:xfrm>
        </p:grpSpPr>
        <p:sp>
          <p:nvSpPr>
            <p:cNvPr id="9" name="Rounded Rectangle 8"/>
            <p:cNvSpPr/>
            <p:nvPr/>
          </p:nvSpPr>
          <p:spPr>
            <a:xfrm>
              <a:off x="749449" y="875642"/>
              <a:ext cx="10691167" cy="1956337"/>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81933" y="946455"/>
              <a:ext cx="10298929" cy="1838700"/>
            </a:xfrm>
            <a:prstGeom prst="rect">
              <a:avLst/>
            </a:prstGeom>
          </p:spPr>
          <p:txBody>
            <a:bodyPr wrap="square">
              <a:spAutoFit/>
            </a:bodyPr>
            <a:lstStyle/>
            <a:p>
              <a:pPr algn="just">
                <a:spcBef>
                  <a:spcPts val="600"/>
                </a:spcBef>
              </a:pPr>
              <a:r>
                <a:rPr lang="vi-VN" sz="4000" b="1" i="1">
                  <a:solidFill>
                    <a:srgbClr val="002060"/>
                  </a:solidFill>
                  <a:latin typeface="Cambria" panose="02040503050406030204" pitchFamily="18" charset="0"/>
                  <a:ea typeface="Cambria" panose="02040503050406030204" pitchFamily="18" charset="0"/>
                </a:rPr>
                <a:t>- Trồng lúa nước, giúp đảm bảo nguồn lương thực cho người dân.</a:t>
              </a:r>
              <a:endParaRPr lang="en-US" sz="4000" b="1">
                <a:solidFill>
                  <a:srgbClr val="002060"/>
                </a:solidFill>
                <a:latin typeface="Cambria" panose="02040503050406030204" pitchFamily="18" charset="0"/>
                <a:ea typeface="Cambria" panose="02040503050406030204" pitchFamily="18" charset="0"/>
              </a:endParaRPr>
            </a:p>
            <a:p>
              <a:pPr algn="just">
                <a:spcBef>
                  <a:spcPts val="600"/>
                </a:spcBef>
              </a:pPr>
              <a:r>
                <a:rPr lang="vi-VN" sz="4000" b="1" i="1">
                  <a:solidFill>
                    <a:srgbClr val="002060"/>
                  </a:solidFill>
                  <a:latin typeface="Cambria" panose="02040503050406030204" pitchFamily="18" charset="0"/>
                  <a:ea typeface="Cambria" panose="02040503050406030204" pitchFamily="18" charset="0"/>
                </a:rPr>
                <a:t>- Hạn chế tình trạng phá rừng làm nương rẫy.</a:t>
              </a:r>
              <a:endParaRPr lang="en-US" sz="4000" b="1">
                <a:solidFill>
                  <a:srgbClr val="002060"/>
                </a:solidFill>
                <a:latin typeface="Cambria" panose="02040503050406030204" pitchFamily="18" charset="0"/>
                <a:ea typeface="Cambria" panose="02040503050406030204" pitchFamily="18" charset="0"/>
              </a:endParaRPr>
            </a:p>
            <a:p>
              <a:pPr algn="just">
                <a:spcBef>
                  <a:spcPts val="600"/>
                </a:spcBef>
              </a:pPr>
              <a:r>
                <a:rPr lang="vi-VN" sz="4000" b="1" i="1">
                  <a:solidFill>
                    <a:srgbClr val="002060"/>
                  </a:solidFill>
                  <a:latin typeface="Cambria" panose="02040503050406030204" pitchFamily="18" charset="0"/>
                  <a:ea typeface="Cambria" panose="02040503050406030204" pitchFamily="18" charset="0"/>
                </a:rPr>
                <a:t>- Thúc đẩy hoạt động du lịch của vùng.</a:t>
              </a:r>
              <a:endParaRPr lang="en-US" sz="7200" b="1">
                <a:solidFill>
                  <a:srgbClr val="00206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263992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80070" y="2369128"/>
            <a:ext cx="5835021" cy="422107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63" y="723018"/>
            <a:ext cx="5172598" cy="3518904"/>
          </a:xfrm>
          <a:prstGeom prst="rect">
            <a:avLst/>
          </a:prstGeom>
        </p:spPr>
      </p:pic>
    </p:spTree>
    <p:extLst>
      <p:ext uri="{BB962C8B-B14F-4D97-AF65-F5344CB8AC3E}">
        <p14:creationId xmlns:p14="http://schemas.microsoft.com/office/powerpoint/2010/main" val="346401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86904" y="477418"/>
            <a:ext cx="9422659" cy="867946"/>
            <a:chOff x="891092" y="916590"/>
            <a:chExt cx="10531413" cy="1660338"/>
          </a:xfrm>
        </p:grpSpPr>
        <p:sp>
          <p:nvSpPr>
            <p:cNvPr id="3" name="Rounded Rectangle 2"/>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354151"/>
            </a:xfrm>
            <a:prstGeom prst="rect">
              <a:avLst/>
            </a:prstGeom>
          </p:spPr>
          <p:txBody>
            <a:bodyPr wrap="square">
              <a:spAutoFit/>
            </a:bodyPr>
            <a:lstStyle/>
            <a:p>
              <a:pPr algn="ctr" defTabSz="609585">
                <a:spcBef>
                  <a:spcPct val="50000"/>
                </a:spcBef>
              </a:pPr>
              <a:r>
                <a:rPr lang="en-US" sz="4000" b="1" i="1">
                  <a:solidFill>
                    <a:srgbClr val="002060"/>
                  </a:solidFill>
                  <a:latin typeface="Cambria" panose="02040503050406030204" pitchFamily="18" charset="0"/>
                  <a:ea typeface="Cambria" panose="02040503050406030204" pitchFamily="18" charset="0"/>
                  <a:cs typeface="Times New Roman" pitchFamily="18" charset="0"/>
                </a:rPr>
                <a:t>b) Xây dựng các công trình thủy điện.</a:t>
              </a:r>
            </a:p>
          </p:txBody>
        </p:sp>
      </p:grpSp>
      <p:grpSp>
        <p:nvGrpSpPr>
          <p:cNvPr id="5" name="Group 4"/>
          <p:cNvGrpSpPr/>
          <p:nvPr/>
        </p:nvGrpSpPr>
        <p:grpSpPr>
          <a:xfrm>
            <a:off x="670601" y="1880476"/>
            <a:ext cx="10795975" cy="2836954"/>
            <a:chOff x="749449" y="875643"/>
            <a:chExt cx="10691167" cy="1569292"/>
          </a:xfrm>
        </p:grpSpPr>
        <p:sp>
          <p:nvSpPr>
            <p:cNvPr id="6" name="Rounded Rectangle 5"/>
            <p:cNvSpPr/>
            <p:nvPr/>
          </p:nvSpPr>
          <p:spPr>
            <a:xfrm>
              <a:off x="749449" y="875643"/>
              <a:ext cx="10691167" cy="156929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3460" y="946455"/>
              <a:ext cx="10257401" cy="1413074"/>
            </a:xfrm>
            <a:prstGeom prst="rect">
              <a:avLst/>
            </a:prstGeom>
          </p:spPr>
          <p:txBody>
            <a:bodyPr wrap="square">
              <a:spAutoFit/>
            </a:bodyPr>
            <a:lstStyle/>
            <a:p>
              <a:pPr algn="just" defTabSz="609585">
                <a:spcBef>
                  <a:spcPct val="500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5, 6, em hãy kể tên và xác định trên lược đồ một số nhà máy thủy điện ở vùng Trung du và miền núi Bắc Bộ.</a:t>
              </a:r>
            </a:p>
          </p:txBody>
        </p:sp>
      </p:grpSp>
    </p:spTree>
    <p:extLst>
      <p:ext uri="{BB962C8B-B14F-4D97-AF65-F5344CB8AC3E}">
        <p14:creationId xmlns:p14="http://schemas.microsoft.com/office/powerpoint/2010/main" val="386178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93" y="1731819"/>
            <a:ext cx="5051485" cy="2729898"/>
          </a:xfrm>
          <a:prstGeom prst="rect">
            <a:avLst/>
          </a:prstGeom>
        </p:spPr>
      </p:pic>
      <p:sp>
        <p:nvSpPr>
          <p:cNvPr id="3" name="Rectangle 2"/>
          <p:cNvSpPr/>
          <p:nvPr/>
        </p:nvSpPr>
        <p:spPr>
          <a:xfrm>
            <a:off x="5495880" y="809133"/>
            <a:ext cx="6266629" cy="5078313"/>
          </a:xfrm>
          <a:prstGeom prst="rect">
            <a:avLst/>
          </a:prstGeom>
        </p:spPr>
        <p:txBody>
          <a:bodyPr wrap="square">
            <a:spAutoFit/>
          </a:bodyPr>
          <a:lstStyle/>
          <a:p>
            <a:pPr algn="just" defTabSz="609585">
              <a:spcBef>
                <a:spcPts val="12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Sông ngòi ở vùng Trung du và miền núi Bắc Bộ có tiềm năng lớn để phát triển thủy điện. Nhiều nhà máy thủy điện đã được xây dựng, cung cấp điện phục vụ cho sinh hoạt và sản xuất, đồng thời giảm lũ cho vùng đồng bằng.</a:t>
            </a:r>
          </a:p>
        </p:txBody>
      </p:sp>
      <p:sp>
        <p:nvSpPr>
          <p:cNvPr id="5" name="TextBox 4"/>
          <p:cNvSpPr txBox="1"/>
          <p:nvPr/>
        </p:nvSpPr>
        <p:spPr>
          <a:xfrm>
            <a:off x="375263" y="4461717"/>
            <a:ext cx="4908420" cy="830997"/>
          </a:xfrm>
          <a:prstGeom prst="rect">
            <a:avLst/>
          </a:prstGeom>
          <a:noFill/>
        </p:spPr>
        <p:txBody>
          <a:bodyPr wrap="square" rtlCol="0">
            <a:spAutoFit/>
          </a:bodyPr>
          <a:lstStyle/>
          <a:p>
            <a:pPr algn="ctr"/>
            <a:r>
              <a:rPr lang="en-US" sz="2400" b="1">
                <a:latin typeface="Cambria" panose="02040503050406030204" pitchFamily="18" charset="0"/>
                <a:ea typeface="Cambria" panose="02040503050406030204" pitchFamily="18" charset="0"/>
              </a:rPr>
              <a:t>Hình 5</a:t>
            </a:r>
            <a:r>
              <a:rPr lang="en-US" sz="2400">
                <a:latin typeface="Cambria" panose="02040503050406030204" pitchFamily="18" charset="0"/>
                <a:ea typeface="Cambria" panose="02040503050406030204" pitchFamily="18" charset="0"/>
              </a:rPr>
              <a:t>: Nhà máy thủy điện Thác Bà trên sông Chảy (tỉnh Yên Bái)</a:t>
            </a:r>
          </a:p>
        </p:txBody>
      </p:sp>
    </p:spTree>
    <p:extLst>
      <p:ext uri="{BB962C8B-B14F-4D97-AF65-F5344CB8AC3E}">
        <p14:creationId xmlns:p14="http://schemas.microsoft.com/office/powerpoint/2010/main" val="3414142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187912" y="324946"/>
            <a:ext cx="9743325" cy="5881890"/>
          </a:xfrm>
          <a:prstGeom prst="rect">
            <a:avLst/>
          </a:prstGeom>
        </p:spPr>
      </p:pic>
      <p:sp>
        <p:nvSpPr>
          <p:cNvPr id="3" name="TextBox 2"/>
          <p:cNvSpPr txBox="1"/>
          <p:nvPr/>
        </p:nvSpPr>
        <p:spPr>
          <a:xfrm>
            <a:off x="744566" y="6151416"/>
            <a:ext cx="10865543" cy="400110"/>
          </a:xfrm>
          <a:prstGeom prst="rect">
            <a:avLst/>
          </a:prstGeom>
          <a:noFill/>
        </p:spPr>
        <p:txBody>
          <a:bodyPr wrap="square" rtlCol="0">
            <a:spAutoFit/>
          </a:bodyPr>
          <a:lstStyle/>
          <a:p>
            <a:r>
              <a:rPr lang="en-US" sz="2000" b="1">
                <a:latin typeface="Cambria" panose="02040503050406030204" pitchFamily="18" charset="0"/>
                <a:ea typeface="Cambria" panose="02040503050406030204" pitchFamily="18" charset="0"/>
              </a:rPr>
              <a:t>Hình 6: </a:t>
            </a:r>
            <a:r>
              <a:rPr lang="en-US" sz="2000">
                <a:latin typeface="Cambria" panose="02040503050406030204" pitchFamily="18" charset="0"/>
                <a:ea typeface="Cambria" panose="02040503050406030204" pitchFamily="18" charset="0"/>
              </a:rPr>
              <a:t>Lược đồ một số nhà máy thủy điện và mỏ khoáng sản ở vùng Trung du và miền núi Bắc Bộ.</a:t>
            </a:r>
          </a:p>
        </p:txBody>
      </p:sp>
      <p:sp>
        <p:nvSpPr>
          <p:cNvPr id="4" name="Oval 3"/>
          <p:cNvSpPr/>
          <p:nvPr/>
        </p:nvSpPr>
        <p:spPr>
          <a:xfrm>
            <a:off x="2286000" y="1911928"/>
            <a:ext cx="1149927" cy="76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435927" y="3144981"/>
            <a:ext cx="872837" cy="595747"/>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602374" y="4087091"/>
            <a:ext cx="867700" cy="637308"/>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40037" y="2881745"/>
            <a:ext cx="900545" cy="540328"/>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631874" y="1775055"/>
            <a:ext cx="1149927" cy="76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67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72" y="2624408"/>
            <a:ext cx="6203941" cy="4233591"/>
          </a:xfrm>
          <a:prstGeom prst="rect">
            <a:avLst/>
          </a:prstGeom>
        </p:spPr>
      </p:pic>
      <p:grpSp>
        <p:nvGrpSpPr>
          <p:cNvPr id="3" name="Group 2"/>
          <p:cNvGrpSpPr/>
          <p:nvPr/>
        </p:nvGrpSpPr>
        <p:grpSpPr>
          <a:xfrm>
            <a:off x="441777" y="412214"/>
            <a:ext cx="11331123" cy="2055210"/>
            <a:chOff x="891092" y="916590"/>
            <a:chExt cx="10531413" cy="3931515"/>
          </a:xfrm>
        </p:grpSpPr>
        <p:sp>
          <p:nvSpPr>
            <p:cNvPr id="4" name="Rounded Rectangle 3"/>
            <p:cNvSpPr/>
            <p:nvPr/>
          </p:nvSpPr>
          <p:spPr>
            <a:xfrm>
              <a:off x="891092" y="916590"/>
              <a:ext cx="10531413" cy="3931515"/>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946455"/>
              <a:ext cx="10257401" cy="3709196"/>
            </a:xfrm>
            <a:prstGeom prst="rect">
              <a:avLst/>
            </a:prstGeom>
          </p:spPr>
          <p:txBody>
            <a:bodyPr wrap="square">
              <a:spAutoFit/>
            </a:bodyPr>
            <a:lstStyle/>
            <a:p>
              <a:pPr algn="just" defTabSz="609585">
                <a:spcBef>
                  <a:spcPct val="50000"/>
                </a:spcBef>
              </a:pPr>
              <a:r>
                <a:rPr lang="en-US" sz="4000" b="1">
                  <a:solidFill>
                    <a:srgbClr val="70AD47"/>
                  </a:solidFill>
                  <a:latin typeface="Times New Roman" pitchFamily="18" charset="0"/>
                  <a:cs typeface="Times New Roman" pitchFamily="18" charset="0"/>
                </a:rPr>
                <a:t>	</a:t>
              </a:r>
              <a:r>
                <a:rPr lang="en-US" sz="4000" b="1">
                  <a:solidFill>
                    <a:srgbClr val="002060"/>
                  </a:solidFill>
                  <a:latin typeface="Cambria" panose="02040503050406030204" pitchFamily="18" charset="0"/>
                  <a:ea typeface="Cambria" panose="02040503050406030204" pitchFamily="18" charset="0"/>
                  <a:cs typeface="Times New Roman" pitchFamily="18" charset="0"/>
                </a:rPr>
                <a:t> Hãy cho biết vai trò của nhà máy thủy điện với đời sống và sản xuất của người dân khu vực miền núi Bắc Bộ.</a:t>
              </a:r>
              <a:endParaRPr lang="en-US" sz="4000" b="1">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15456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80313" y="596563"/>
            <a:ext cx="11029787" cy="1300394"/>
            <a:chOff x="891092" y="916590"/>
            <a:chExt cx="10531413" cy="1444830"/>
          </a:xfrm>
        </p:grpSpPr>
        <p:sp>
          <p:nvSpPr>
            <p:cNvPr id="6" name="Rounded Rectangle 5"/>
            <p:cNvSpPr/>
            <p:nvPr/>
          </p:nvSpPr>
          <p:spPr>
            <a:xfrm>
              <a:off x="891092" y="916590"/>
              <a:ext cx="10531413" cy="1444830"/>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891092" y="946454"/>
              <a:ext cx="10389770" cy="1299454"/>
            </a:xfrm>
            <a:prstGeom prst="rect">
              <a:avLst/>
            </a:prstGeom>
          </p:spPr>
          <p:txBody>
            <a:bodyPr wrap="square">
              <a:spAutoFit/>
            </a:body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35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Vai trò của nhà</a:t>
              </a:r>
              <a:r>
                <a:rPr kumimoji="0" lang="en-US" sz="35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máy thủy điện </a:t>
              </a:r>
              <a:r>
                <a:rPr kumimoji="0" lang="en-US" sz="35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đối với đời sống và sản xuất của người dân khu vực miền núi Bắc Bộ là:</a:t>
              </a:r>
            </a:p>
          </p:txBody>
        </p:sp>
      </p:grpSp>
      <p:grpSp>
        <p:nvGrpSpPr>
          <p:cNvPr id="8" name="Group 7"/>
          <p:cNvGrpSpPr/>
          <p:nvPr/>
        </p:nvGrpSpPr>
        <p:grpSpPr>
          <a:xfrm>
            <a:off x="781545" y="2379237"/>
            <a:ext cx="10795975" cy="2303599"/>
            <a:chOff x="664813" y="837323"/>
            <a:chExt cx="10691167" cy="1274261"/>
          </a:xfrm>
        </p:grpSpPr>
        <p:sp>
          <p:nvSpPr>
            <p:cNvPr id="9" name="Rounded Rectangle 8"/>
            <p:cNvSpPr/>
            <p:nvPr/>
          </p:nvSpPr>
          <p:spPr>
            <a:xfrm>
              <a:off x="664813" y="837323"/>
              <a:ext cx="10691167" cy="1274261"/>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851258" y="946455"/>
              <a:ext cx="10429604" cy="1072574"/>
            </a:xfrm>
            <a:prstGeom prst="rect">
              <a:avLst/>
            </a:prstGeom>
          </p:spPr>
          <p:txBody>
            <a:bodyPr wrap="square">
              <a:spAutoFit/>
            </a:bodyPr>
            <a:lstStyle/>
            <a:p>
              <a:pPr algn="just"/>
              <a:r>
                <a:rPr lang="vi-VN" sz="4000" b="1" i="1">
                  <a:solidFill>
                    <a:srgbClr val="002060"/>
                  </a:solidFill>
                  <a:latin typeface="Cambria" panose="02040503050406030204" pitchFamily="18" charset="0"/>
                  <a:ea typeface="Cambria" panose="02040503050406030204" pitchFamily="18" charset="0"/>
                </a:rPr>
                <a:t>- Cung cấp điện </a:t>
              </a:r>
              <a:r>
                <a:rPr lang="en-US" sz="4000" b="1" i="1">
                  <a:solidFill>
                    <a:srgbClr val="002060"/>
                  </a:solidFill>
                  <a:latin typeface="Cambria" panose="02040503050406030204" pitchFamily="18" charset="0"/>
                  <a:ea typeface="Cambria" panose="02040503050406030204" pitchFamily="18" charset="0"/>
                </a:rPr>
                <a:t>phục vụ </a:t>
              </a:r>
              <a:r>
                <a:rPr lang="vi-VN" sz="4000" b="1" i="1">
                  <a:solidFill>
                    <a:srgbClr val="002060"/>
                  </a:solidFill>
                  <a:latin typeface="Cambria" panose="02040503050406030204" pitchFamily="18" charset="0"/>
                  <a:ea typeface="Cambria" panose="02040503050406030204" pitchFamily="18" charset="0"/>
                </a:rPr>
                <a:t>cho sinh hoạt và sản xuất.</a:t>
              </a:r>
              <a:endParaRPr lang="en-US" sz="4000" b="1">
                <a:solidFill>
                  <a:srgbClr val="002060"/>
                </a:solidFill>
                <a:latin typeface="Cambria" panose="02040503050406030204" pitchFamily="18" charset="0"/>
                <a:ea typeface="Cambria" panose="02040503050406030204" pitchFamily="18" charset="0"/>
              </a:endParaRPr>
            </a:p>
            <a:p>
              <a:pPr algn="just"/>
              <a:r>
                <a:rPr lang="vi-VN" sz="4000" b="1" i="1">
                  <a:solidFill>
                    <a:srgbClr val="002060"/>
                  </a:solidFill>
                  <a:latin typeface="Cambria" panose="02040503050406030204" pitchFamily="18" charset="0"/>
                  <a:ea typeface="Cambria" panose="02040503050406030204" pitchFamily="18" charset="0"/>
                </a:rPr>
                <a:t>- Giúp giảm lũ cho vùng đồng bằng.</a:t>
              </a:r>
              <a:endParaRPr kumimoji="0" lang="en-US" sz="1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62407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2"/>
          <a:stretch>
            <a:fillRect/>
          </a:stretch>
        </p:blipFill>
        <p:spPr>
          <a:xfrm>
            <a:off x="2463816" y="142596"/>
            <a:ext cx="6498899" cy="1579001"/>
          </a:xfrm>
          <a:prstGeom prst="rect">
            <a:avLst/>
          </a:prstGeom>
        </p:spPr>
      </p:pic>
      <p:grpSp>
        <p:nvGrpSpPr>
          <p:cNvPr id="3" name="Group 2"/>
          <p:cNvGrpSpPr/>
          <p:nvPr/>
        </p:nvGrpSpPr>
        <p:grpSpPr>
          <a:xfrm>
            <a:off x="440871" y="1191986"/>
            <a:ext cx="11217729" cy="5274127"/>
            <a:chOff x="947538" y="1518131"/>
            <a:chExt cx="9963150" cy="4762392"/>
          </a:xfrm>
        </p:grpSpPr>
        <p:sp>
          <p:nvSpPr>
            <p:cNvPr id="4" name="Rounded Rectangle 3"/>
            <p:cNvSpPr/>
            <p:nvPr/>
          </p:nvSpPr>
          <p:spPr>
            <a:xfrm>
              <a:off x="947538" y="1518131"/>
              <a:ext cx="9963150" cy="4762392"/>
            </a:xfrm>
            <a:prstGeom prst="roundRect">
              <a:avLst/>
            </a:prstGeom>
            <a:solidFill>
              <a:schemeClr val="bg1"/>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46061" y="1676486"/>
              <a:ext cx="9706619" cy="3512888"/>
            </a:xfrm>
            <a:prstGeom prst="rect">
              <a:avLst/>
            </a:prstGeom>
            <a:noFill/>
          </p:spPr>
          <p:txBody>
            <a:bodyPr wrap="square" rtlCol="0">
              <a:spAutoFit/>
            </a:bodyPr>
            <a:lstStyle/>
            <a:p>
              <a:pPr algn="just">
                <a:lnSpc>
                  <a:spcPct val="150000"/>
                </a:lnSpc>
              </a:pPr>
              <a:r>
                <a:rPr lang="en-US" sz="2800">
                  <a:solidFill>
                    <a:srgbClr val="339966"/>
                  </a:solidFill>
                  <a:latin typeface="Cambria" panose="02040503050406030204" pitchFamily="18" charset="0"/>
                  <a:ea typeface="Cambria" panose="02040503050406030204" pitchFamily="18" charset="0"/>
                </a:rPr>
                <a:t>- Kể được tên một số dân tộc sinh sống ở vùng Trung du và miền núi Bắc Bộ.</a:t>
              </a:r>
            </a:p>
            <a:p>
              <a:pPr algn="just">
                <a:lnSpc>
                  <a:spcPct val="150000"/>
                </a:lnSpc>
              </a:pPr>
              <a:r>
                <a:rPr lang="en-US" sz="2800">
                  <a:solidFill>
                    <a:srgbClr val="339966"/>
                  </a:solidFill>
                  <a:latin typeface="Cambria" panose="02040503050406030204" pitchFamily="18" charset="0"/>
                  <a:ea typeface="Cambria" panose="02040503050406030204" pitchFamily="18" charset="0"/>
                </a:rPr>
                <a:t>- Nhận xét được một cách đơn giản về sự phân bố dân cư ở Trung du và miền núi Bắc Bộ thông qua lược đồ phân bố dân cư.</a:t>
              </a:r>
            </a:p>
            <a:p>
              <a:pPr algn="just">
                <a:lnSpc>
                  <a:spcPct val="150000"/>
                </a:lnSpc>
              </a:pPr>
              <a:r>
                <a:rPr lang="en-US" sz="2800">
                  <a:solidFill>
                    <a:srgbClr val="339966"/>
                  </a:solidFill>
                  <a:latin typeface="Cambria" panose="02040503050406030204" pitchFamily="18" charset="0"/>
                  <a:ea typeface="Cambria" panose="02040503050406030204" pitchFamily="18" charset="0"/>
                </a:rPr>
                <a:t>- Kể tên một số cách thức khai thác tự nhiên (ví dụ: làm ruộng bậc thang, xây dựng các công trình thuỷ điện, khai thác khoáng sản,..)</a:t>
              </a:r>
            </a:p>
          </p:txBody>
        </p:sp>
      </p:grpSp>
    </p:spTree>
    <p:extLst>
      <p:ext uri="{BB962C8B-B14F-4D97-AF65-F5344CB8AC3E}">
        <p14:creationId xmlns:p14="http://schemas.microsoft.com/office/powerpoint/2010/main" val="85985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31128" y="588254"/>
            <a:ext cx="6790295" cy="867946"/>
            <a:chOff x="891092" y="916590"/>
            <a:chExt cx="10531413" cy="1660338"/>
          </a:xfrm>
        </p:grpSpPr>
        <p:sp>
          <p:nvSpPr>
            <p:cNvPr id="3" name="Rounded Rectangle 2"/>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023460" y="946455"/>
              <a:ext cx="10257401" cy="1354151"/>
            </a:xfrm>
            <a:prstGeom prst="rect">
              <a:avLst/>
            </a:prstGeom>
          </p:spPr>
          <p:txBody>
            <a:bodyPr wrap="square">
              <a:spAutoFit/>
            </a:body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lang="en-US" sz="4000" b="1" i="1">
                  <a:solidFill>
                    <a:srgbClr val="002060"/>
                  </a:solidFill>
                  <a:latin typeface="Cambria" panose="02040503050406030204" pitchFamily="18" charset="0"/>
                  <a:ea typeface="Cambria" panose="02040503050406030204" pitchFamily="18" charset="0"/>
                  <a:cs typeface="Times New Roman" pitchFamily="18" charset="0"/>
                </a:rPr>
                <a:t>c</a:t>
              </a:r>
              <a:r>
                <a:rPr kumimoji="0" lang="en-US" sz="4000" b="1" i="1"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Khai thác</a:t>
              </a:r>
              <a:r>
                <a:rPr kumimoji="0" lang="en-US" sz="4000" b="1" i="1"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khoáng sản</a:t>
              </a:r>
              <a:endParaRPr kumimoji="0" lang="en-US" sz="4000" b="1" i="1"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70601" y="1880476"/>
            <a:ext cx="10795975" cy="4312506"/>
            <a:chOff x="749449" y="875643"/>
            <a:chExt cx="10691167" cy="2385510"/>
          </a:xfrm>
        </p:grpSpPr>
        <p:sp>
          <p:nvSpPr>
            <p:cNvPr id="6" name="Rounded Rectangle 5"/>
            <p:cNvSpPr/>
            <p:nvPr/>
          </p:nvSpPr>
          <p:spPr>
            <a:xfrm>
              <a:off x="749449" y="875643"/>
              <a:ext cx="10691167" cy="2385510"/>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1023460" y="946455"/>
              <a:ext cx="10257401" cy="2179200"/>
            </a:xfrm>
            <a:prstGeom prst="rect">
              <a:avLst/>
            </a:prstGeom>
          </p:spPr>
          <p:txBody>
            <a:bodyPr wrap="square">
              <a:spAutoFit/>
            </a:bodyPr>
            <a:lstStyle/>
            <a:p>
              <a:pPr marL="0" marR="0" lvl="0" indent="0" algn="just" defTabSz="609585" rtl="0" eaLnBrk="1" fontAlgn="auto" latinLnBrk="0" hangingPunct="1">
                <a:lnSpc>
                  <a:spcPct val="100000"/>
                </a:lnSpc>
                <a:spcBef>
                  <a:spcPts val="60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Đọc thông tin và quan sát hình 6, em hãy:</a:t>
              </a:r>
            </a:p>
            <a:p>
              <a:pPr marL="0" marR="0" lvl="0" indent="0" algn="just" defTabSz="609585" rtl="0" eaLnBrk="1" fontAlgn="auto" latinLnBrk="0" hangingPunct="1">
                <a:lnSpc>
                  <a:spcPct val="100000"/>
                </a:lnSpc>
                <a:spcBef>
                  <a:spcPts val="60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rPr>
                <a:t>- Xác</a:t>
              </a:r>
              <a:r>
                <a:rPr kumimoji="0" lang="en-US" sz="4000" b="1" i="0" u="none" strike="noStrike" kern="1200" cap="none" spc="0" normalizeH="0" noProof="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rPr>
                <a:t> định trên lược đồ một số mỏ khoáng sản ở vùng Trung du và miền núi Bắc Bộ.</a:t>
              </a:r>
            </a:p>
            <a:p>
              <a:pPr marL="0" marR="0" lvl="0" indent="0" algn="just" defTabSz="609585" rtl="0" eaLnBrk="1" fontAlgn="auto" latinLnBrk="0" hangingPunct="1">
                <a:lnSpc>
                  <a:spcPct val="100000"/>
                </a:lnSpc>
                <a:spcBef>
                  <a:spcPts val="600"/>
                </a:spcBef>
                <a:spcAft>
                  <a:spcPts val="0"/>
                </a:spcAft>
                <a:buClrTx/>
                <a:buSzTx/>
                <a:buFontTx/>
                <a:buNone/>
                <a:tabLst/>
                <a:defRPr/>
              </a:pPr>
              <a:r>
                <a:rPr lang="en-US" sz="4000" b="1" baseline="0">
                  <a:solidFill>
                    <a:srgbClr val="0070C0"/>
                  </a:solidFill>
                  <a:latin typeface="Cambria" panose="02040503050406030204" pitchFamily="18" charset="0"/>
                  <a:ea typeface="Cambria" panose="02040503050406030204" pitchFamily="18" charset="0"/>
                  <a:cs typeface="Times New Roman" pitchFamily="18" charset="0"/>
                </a:rPr>
                <a:t>    -</a:t>
              </a:r>
              <a:r>
                <a:rPr lang="en-US" sz="4000" b="1">
                  <a:solidFill>
                    <a:srgbClr val="0070C0"/>
                  </a:solidFill>
                  <a:latin typeface="Cambria" panose="02040503050406030204" pitchFamily="18" charset="0"/>
                  <a:ea typeface="Cambria" panose="02040503050406030204" pitchFamily="18" charset="0"/>
                  <a:cs typeface="Times New Roman" pitchFamily="18" charset="0"/>
                </a:rPr>
                <a:t> Kể tên một số sản phẩm có nguồn gốc từ khoáng sản của vùng Trung du và miền núi Bắc Bộ.</a:t>
              </a:r>
              <a:endPar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385868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69910" y="467312"/>
            <a:ext cx="8168599" cy="779597"/>
            <a:chOff x="749449" y="875643"/>
            <a:chExt cx="10691167" cy="2385510"/>
          </a:xfrm>
        </p:grpSpPr>
        <p:sp>
          <p:nvSpPr>
            <p:cNvPr id="3" name="Rounded Rectangle 2"/>
            <p:cNvSpPr/>
            <p:nvPr/>
          </p:nvSpPr>
          <p:spPr>
            <a:xfrm>
              <a:off x="749449" y="875643"/>
              <a:ext cx="10691167" cy="2385510"/>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023460" y="946456"/>
              <a:ext cx="10257401" cy="2166080"/>
            </a:xfrm>
            <a:prstGeom prst="rect">
              <a:avLst/>
            </a:prstGeom>
          </p:spPr>
          <p:txBody>
            <a:bodyPr wrap="square">
              <a:spAutoFit/>
            </a:bodyPr>
            <a:lstStyle/>
            <a:p>
              <a:pPr marL="0" marR="0" lvl="0" indent="0" algn="ctr" defTabSz="609585" rtl="0" eaLnBrk="1" fontAlgn="auto" latinLnBrk="0" hangingPunct="1">
                <a:lnSpc>
                  <a:spcPct val="100000"/>
                </a:lnSpc>
                <a:spcBef>
                  <a:spcPts val="60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rPr>
                <a:t>Đọc thông tin</a:t>
              </a:r>
              <a:r>
                <a:rPr kumimoji="0" lang="en-US" sz="4000" b="1" i="0" u="none" strike="noStrike" kern="1200" cap="none" spc="0" normalizeH="0" noProof="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rPr>
                <a:t> sgk/ trang 26, 27</a:t>
              </a:r>
              <a:endPar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5" name="Rectangle 4"/>
          <p:cNvSpPr/>
          <p:nvPr/>
        </p:nvSpPr>
        <p:spPr>
          <a:xfrm>
            <a:off x="401781" y="1460296"/>
            <a:ext cx="11152909" cy="4678204"/>
          </a:xfrm>
          <a:prstGeom prst="rect">
            <a:avLst/>
          </a:prstGeom>
        </p:spPr>
        <p:txBody>
          <a:bodyPr wrap="square">
            <a:spAutoFit/>
          </a:bodyPr>
          <a:lstStyle/>
          <a:p>
            <a:pPr algn="just" defTabSz="609585">
              <a:spcBef>
                <a:spcPts val="12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Khai thác khoáng sản là hoạt động kinh tế quan trọng của vùng Trung du và miền núi Bắc Bộ.</a:t>
            </a:r>
          </a:p>
          <a:p>
            <a:pPr algn="just" defTabSz="609585">
              <a:spcBef>
                <a:spcPts val="12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Khoáng sản khai thác được dùng làm nguyên liệu cho nhiều ngành công nghiệp: than cho sản xuất điện, các khoáng sản kim loại để luyện kim, a-pa-tít để sản xuất phân lân, đá vôi làm vật liệu xây dựng,… Khoáng sản được khai thác ở các mỏ, sau đó vận chuyển đến nhà máy để chế biến.</a:t>
            </a:r>
          </a:p>
        </p:txBody>
      </p:sp>
    </p:spTree>
    <p:extLst>
      <p:ext uri="{BB962C8B-B14F-4D97-AF65-F5344CB8AC3E}">
        <p14:creationId xmlns:p14="http://schemas.microsoft.com/office/powerpoint/2010/main" val="302038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187912" y="324946"/>
            <a:ext cx="9743325" cy="5881890"/>
          </a:xfrm>
          <a:prstGeom prst="rect">
            <a:avLst/>
          </a:prstGeom>
        </p:spPr>
      </p:pic>
      <p:sp>
        <p:nvSpPr>
          <p:cNvPr id="3" name="TextBox 2"/>
          <p:cNvSpPr txBox="1"/>
          <p:nvPr/>
        </p:nvSpPr>
        <p:spPr>
          <a:xfrm>
            <a:off x="744566" y="6151416"/>
            <a:ext cx="10865543" cy="400110"/>
          </a:xfrm>
          <a:prstGeom prst="rect">
            <a:avLst/>
          </a:prstGeom>
          <a:noFill/>
        </p:spPr>
        <p:txBody>
          <a:bodyPr wrap="square" rtlCol="0">
            <a:spAutoFit/>
          </a:bodyPr>
          <a:lstStyle/>
          <a:p>
            <a:r>
              <a:rPr lang="en-US" sz="2000" b="1">
                <a:latin typeface="Cambria" panose="02040503050406030204" pitchFamily="18" charset="0"/>
                <a:ea typeface="Cambria" panose="02040503050406030204" pitchFamily="18" charset="0"/>
              </a:rPr>
              <a:t>Hình 6: </a:t>
            </a:r>
            <a:r>
              <a:rPr lang="en-US" sz="2000">
                <a:latin typeface="Cambria" panose="02040503050406030204" pitchFamily="18" charset="0"/>
                <a:ea typeface="Cambria" panose="02040503050406030204" pitchFamily="18" charset="0"/>
              </a:rPr>
              <a:t>Lược đồ một số nhà máy thủy điện và mỏ khoáng sản ở vùng Trung du và miền núi Bắc Bộ.</a:t>
            </a:r>
          </a:p>
        </p:txBody>
      </p:sp>
      <p:grpSp>
        <p:nvGrpSpPr>
          <p:cNvPr id="10" name="Group 9"/>
          <p:cNvGrpSpPr/>
          <p:nvPr/>
        </p:nvGrpSpPr>
        <p:grpSpPr>
          <a:xfrm>
            <a:off x="1085793" y="52692"/>
            <a:ext cx="10242087" cy="1077218"/>
            <a:chOff x="891092" y="787431"/>
            <a:chExt cx="10531413" cy="2060666"/>
          </a:xfrm>
        </p:grpSpPr>
        <p:sp>
          <p:nvSpPr>
            <p:cNvPr id="11" name="Rounded Rectangle 10"/>
            <p:cNvSpPr/>
            <p:nvPr/>
          </p:nvSpPr>
          <p:spPr>
            <a:xfrm>
              <a:off x="891092" y="916588"/>
              <a:ext cx="10531413" cy="1923892"/>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023459" y="787431"/>
              <a:ext cx="10257401" cy="2060666"/>
            </a:xfrm>
            <a:prstGeom prst="rect">
              <a:avLst/>
            </a:prstGeom>
          </p:spPr>
          <p:txBody>
            <a:bodyPr wrap="square">
              <a:spAutoFit/>
            </a:bodyPr>
            <a:lstStyle/>
            <a:p>
              <a:pPr lvl="0" algn="ctr" defTabSz="609585">
                <a:spcBef>
                  <a:spcPts val="600"/>
                </a:spcBef>
                <a:defRPr/>
              </a:pPr>
              <a:r>
                <a:rPr lang="en-US" sz="3200" b="1">
                  <a:solidFill>
                    <a:srgbClr val="002060"/>
                  </a:solidFill>
                  <a:latin typeface="Cambria" panose="02040503050406030204" pitchFamily="18" charset="0"/>
                  <a:ea typeface="Cambria" panose="02040503050406030204" pitchFamily="18" charset="0"/>
                  <a:cs typeface="Times New Roman" pitchFamily="18" charset="0"/>
                </a:rPr>
                <a:t>Xác định trên lược đồ một số mỏ khoáng sản ở vùng Trung du và miền núi Bắc Bộ.</a:t>
              </a:r>
            </a:p>
          </p:txBody>
        </p:sp>
      </p:grpSp>
      <p:sp>
        <p:nvSpPr>
          <p:cNvPr id="14" name="Oval 13"/>
          <p:cNvSpPr/>
          <p:nvPr/>
        </p:nvSpPr>
        <p:spPr>
          <a:xfrm>
            <a:off x="2355274" y="2646213"/>
            <a:ext cx="1523998" cy="595747"/>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782292" y="3560618"/>
            <a:ext cx="1246909" cy="783618"/>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131319" y="3241960"/>
            <a:ext cx="528265" cy="318658"/>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9025624">
            <a:off x="3831091" y="1511375"/>
            <a:ext cx="720758" cy="1375074"/>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851603" y="2945923"/>
            <a:ext cx="701443" cy="498776"/>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647929" y="2812472"/>
            <a:ext cx="1308783" cy="890398"/>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171775" y="3389278"/>
            <a:ext cx="612008" cy="379161"/>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171775" y="3832645"/>
            <a:ext cx="1519015" cy="614655"/>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225931" y="1995055"/>
            <a:ext cx="546469" cy="440268"/>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8714261">
            <a:off x="7447606" y="1039095"/>
            <a:ext cx="546469" cy="1016449"/>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727163" y="1275244"/>
            <a:ext cx="467866" cy="328801"/>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507957" y="1205966"/>
            <a:ext cx="467866" cy="328801"/>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29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500" fill="hold"/>
                                        <p:tgtEl>
                                          <p:spTgt spid="22"/>
                                        </p:tgtEl>
                                        <p:attrNameLst>
                                          <p:attrName>ppt_w</p:attrName>
                                        </p:attrNameLst>
                                      </p:cBhvr>
                                      <p:tavLst>
                                        <p:tav tm="0">
                                          <p:val>
                                            <p:fltVal val="0"/>
                                          </p:val>
                                        </p:tav>
                                        <p:tav tm="100000">
                                          <p:val>
                                            <p:strVal val="#ppt_w"/>
                                          </p:val>
                                        </p:tav>
                                      </p:tavLst>
                                    </p:anim>
                                    <p:anim calcmode="lin" valueType="num">
                                      <p:cBhvr>
                                        <p:cTn id="69" dur="500" fill="hold"/>
                                        <p:tgtEl>
                                          <p:spTgt spid="22"/>
                                        </p:tgtEl>
                                        <p:attrNameLst>
                                          <p:attrName>ppt_h</p:attrName>
                                        </p:attrNameLst>
                                      </p:cBhvr>
                                      <p:tavLst>
                                        <p:tav tm="0">
                                          <p:val>
                                            <p:fltVal val="0"/>
                                          </p:val>
                                        </p:tav>
                                        <p:tav tm="100000">
                                          <p:val>
                                            <p:strVal val="#ppt_h"/>
                                          </p:val>
                                        </p:tav>
                                      </p:tavLst>
                                    </p:anim>
                                    <p:animEffect transition="in" filter="fade">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p:cTn id="75" dur="500" fill="hold"/>
                                        <p:tgtEl>
                                          <p:spTgt spid="23"/>
                                        </p:tgtEl>
                                        <p:attrNameLst>
                                          <p:attrName>ppt_w</p:attrName>
                                        </p:attrNameLst>
                                      </p:cBhvr>
                                      <p:tavLst>
                                        <p:tav tm="0">
                                          <p:val>
                                            <p:fltVal val="0"/>
                                          </p:val>
                                        </p:tav>
                                        <p:tav tm="100000">
                                          <p:val>
                                            <p:strVal val="#ppt_w"/>
                                          </p:val>
                                        </p:tav>
                                      </p:tavLst>
                                    </p:anim>
                                    <p:anim calcmode="lin" valueType="num">
                                      <p:cBhvr>
                                        <p:cTn id="76" dur="500" fill="hold"/>
                                        <p:tgtEl>
                                          <p:spTgt spid="23"/>
                                        </p:tgtEl>
                                        <p:attrNameLst>
                                          <p:attrName>ppt_h</p:attrName>
                                        </p:attrNameLst>
                                      </p:cBhvr>
                                      <p:tavLst>
                                        <p:tav tm="0">
                                          <p:val>
                                            <p:fltVal val="0"/>
                                          </p:val>
                                        </p:tav>
                                        <p:tav tm="100000">
                                          <p:val>
                                            <p:strVal val="#ppt_h"/>
                                          </p:val>
                                        </p:tav>
                                      </p:tavLst>
                                    </p:anim>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500" fill="hold"/>
                                        <p:tgtEl>
                                          <p:spTgt spid="24"/>
                                        </p:tgtEl>
                                        <p:attrNameLst>
                                          <p:attrName>ppt_w</p:attrName>
                                        </p:attrNameLst>
                                      </p:cBhvr>
                                      <p:tavLst>
                                        <p:tav tm="0">
                                          <p:val>
                                            <p:fltVal val="0"/>
                                          </p:val>
                                        </p:tav>
                                        <p:tav tm="100000">
                                          <p:val>
                                            <p:strVal val="#ppt_w"/>
                                          </p:val>
                                        </p:tav>
                                      </p:tavLst>
                                    </p:anim>
                                    <p:anim calcmode="lin" valueType="num">
                                      <p:cBhvr>
                                        <p:cTn id="83" dur="500" fill="hold"/>
                                        <p:tgtEl>
                                          <p:spTgt spid="24"/>
                                        </p:tgtEl>
                                        <p:attrNameLst>
                                          <p:attrName>ppt_h</p:attrName>
                                        </p:attrNameLst>
                                      </p:cBhvr>
                                      <p:tavLst>
                                        <p:tav tm="0">
                                          <p:val>
                                            <p:fltVal val="0"/>
                                          </p:val>
                                        </p:tav>
                                        <p:tav tm="100000">
                                          <p:val>
                                            <p:strVal val="#ppt_h"/>
                                          </p:val>
                                        </p:tav>
                                      </p:tavLst>
                                    </p:anim>
                                    <p:animEffect transition="in" filter="fade">
                                      <p:cBhvr>
                                        <p:cTn id="84" dur="500"/>
                                        <p:tgtEl>
                                          <p:spTgt spid="24"/>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p:cTn id="89" dur="500" fill="hold"/>
                                        <p:tgtEl>
                                          <p:spTgt spid="25"/>
                                        </p:tgtEl>
                                        <p:attrNameLst>
                                          <p:attrName>ppt_w</p:attrName>
                                        </p:attrNameLst>
                                      </p:cBhvr>
                                      <p:tavLst>
                                        <p:tav tm="0">
                                          <p:val>
                                            <p:fltVal val="0"/>
                                          </p:val>
                                        </p:tav>
                                        <p:tav tm="100000">
                                          <p:val>
                                            <p:strVal val="#ppt_w"/>
                                          </p:val>
                                        </p:tav>
                                      </p:tavLst>
                                    </p:anim>
                                    <p:anim calcmode="lin" valueType="num">
                                      <p:cBhvr>
                                        <p:cTn id="90" dur="500" fill="hold"/>
                                        <p:tgtEl>
                                          <p:spTgt spid="25"/>
                                        </p:tgtEl>
                                        <p:attrNameLst>
                                          <p:attrName>ppt_h</p:attrName>
                                        </p:attrNameLst>
                                      </p:cBhvr>
                                      <p:tavLst>
                                        <p:tav tm="0">
                                          <p:val>
                                            <p:fltVal val="0"/>
                                          </p:val>
                                        </p:tav>
                                        <p:tav tm="100000">
                                          <p:val>
                                            <p:strVal val="#ppt_h"/>
                                          </p:val>
                                        </p:tav>
                                      </p:tavLst>
                                    </p:anim>
                                    <p:animEffect transition="in" filter="fade">
                                      <p:cBhvr>
                                        <p:cTn id="9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2892" y="481166"/>
            <a:ext cx="10795975" cy="2067006"/>
            <a:chOff x="749449" y="875643"/>
            <a:chExt cx="10691167" cy="1143387"/>
          </a:xfrm>
        </p:grpSpPr>
        <p:sp>
          <p:nvSpPr>
            <p:cNvPr id="3" name="Rounded Rectangle 2"/>
            <p:cNvSpPr/>
            <p:nvPr/>
          </p:nvSpPr>
          <p:spPr>
            <a:xfrm>
              <a:off x="749449" y="875643"/>
              <a:ext cx="10691167" cy="1143387"/>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023460" y="931127"/>
              <a:ext cx="10257401" cy="1072575"/>
            </a:xfrm>
            <a:prstGeom prst="rect">
              <a:avLst/>
            </a:prstGeom>
          </p:spPr>
          <p:txBody>
            <a:bodyPr wrap="square">
              <a:spAutoFit/>
            </a:bodyPr>
            <a:lstStyle/>
            <a:p>
              <a:pPr marL="0" marR="0" lvl="0" indent="0" algn="just" defTabSz="609585" rtl="0" eaLnBrk="1" fontAlgn="auto" latinLnBrk="0" hangingPunct="1">
                <a:lnSpc>
                  <a:spcPct val="100000"/>
                </a:lnSpc>
                <a:spcBef>
                  <a:spcPts val="600"/>
                </a:spcBef>
                <a:spcAft>
                  <a:spcPts val="0"/>
                </a:spcAft>
                <a:buClrTx/>
                <a:buSzTx/>
                <a:buFontTx/>
                <a:buNone/>
                <a:tabLst/>
                <a:defRPr/>
              </a:pPr>
              <a:r>
                <a:rPr lang="en-US" sz="4000" b="1" baseline="0">
                  <a:solidFill>
                    <a:srgbClr val="0070C0"/>
                  </a:solidFill>
                  <a:latin typeface="Cambria" panose="02040503050406030204" pitchFamily="18" charset="0"/>
                  <a:ea typeface="Cambria" panose="02040503050406030204" pitchFamily="18" charset="0"/>
                  <a:cs typeface="Times New Roman" pitchFamily="18" charset="0"/>
                </a:rPr>
                <a:t>-</a:t>
              </a:r>
              <a:r>
                <a:rPr lang="en-US" sz="4000" b="1">
                  <a:solidFill>
                    <a:srgbClr val="0070C0"/>
                  </a:solidFill>
                  <a:latin typeface="Cambria" panose="02040503050406030204" pitchFamily="18" charset="0"/>
                  <a:ea typeface="Cambria" panose="02040503050406030204" pitchFamily="18" charset="0"/>
                  <a:cs typeface="Times New Roman" pitchFamily="18" charset="0"/>
                </a:rPr>
                <a:t> Kể tên một số sản phẩm có nguồn gốc từ khoáng sản của vùng Trung du và miền núi Bắc Bộ.</a:t>
              </a:r>
              <a:endPar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5" name="Rectangle 4"/>
          <p:cNvSpPr/>
          <p:nvPr/>
        </p:nvSpPr>
        <p:spPr>
          <a:xfrm>
            <a:off x="642892" y="2873460"/>
            <a:ext cx="11152909" cy="3416320"/>
          </a:xfrm>
          <a:prstGeom prst="rect">
            <a:avLst/>
          </a:prstGeom>
        </p:spPr>
        <p:txBody>
          <a:bodyPr wrap="square">
            <a:spAutoFit/>
          </a:bodyPr>
          <a:lstStyle/>
          <a:p>
            <a:pPr algn="just" defTabSz="609585">
              <a:spcBef>
                <a:spcPts val="12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Khoáng sản khai thác được dùng làm nguyên liệu cho nhiều ngành công nghiệp: </a:t>
            </a:r>
            <a:r>
              <a:rPr lang="en-US" sz="3600" b="1">
                <a:solidFill>
                  <a:srgbClr val="FF0000"/>
                </a:solidFill>
                <a:latin typeface="Cambria" panose="02040503050406030204" pitchFamily="18" charset="0"/>
                <a:ea typeface="Cambria" panose="02040503050406030204" pitchFamily="18" charset="0"/>
                <a:cs typeface="Times New Roman" pitchFamily="18" charset="0"/>
              </a:rPr>
              <a:t>than</a:t>
            </a:r>
            <a:r>
              <a:rPr lang="en-US" sz="3600" b="1">
                <a:solidFill>
                  <a:srgbClr val="002060"/>
                </a:solidFill>
                <a:latin typeface="Cambria" panose="02040503050406030204" pitchFamily="18" charset="0"/>
                <a:ea typeface="Cambria" panose="02040503050406030204" pitchFamily="18" charset="0"/>
                <a:cs typeface="Times New Roman" pitchFamily="18" charset="0"/>
              </a:rPr>
              <a:t> cho sản xuất điện, các khoáng sản kim loại để </a:t>
            </a:r>
            <a:r>
              <a:rPr lang="en-US" sz="3600" b="1">
                <a:solidFill>
                  <a:srgbClr val="FF0000"/>
                </a:solidFill>
                <a:latin typeface="Cambria" panose="02040503050406030204" pitchFamily="18" charset="0"/>
                <a:ea typeface="Cambria" panose="02040503050406030204" pitchFamily="18" charset="0"/>
                <a:cs typeface="Times New Roman" pitchFamily="18" charset="0"/>
              </a:rPr>
              <a:t>luyện kim</a:t>
            </a:r>
            <a:r>
              <a:rPr lang="en-US" sz="3600" b="1">
                <a:solidFill>
                  <a:srgbClr val="002060"/>
                </a:solidFill>
                <a:latin typeface="Cambria" panose="02040503050406030204" pitchFamily="18" charset="0"/>
                <a:ea typeface="Cambria" panose="02040503050406030204" pitchFamily="18" charset="0"/>
                <a:cs typeface="Times New Roman" pitchFamily="18" charset="0"/>
              </a:rPr>
              <a:t>, a-pa-tít để sản xuất </a:t>
            </a:r>
            <a:r>
              <a:rPr lang="en-US" sz="3600" b="1">
                <a:solidFill>
                  <a:srgbClr val="FF0000"/>
                </a:solidFill>
                <a:latin typeface="Cambria" panose="02040503050406030204" pitchFamily="18" charset="0"/>
                <a:ea typeface="Cambria" panose="02040503050406030204" pitchFamily="18" charset="0"/>
                <a:cs typeface="Times New Roman" pitchFamily="18" charset="0"/>
              </a:rPr>
              <a:t>phân lân</a:t>
            </a:r>
            <a:r>
              <a:rPr lang="en-US" sz="3600" b="1">
                <a:solidFill>
                  <a:srgbClr val="002060"/>
                </a:solidFill>
                <a:latin typeface="Cambria" panose="02040503050406030204" pitchFamily="18" charset="0"/>
                <a:ea typeface="Cambria" panose="02040503050406030204" pitchFamily="18" charset="0"/>
                <a:cs typeface="Times New Roman" pitchFamily="18" charset="0"/>
              </a:rPr>
              <a:t>, đá vôi làm </a:t>
            </a:r>
            <a:r>
              <a:rPr lang="en-US" sz="3600" b="1">
                <a:solidFill>
                  <a:srgbClr val="FF0000"/>
                </a:solidFill>
                <a:latin typeface="Cambria" panose="02040503050406030204" pitchFamily="18" charset="0"/>
                <a:ea typeface="Cambria" panose="02040503050406030204" pitchFamily="18" charset="0"/>
                <a:cs typeface="Times New Roman" pitchFamily="18" charset="0"/>
              </a:rPr>
              <a:t>vật liệu xây dựng</a:t>
            </a:r>
            <a:r>
              <a:rPr lang="en-US" sz="3600" b="1">
                <a:solidFill>
                  <a:srgbClr val="002060"/>
                </a:solidFill>
                <a:latin typeface="Cambria" panose="02040503050406030204" pitchFamily="18" charset="0"/>
                <a:ea typeface="Cambria" panose="02040503050406030204" pitchFamily="18" charset="0"/>
                <a:cs typeface="Times New Roman" pitchFamily="18" charset="0"/>
              </a:rPr>
              <a:t>,… Khoáng sản được khai thác ở các mỏ, sau đó vận chuyển đến nhà máy để chế biến.</a:t>
            </a:r>
          </a:p>
        </p:txBody>
      </p:sp>
    </p:spTree>
    <p:extLst>
      <p:ext uri="{BB962C8B-B14F-4D97-AF65-F5344CB8AC3E}">
        <p14:creationId xmlns:p14="http://schemas.microsoft.com/office/powerpoint/2010/main" val="37541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334516" y="1353312"/>
            <a:ext cx="9309100" cy="5191443"/>
          </a:xfrm>
          <a:prstGeom prst="rect">
            <a:avLst/>
          </a:prstGeom>
        </p:spPr>
      </p:pic>
      <p:sp>
        <p:nvSpPr>
          <p:cNvPr id="3" name="TextBox 2"/>
          <p:cNvSpPr txBox="1"/>
          <p:nvPr/>
        </p:nvSpPr>
        <p:spPr>
          <a:xfrm>
            <a:off x="640080" y="365760"/>
            <a:ext cx="11247120" cy="584775"/>
          </a:xfrm>
          <a:prstGeom prst="rect">
            <a:avLst/>
          </a:prstGeom>
          <a:noFill/>
        </p:spPr>
        <p:txBody>
          <a:bodyPr wrap="square" rtlCol="0">
            <a:spAutoFit/>
          </a:bodyPr>
          <a:lstStyle/>
          <a:p>
            <a:r>
              <a:rPr lang="vi-VN" sz="3200" b="1">
                <a:solidFill>
                  <a:srgbClr val="C00000"/>
                </a:solidFill>
                <a:latin typeface="Cambria" panose="02040503050406030204" pitchFamily="18" charset="0"/>
                <a:ea typeface="Cambria" panose="02040503050406030204" pitchFamily="18" charset="0"/>
              </a:rPr>
              <a:t>Tài nguyên khoáng sản vùng Trung du và miền núi Bắc Bộ</a:t>
            </a:r>
            <a:endParaRPr lang="en-US" sz="32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1154364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13DC8A-8486-056F-CBF2-3CA950D31B44}"/>
              </a:ext>
            </a:extLst>
          </p:cNvPr>
          <p:cNvGrpSpPr/>
          <p:nvPr/>
        </p:nvGrpSpPr>
        <p:grpSpPr>
          <a:xfrm>
            <a:off x="3755571" y="47303"/>
            <a:ext cx="4495800" cy="906296"/>
            <a:chOff x="6480770" y="884186"/>
            <a:chExt cx="2619204" cy="490934"/>
          </a:xfrm>
        </p:grpSpPr>
        <p:pic>
          <p:nvPicPr>
            <p:cNvPr id="3" name="Picture 15">
              <a:extLst>
                <a:ext uri="{FF2B5EF4-FFF2-40B4-BE49-F238E27FC236}">
                  <a16:creationId xmlns:a16="http://schemas.microsoft.com/office/drawing/2014/main" id="{D9DAA287-306D-D72E-8FED-0C2D7580070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a:xfrm rot="201470">
              <a:off x="6752133" y="884186"/>
              <a:ext cx="2076478" cy="490934"/>
            </a:xfrm>
            <a:prstGeom prst="rect">
              <a:avLst/>
            </a:prstGeom>
          </p:spPr>
        </p:pic>
        <p:sp>
          <p:nvSpPr>
            <p:cNvPr id="4" name="Rectangle 3">
              <a:extLst>
                <a:ext uri="{FF2B5EF4-FFF2-40B4-BE49-F238E27FC236}">
                  <a16:creationId xmlns:a16="http://schemas.microsoft.com/office/drawing/2014/main" id="{378EB777-15D1-7D3F-BEB3-3D3FD901CE33}"/>
                </a:ext>
              </a:extLst>
            </p:cNvPr>
            <p:cNvSpPr/>
            <p:nvPr/>
          </p:nvSpPr>
          <p:spPr>
            <a:xfrm>
              <a:off x="6480770" y="912087"/>
              <a:ext cx="2619204" cy="32657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KẾT</a:t>
              </a:r>
              <a:r>
                <a:rPr kumimoji="0" lang="en-US" altLang="en-US" sz="3600" b="1" i="0" u="none" strike="noStrike" kern="1200" cap="none" spc="0" normalizeH="0" noProof="0">
                  <a:ln>
                    <a:noFill/>
                  </a:ln>
                  <a:solidFill>
                    <a:prstClr val="white"/>
                  </a:solidFill>
                  <a:effectLst/>
                  <a:uLnTx/>
                  <a:uFillTx/>
                  <a:latin typeface="Cambria" panose="02040503050406030204" pitchFamily="18" charset="0"/>
                  <a:ea typeface="Cambria" panose="02040503050406030204" pitchFamily="18" charset="0"/>
                  <a:cs typeface="+mn-cs"/>
                </a:rPr>
                <a:t> LUẬN</a:t>
              </a:r>
              <a:endParaRPr kumimoji="0" lang="en-US" alt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aphicFrame>
        <p:nvGraphicFramePr>
          <p:cNvPr id="6" name="Table 5"/>
          <p:cNvGraphicFramePr>
            <a:graphicFrameLocks noGrp="1"/>
          </p:cNvGraphicFramePr>
          <p:nvPr>
            <p:extLst>
              <p:ext uri="{D42A27DB-BD31-4B8C-83A1-F6EECF244321}">
                <p14:modId xmlns:p14="http://schemas.microsoft.com/office/powerpoint/2010/main" val="793009521"/>
              </p:ext>
            </p:extLst>
          </p:nvPr>
        </p:nvGraphicFramePr>
        <p:xfrm>
          <a:off x="304800" y="844743"/>
          <a:ext cx="11604171" cy="5786836"/>
        </p:xfrm>
        <a:graphic>
          <a:graphicData uri="http://schemas.openxmlformats.org/drawingml/2006/table">
            <a:tbl>
              <a:tblPr firstRow="1" bandRow="1">
                <a:tableStyleId>{D7AC3CCA-C797-4891-BE02-D94E43425B78}</a:tableStyleId>
              </a:tblPr>
              <a:tblGrid>
                <a:gridCol w="3927225">
                  <a:extLst>
                    <a:ext uri="{9D8B030D-6E8A-4147-A177-3AD203B41FA5}">
                      <a16:colId xmlns:a16="http://schemas.microsoft.com/office/drawing/2014/main" val="3889051075"/>
                    </a:ext>
                  </a:extLst>
                </a:gridCol>
                <a:gridCol w="7676946">
                  <a:extLst>
                    <a:ext uri="{9D8B030D-6E8A-4147-A177-3AD203B41FA5}">
                      <a16:colId xmlns:a16="http://schemas.microsoft.com/office/drawing/2014/main" val="2114352112"/>
                    </a:ext>
                  </a:extLst>
                </a:gridCol>
              </a:tblGrid>
              <a:tr h="918745">
                <a:tc>
                  <a:txBody>
                    <a:bodyPr/>
                    <a:lstStyle/>
                    <a:p>
                      <a:pPr algn="ctr"/>
                      <a:r>
                        <a:rPr lang="en-US" sz="3200">
                          <a:solidFill>
                            <a:srgbClr val="002060"/>
                          </a:solidFill>
                          <a:latin typeface="Cambria" panose="02040503050406030204" pitchFamily="18" charset="0"/>
                          <a:ea typeface="Cambria" panose="02040503050406030204" pitchFamily="18" charset="0"/>
                        </a:rPr>
                        <a:t>Cách</a:t>
                      </a:r>
                      <a:r>
                        <a:rPr lang="en-US" sz="3200" baseline="0">
                          <a:solidFill>
                            <a:srgbClr val="002060"/>
                          </a:solidFill>
                          <a:latin typeface="Cambria" panose="02040503050406030204" pitchFamily="18" charset="0"/>
                          <a:ea typeface="Cambria" panose="02040503050406030204" pitchFamily="18" charset="0"/>
                        </a:rPr>
                        <a:t> thức khai thác tự nhiên</a:t>
                      </a:r>
                      <a:endParaRPr lang="en-US" sz="3200">
                        <a:solidFill>
                          <a:srgbClr val="002060"/>
                        </a:solidFill>
                        <a:latin typeface="Cambria" panose="02040503050406030204" pitchFamily="18" charset="0"/>
                        <a:ea typeface="Cambria" panose="02040503050406030204" pitchFamily="18" charset="0"/>
                      </a:endParaRPr>
                    </a:p>
                  </a:txBody>
                  <a:tcPr anchor="ctr">
                    <a:solidFill>
                      <a:srgbClr val="99FF66"/>
                    </a:solidFill>
                  </a:tcPr>
                </a:tc>
                <a:tc>
                  <a:txBody>
                    <a:bodyPr/>
                    <a:lstStyle/>
                    <a:p>
                      <a:pPr algn="ctr"/>
                      <a:r>
                        <a:rPr lang="en-US" sz="3200">
                          <a:solidFill>
                            <a:srgbClr val="002060"/>
                          </a:solidFill>
                          <a:latin typeface="Cambria" panose="02040503050406030204" pitchFamily="18" charset="0"/>
                          <a:ea typeface="Cambria" panose="02040503050406030204" pitchFamily="18" charset="0"/>
                        </a:rPr>
                        <a:t>Ý</a:t>
                      </a:r>
                      <a:r>
                        <a:rPr lang="en-US" sz="3200" baseline="0">
                          <a:solidFill>
                            <a:srgbClr val="002060"/>
                          </a:solidFill>
                          <a:latin typeface="Cambria" panose="02040503050406030204" pitchFamily="18" charset="0"/>
                          <a:ea typeface="Cambria" panose="02040503050406030204" pitchFamily="18" charset="0"/>
                        </a:rPr>
                        <a:t> nghĩa</a:t>
                      </a:r>
                      <a:endParaRPr lang="en-US" sz="3200">
                        <a:solidFill>
                          <a:srgbClr val="002060"/>
                        </a:solidFill>
                        <a:latin typeface="Cambria" panose="02040503050406030204" pitchFamily="18" charset="0"/>
                        <a:ea typeface="Cambria" panose="02040503050406030204" pitchFamily="18" charset="0"/>
                      </a:endParaRPr>
                    </a:p>
                  </a:txBody>
                  <a:tcPr anchor="ctr">
                    <a:solidFill>
                      <a:srgbClr val="99FF66"/>
                    </a:solidFill>
                  </a:tcPr>
                </a:tc>
                <a:extLst>
                  <a:ext uri="{0D108BD9-81ED-4DB2-BD59-A6C34878D82A}">
                    <a16:rowId xmlns:a16="http://schemas.microsoft.com/office/drawing/2014/main" val="1909983636"/>
                  </a:ext>
                </a:extLst>
              </a:tr>
              <a:tr h="1514345">
                <a:tc>
                  <a:txBody>
                    <a:bodyPr/>
                    <a:lstStyle/>
                    <a:p>
                      <a:pPr algn="l"/>
                      <a:r>
                        <a:rPr lang="en-US" sz="3200">
                          <a:solidFill>
                            <a:srgbClr val="002060"/>
                          </a:solidFill>
                          <a:latin typeface="Cambria" panose="02040503050406030204" pitchFamily="18" charset="0"/>
                          <a:ea typeface="Cambria" panose="02040503050406030204" pitchFamily="18" charset="0"/>
                        </a:rPr>
                        <a:t>1. Làm</a:t>
                      </a:r>
                      <a:r>
                        <a:rPr lang="en-US" sz="3200" baseline="0">
                          <a:solidFill>
                            <a:srgbClr val="002060"/>
                          </a:solidFill>
                          <a:latin typeface="Cambria" panose="02040503050406030204" pitchFamily="18" charset="0"/>
                          <a:ea typeface="Cambria" panose="02040503050406030204" pitchFamily="18" charset="0"/>
                        </a:rPr>
                        <a:t> ruộng bậc thang</a:t>
                      </a:r>
                      <a:endParaRPr lang="en-US" sz="3200">
                        <a:solidFill>
                          <a:srgbClr val="002060"/>
                        </a:solidFill>
                        <a:latin typeface="Cambria" panose="02040503050406030204" pitchFamily="18" charset="0"/>
                        <a:ea typeface="Cambria" panose="02040503050406030204" pitchFamily="18" charset="0"/>
                      </a:endParaRPr>
                    </a:p>
                  </a:txBody>
                  <a:tcPr anchor="ctr">
                    <a:noFill/>
                  </a:tcPr>
                </a:tc>
                <a:tc>
                  <a:txBody>
                    <a:bodyPr/>
                    <a:lstStyle/>
                    <a:p>
                      <a:r>
                        <a:rPr lang="pt-BR" sz="2800" kern="1200">
                          <a:solidFill>
                            <a:schemeClr val="dk1"/>
                          </a:solidFill>
                          <a:effectLst/>
                          <a:latin typeface="Cambria" panose="02040503050406030204" pitchFamily="18" charset="0"/>
                          <a:ea typeface="Cambria" panose="02040503050406030204" pitchFamily="18" charset="0"/>
                          <a:cs typeface="+mn-cs"/>
                        </a:rPr>
                        <a:t>- Trồng lúa nước giúp dân đảm bảo nguồn lương thực cho người dân.</a:t>
                      </a:r>
                      <a:endParaRPr lang="en-US" sz="2800" kern="1200">
                        <a:solidFill>
                          <a:schemeClr val="dk1"/>
                        </a:solidFill>
                        <a:effectLst/>
                        <a:latin typeface="Cambria" panose="02040503050406030204" pitchFamily="18" charset="0"/>
                        <a:ea typeface="Cambria" panose="02040503050406030204" pitchFamily="18" charset="0"/>
                        <a:cs typeface="+mn-cs"/>
                      </a:endParaRPr>
                    </a:p>
                    <a:p>
                      <a:r>
                        <a:rPr lang="pt-BR" sz="2800" kern="1200">
                          <a:solidFill>
                            <a:schemeClr val="dk1"/>
                          </a:solidFill>
                          <a:effectLst/>
                          <a:latin typeface="Cambria" panose="02040503050406030204" pitchFamily="18" charset="0"/>
                          <a:ea typeface="Cambria" panose="02040503050406030204" pitchFamily="18" charset="0"/>
                          <a:cs typeface="+mn-cs"/>
                        </a:rPr>
                        <a:t>- Hạn chế tình trạng phá rừng, làm nương rẫy.</a:t>
                      </a:r>
                      <a:endParaRPr lang="en-US" sz="2800" kern="1200">
                        <a:solidFill>
                          <a:schemeClr val="dk1"/>
                        </a:solidFill>
                        <a:effectLst/>
                        <a:latin typeface="Cambria" panose="02040503050406030204" pitchFamily="18" charset="0"/>
                        <a:ea typeface="Cambria" panose="02040503050406030204" pitchFamily="18" charset="0"/>
                        <a:cs typeface="+mn-cs"/>
                      </a:endParaRPr>
                    </a:p>
                    <a:p>
                      <a:r>
                        <a:rPr lang="pt-BR" sz="2800" kern="1200">
                          <a:solidFill>
                            <a:schemeClr val="dk1"/>
                          </a:solidFill>
                          <a:effectLst/>
                          <a:latin typeface="Cambria" panose="02040503050406030204" pitchFamily="18" charset="0"/>
                          <a:ea typeface="Cambria" panose="02040503050406030204" pitchFamily="18" charset="0"/>
                          <a:cs typeface="+mn-cs"/>
                        </a:rPr>
                        <a:t>- Thúc đẩy hoạt động du lịch của vùng.</a:t>
                      </a:r>
                      <a:endParaRPr lang="en-US" sz="4000">
                        <a:solidFill>
                          <a:srgbClr val="002060"/>
                        </a:solidFill>
                        <a:latin typeface="Cambria" panose="02040503050406030204" pitchFamily="18" charset="0"/>
                        <a:ea typeface="Cambria" panose="02040503050406030204" pitchFamily="18" charset="0"/>
                      </a:endParaRPr>
                    </a:p>
                  </a:txBody>
                  <a:tcPr anchor="ctr">
                    <a:noFill/>
                  </a:tcPr>
                </a:tc>
                <a:extLst>
                  <a:ext uri="{0D108BD9-81ED-4DB2-BD59-A6C34878D82A}">
                    <a16:rowId xmlns:a16="http://schemas.microsoft.com/office/drawing/2014/main" val="2033857605"/>
                  </a:ext>
                </a:extLst>
              </a:tr>
              <a:tr h="1123396">
                <a:tc>
                  <a:txBody>
                    <a:bodyPr/>
                    <a:lstStyle/>
                    <a:p>
                      <a:pPr algn="l"/>
                      <a:r>
                        <a:rPr lang="en-US" sz="3200">
                          <a:solidFill>
                            <a:srgbClr val="002060"/>
                          </a:solidFill>
                          <a:latin typeface="Cambria" panose="02040503050406030204" pitchFamily="18" charset="0"/>
                          <a:ea typeface="Cambria" panose="02040503050406030204" pitchFamily="18" charset="0"/>
                        </a:rPr>
                        <a:t>2. Xây</a:t>
                      </a:r>
                      <a:r>
                        <a:rPr lang="en-US" sz="3200" baseline="0">
                          <a:solidFill>
                            <a:srgbClr val="002060"/>
                          </a:solidFill>
                          <a:latin typeface="Cambria" panose="02040503050406030204" pitchFamily="18" charset="0"/>
                          <a:ea typeface="Cambria" panose="02040503050406030204" pitchFamily="18" charset="0"/>
                        </a:rPr>
                        <a:t> dựng các công trình thủy điện</a:t>
                      </a:r>
                      <a:endParaRPr lang="en-US" sz="3200">
                        <a:solidFill>
                          <a:srgbClr val="002060"/>
                        </a:solidFill>
                        <a:latin typeface="Cambria" panose="02040503050406030204" pitchFamily="18" charset="0"/>
                        <a:ea typeface="Cambria" panose="02040503050406030204" pitchFamily="18" charset="0"/>
                      </a:endParaRPr>
                    </a:p>
                  </a:txBody>
                  <a:tcPr anchor="ctr">
                    <a:noFill/>
                  </a:tcPr>
                </a:tc>
                <a:tc>
                  <a:txBody>
                    <a:bodyPr/>
                    <a:lstStyle/>
                    <a:p>
                      <a:r>
                        <a:rPr lang="pt-BR" sz="2800" kern="1200">
                          <a:solidFill>
                            <a:schemeClr val="dk1"/>
                          </a:solidFill>
                          <a:effectLst/>
                          <a:latin typeface="Cambria" panose="02040503050406030204" pitchFamily="18" charset="0"/>
                          <a:ea typeface="Cambria" panose="02040503050406030204" pitchFamily="18" charset="0"/>
                          <a:cs typeface="+mn-cs"/>
                        </a:rPr>
                        <a:t>- Cung cấp điện cho sinh hoạt và sản xuất</a:t>
                      </a:r>
                      <a:endParaRPr lang="en-US" sz="2800" kern="1200">
                        <a:solidFill>
                          <a:schemeClr val="dk1"/>
                        </a:solidFill>
                        <a:effectLst/>
                        <a:latin typeface="Cambria" panose="02040503050406030204" pitchFamily="18" charset="0"/>
                        <a:ea typeface="Cambria" panose="02040503050406030204" pitchFamily="18" charset="0"/>
                        <a:cs typeface="+mn-cs"/>
                      </a:endParaRPr>
                    </a:p>
                    <a:p>
                      <a:r>
                        <a:rPr lang="pt-BR" sz="2800" kern="1200">
                          <a:solidFill>
                            <a:schemeClr val="dk1"/>
                          </a:solidFill>
                          <a:effectLst/>
                          <a:latin typeface="Cambria" panose="02040503050406030204" pitchFamily="18" charset="0"/>
                          <a:ea typeface="Cambria" panose="02040503050406030204" pitchFamily="18" charset="0"/>
                          <a:cs typeface="+mn-cs"/>
                        </a:rPr>
                        <a:t>- Giúp giảm lũ cho vùng đồng bằng.</a:t>
                      </a:r>
                      <a:endParaRPr lang="en-US" sz="4000">
                        <a:solidFill>
                          <a:srgbClr val="002060"/>
                        </a:solidFill>
                        <a:latin typeface="Cambria" panose="02040503050406030204" pitchFamily="18" charset="0"/>
                        <a:ea typeface="Cambria" panose="02040503050406030204" pitchFamily="18" charset="0"/>
                      </a:endParaRPr>
                    </a:p>
                  </a:txBody>
                  <a:tcPr anchor="ctr">
                    <a:noFill/>
                  </a:tcPr>
                </a:tc>
                <a:extLst>
                  <a:ext uri="{0D108BD9-81ED-4DB2-BD59-A6C34878D82A}">
                    <a16:rowId xmlns:a16="http://schemas.microsoft.com/office/drawing/2014/main" val="2417323544"/>
                  </a:ext>
                </a:extLst>
              </a:tr>
              <a:tr h="1514345">
                <a:tc>
                  <a:txBody>
                    <a:bodyPr/>
                    <a:lstStyle/>
                    <a:p>
                      <a:pPr algn="l"/>
                      <a:r>
                        <a:rPr lang="en-US" sz="3200">
                          <a:solidFill>
                            <a:srgbClr val="002060"/>
                          </a:solidFill>
                          <a:latin typeface="Cambria" panose="02040503050406030204" pitchFamily="18" charset="0"/>
                          <a:ea typeface="Cambria" panose="02040503050406030204" pitchFamily="18" charset="0"/>
                        </a:rPr>
                        <a:t>3. Khai thác</a:t>
                      </a:r>
                      <a:r>
                        <a:rPr lang="en-US" sz="3200" baseline="0">
                          <a:solidFill>
                            <a:srgbClr val="002060"/>
                          </a:solidFill>
                          <a:latin typeface="Cambria" panose="02040503050406030204" pitchFamily="18" charset="0"/>
                          <a:ea typeface="Cambria" panose="02040503050406030204" pitchFamily="18" charset="0"/>
                        </a:rPr>
                        <a:t> khoáng sản</a:t>
                      </a:r>
                      <a:endParaRPr lang="en-US" sz="3200">
                        <a:solidFill>
                          <a:srgbClr val="002060"/>
                        </a:solidFill>
                        <a:latin typeface="Cambria" panose="02040503050406030204" pitchFamily="18" charset="0"/>
                        <a:ea typeface="Cambria" panose="02040503050406030204" pitchFamily="18" charset="0"/>
                      </a:endParaRPr>
                    </a:p>
                  </a:txBody>
                  <a:tcPr anchor="ctr">
                    <a:noFill/>
                  </a:tcPr>
                </a:tc>
                <a:tc>
                  <a:txBody>
                    <a:bodyPr/>
                    <a:lstStyle/>
                    <a:p>
                      <a:pPr algn="just"/>
                      <a:r>
                        <a:rPr lang="pt-BR" sz="2800" kern="1200">
                          <a:solidFill>
                            <a:schemeClr val="dk1"/>
                          </a:solidFill>
                          <a:effectLst/>
                          <a:latin typeface="Cambria" panose="02040503050406030204" pitchFamily="18" charset="0"/>
                          <a:ea typeface="Cambria" panose="02040503050406030204" pitchFamily="18" charset="0"/>
                          <a:cs typeface="+mn-cs"/>
                        </a:rPr>
                        <a:t>- Làm nguyên liệu và nhiên liệu cho nhiều ngành công nghiệp như than cho sản xuất điện a-pa-tít để sản xuất phân lân, đá vôi làm vật liệu xây dựng.</a:t>
                      </a:r>
                      <a:endParaRPr lang="en-US" sz="4000">
                        <a:solidFill>
                          <a:srgbClr val="002060"/>
                        </a:solidFill>
                        <a:latin typeface="Cambria" panose="02040503050406030204" pitchFamily="18" charset="0"/>
                        <a:ea typeface="Cambria" panose="02040503050406030204" pitchFamily="18" charset="0"/>
                      </a:endParaRPr>
                    </a:p>
                  </a:txBody>
                  <a:tcPr anchor="ctr">
                    <a:noFill/>
                  </a:tcPr>
                </a:tc>
                <a:extLst>
                  <a:ext uri="{0D108BD9-81ED-4DB2-BD59-A6C34878D82A}">
                    <a16:rowId xmlns:a16="http://schemas.microsoft.com/office/drawing/2014/main" val="3029272370"/>
                  </a:ext>
                </a:extLst>
              </a:tr>
            </a:tbl>
          </a:graphicData>
        </a:graphic>
      </p:graphicFrame>
    </p:spTree>
    <p:extLst>
      <p:ext uri="{BB962C8B-B14F-4D97-AF65-F5344CB8AC3E}">
        <p14:creationId xmlns:p14="http://schemas.microsoft.com/office/powerpoint/2010/main" val="289272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179" y="-226189"/>
            <a:ext cx="9732956" cy="6628808"/>
          </a:xfrm>
          <a:prstGeom prst="rect">
            <a:avLst/>
          </a:prstGeom>
        </p:spPr>
      </p:pic>
      <p:grpSp>
        <p:nvGrpSpPr>
          <p:cNvPr id="7" name="Group 6">
            <a:extLst>
              <a:ext uri="{FF2B5EF4-FFF2-40B4-BE49-F238E27FC236}">
                <a16:creationId xmlns:a16="http://schemas.microsoft.com/office/drawing/2014/main" id="{427E8ED9-AA75-4E0D-8DEC-DE6E31B7F33F}"/>
              </a:ext>
            </a:extLst>
          </p:cNvPr>
          <p:cNvGrpSpPr/>
          <p:nvPr/>
        </p:nvGrpSpPr>
        <p:grpSpPr>
          <a:xfrm>
            <a:off x="7563744" y="1829834"/>
            <a:ext cx="3626770" cy="4572785"/>
            <a:chOff x="1901195" y="2605309"/>
            <a:chExt cx="2055644" cy="2321742"/>
          </a:xfrm>
        </p:grpSpPr>
        <p:pic>
          <p:nvPicPr>
            <p:cNvPr id="8" name="Picture 7" descr="A picture containing toy, doll&#10;&#10;Description automatically generated">
              <a:extLst>
                <a:ext uri="{FF2B5EF4-FFF2-40B4-BE49-F238E27FC236}">
                  <a16:creationId xmlns:a16="http://schemas.microsoft.com/office/drawing/2014/main" id="{6702A5A4-8B7A-478E-AC35-9F300FEEA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56AA0F03-90B3-4101-A1E2-9C08CDB441E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0" name="Picture 9">
            <a:extLst>
              <a:ext uri="{FF2B5EF4-FFF2-40B4-BE49-F238E27FC236}">
                <a16:creationId xmlns:a16="http://schemas.microsoft.com/office/drawing/2014/main" id="{C0C025BC-8918-9946-B074-4B5419C86B7E}"/>
              </a:ext>
            </a:extLst>
          </p:cNvPr>
          <p:cNvPicPr>
            <a:picLocks noChangeAspect="1"/>
          </p:cNvPicPr>
          <p:nvPr/>
        </p:nvPicPr>
        <p:blipFill>
          <a:blip r:embed="rId6"/>
          <a:stretch>
            <a:fillRect/>
          </a:stretch>
        </p:blipFill>
        <p:spPr>
          <a:xfrm>
            <a:off x="1530840" y="2353519"/>
            <a:ext cx="6032904" cy="2097735"/>
          </a:xfrm>
          <a:prstGeom prst="rect">
            <a:avLst/>
          </a:prstGeom>
        </p:spPr>
      </p:pic>
    </p:spTree>
    <p:extLst>
      <p:ext uri="{BB962C8B-B14F-4D97-AF65-F5344CB8AC3E}">
        <p14:creationId xmlns:p14="http://schemas.microsoft.com/office/powerpoint/2010/main" val="22066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2892" y="328766"/>
            <a:ext cx="10795975" cy="2067006"/>
            <a:chOff x="749449" y="791341"/>
            <a:chExt cx="10691167" cy="1143387"/>
          </a:xfrm>
        </p:grpSpPr>
        <p:sp>
          <p:nvSpPr>
            <p:cNvPr id="3" name="Rounded Rectangle 2"/>
            <p:cNvSpPr/>
            <p:nvPr/>
          </p:nvSpPr>
          <p:spPr>
            <a:xfrm>
              <a:off x="749449" y="791341"/>
              <a:ext cx="10691167" cy="1143387"/>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023460" y="931127"/>
              <a:ext cx="10257401" cy="800175"/>
            </a:xfrm>
            <a:prstGeom prst="rect">
              <a:avLst/>
            </a:prstGeom>
          </p:spPr>
          <p:txBody>
            <a:bodyPr wrap="square">
              <a:spAutoFit/>
            </a:bodyPr>
            <a:lstStyle/>
            <a:p>
              <a:pPr algn="just"/>
              <a:r>
                <a:rPr lang="pt-BR" sz="4400" b="1">
                  <a:latin typeface="Cambria" panose="02040503050406030204" pitchFamily="18" charset="0"/>
                  <a:ea typeface="Cambria" panose="02040503050406030204" pitchFamily="18" charset="0"/>
                </a:rPr>
                <a:t>Hãy nêu một số cách khai thác tự nhiên ở vùng </a:t>
              </a:r>
              <a:r>
                <a:rPr lang="en-US" sz="4400" b="1">
                  <a:latin typeface="Cambria" panose="02040503050406030204" pitchFamily="18" charset="0"/>
                  <a:ea typeface="Cambria" panose="02040503050406030204" pitchFamily="18" charset="0"/>
                </a:rPr>
                <a:t>Trung du và miền núi Bắc Bộ?</a:t>
              </a:r>
            </a:p>
          </p:txBody>
        </p:sp>
      </p:grpSp>
      <p:pic>
        <p:nvPicPr>
          <p:cNvPr id="5" name="图片 5">
            <a:extLst>
              <a:ext uri="{FF2B5EF4-FFF2-40B4-BE49-F238E27FC236}">
                <a16:creationId xmlns:a16="http://schemas.microsoft.com/office/drawing/2014/main" id="{125F31DA-408C-42F0-9C52-C465364AED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127"/>
          <a:stretch/>
        </p:blipFill>
        <p:spPr>
          <a:xfrm>
            <a:off x="1139876" y="3274798"/>
            <a:ext cx="5969738" cy="3583202"/>
          </a:xfrm>
          <a:prstGeom prst="rect">
            <a:avLst/>
          </a:prstGeom>
        </p:spPr>
      </p:pic>
    </p:spTree>
    <p:extLst>
      <p:ext uri="{BB962C8B-B14F-4D97-AF65-F5344CB8AC3E}">
        <p14:creationId xmlns:p14="http://schemas.microsoft.com/office/powerpoint/2010/main" val="202515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464" y="0"/>
            <a:ext cx="10343985" cy="5576785"/>
          </a:xfrm>
          <a:prstGeom prst="rect">
            <a:avLst/>
          </a:prstGeom>
        </p:spPr>
      </p:pic>
      <p:pic>
        <p:nvPicPr>
          <p:cNvPr id="3" name="Picture 2"/>
          <p:cNvPicPr>
            <a:picLocks noChangeAspect="1"/>
          </p:cNvPicPr>
          <p:nvPr/>
        </p:nvPicPr>
        <p:blipFill>
          <a:blip r:embed="rId3"/>
          <a:stretch>
            <a:fillRect/>
          </a:stretch>
        </p:blipFill>
        <p:spPr>
          <a:xfrm>
            <a:off x="3002529" y="1865029"/>
            <a:ext cx="6197404" cy="2393283"/>
          </a:xfrm>
          <a:prstGeom prst="rect">
            <a:avLst/>
          </a:prstGeom>
        </p:spPr>
      </p:pic>
    </p:spTree>
    <p:extLst>
      <p:ext uri="{BB962C8B-B14F-4D97-AF65-F5344CB8AC3E}">
        <p14:creationId xmlns:p14="http://schemas.microsoft.com/office/powerpoint/2010/main" val="423906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2A0DC52-D749-4FE1-8203-36E583753E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732" y="3696555"/>
            <a:ext cx="3161445" cy="316144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9" y="-226189"/>
            <a:ext cx="9732956" cy="6628808"/>
          </a:xfrm>
          <a:prstGeom prst="rect">
            <a:avLst/>
          </a:prstGeom>
        </p:spPr>
      </p:pic>
      <p:pic>
        <p:nvPicPr>
          <p:cNvPr id="4" name="Picture 3">
            <a:extLst>
              <a:ext uri="{FF2B5EF4-FFF2-40B4-BE49-F238E27FC236}">
                <a16:creationId xmlns:a16="http://schemas.microsoft.com/office/drawing/2014/main" id="{0911222D-685D-449E-C1D5-8215B6856909}"/>
              </a:ext>
            </a:extLst>
          </p:cNvPr>
          <p:cNvPicPr>
            <a:picLocks noChangeAspect="1"/>
          </p:cNvPicPr>
          <p:nvPr/>
        </p:nvPicPr>
        <p:blipFill>
          <a:blip r:embed="rId4"/>
          <a:stretch>
            <a:fillRect/>
          </a:stretch>
        </p:blipFill>
        <p:spPr>
          <a:xfrm>
            <a:off x="1511860" y="2223357"/>
            <a:ext cx="6187769" cy="2151584"/>
          </a:xfrm>
          <a:prstGeom prst="rect">
            <a:avLst/>
          </a:prstGeom>
        </p:spPr>
      </p:pic>
    </p:spTree>
    <p:extLst>
      <p:ext uri="{BB962C8B-B14F-4D97-AF65-F5344CB8AC3E}">
        <p14:creationId xmlns:p14="http://schemas.microsoft.com/office/powerpoint/2010/main" val="28187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草地素材-草地图片-草地素材图片下载-觅知网"/>
          <p:cNvPicPr>
            <a:picLocks noChangeAspect="1" noChangeArrowheads="1"/>
          </p:cNvPicPr>
          <p:nvPr/>
        </p:nvPicPr>
        <p:blipFill rotWithShape="1">
          <a:blip r:embed="rId4">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6"/>
          <a:stretch>
            <a:fillRect/>
          </a:stretch>
        </p:blipFill>
        <p:spPr>
          <a:xfrm>
            <a:off x="0" y="6851907"/>
            <a:ext cx="12192000" cy="6093"/>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0239" y="-898572"/>
            <a:ext cx="10058400" cy="516512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4247" y="3909914"/>
            <a:ext cx="1431903" cy="143190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0870" y="4794478"/>
            <a:ext cx="1333881" cy="1333881"/>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25774" y="4703238"/>
            <a:ext cx="1620743" cy="1620743"/>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95797" y="3975068"/>
            <a:ext cx="1259628" cy="1259628"/>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26" name="Picture 2" descr="LINE Official Stickers - Happy Bunny 1: Sweetness Example with GIF ..."/>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60054" y="1683990"/>
            <a:ext cx="5033465" cy="5033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00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path" presetSubtype="0" repeatCount="indefinite" accel="50000" decel="50000" autoRev="1" fill="hold" nodeType="withEffect">
                                  <p:stCondLst>
                                    <p:cond delay="0"/>
                                  </p:stCondLst>
                                  <p:childTnLst>
                                    <p:animMotion origin="layout" path="M 6.25E-7 -1.85185E-6 L 6.25E-7 0.02847 " pathEditMode="relative" rAng="0" ptsTypes="AA">
                                      <p:cBhvr>
                                        <p:cTn id="11" dur="1000" fill="hold"/>
                                        <p:tgtEl>
                                          <p:spTgt spid="4"/>
                                        </p:tgtEl>
                                        <p:attrNameLst>
                                          <p:attrName>ppt_x</p:attrName>
                                          <p:attrName>ppt_y</p:attrName>
                                        </p:attrNameLst>
                                      </p:cBhvr>
                                      <p:rCtr x="0" y="1412"/>
                                    </p:animMotion>
                                  </p:childTnLst>
                                </p:cTn>
                              </p:par>
                              <p:par>
                                <p:cTn id="12" presetID="53" presetClass="entr" presetSubtype="16"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8" dur="1000" fill="hold"/>
                                        <p:tgtEl>
                                          <p:spTgt spid="11"/>
                                        </p:tgtEl>
                                        <p:attrNameLst>
                                          <p:attrName>ppt_x</p:attrName>
                                          <p:attrName>ppt_y</p:attrName>
                                        </p:attrNameLst>
                                      </p:cBhvr>
                                      <p:rCtr x="0" y="1412"/>
                                    </p:animMotion>
                                  </p:childTnLst>
                                </p:cTn>
                              </p:par>
                            </p:childTnLst>
                          </p:cTn>
                        </p:par>
                        <p:par>
                          <p:cTn id="19" fill="hold">
                            <p:stCondLst>
                              <p:cond delay="2000"/>
                            </p:stCondLst>
                            <p:childTnLst>
                              <p:par>
                                <p:cTn id="20" presetID="32" presetClass="emph" presetSubtype="0" repeatCount="indefinite" fill="hold" nodeType="afterEffect">
                                  <p:stCondLst>
                                    <p:cond delay="0"/>
                                  </p:stCondLst>
                                  <p:childTnLst>
                                    <p:animRot by="120000">
                                      <p:cBhvr>
                                        <p:cTn id="21" dur="200" fill="hold">
                                          <p:stCondLst>
                                            <p:cond delay="0"/>
                                          </p:stCondLst>
                                        </p:cTn>
                                        <p:tgtEl>
                                          <p:spTgt spid="5"/>
                                        </p:tgtEl>
                                        <p:attrNameLst>
                                          <p:attrName>r</p:attrName>
                                        </p:attrNameLst>
                                      </p:cBhvr>
                                    </p:animRot>
                                    <p:animRot by="-240000">
                                      <p:cBhvr>
                                        <p:cTn id="22" dur="400" fill="hold">
                                          <p:stCondLst>
                                            <p:cond delay="400"/>
                                          </p:stCondLst>
                                        </p:cTn>
                                        <p:tgtEl>
                                          <p:spTgt spid="5"/>
                                        </p:tgtEl>
                                        <p:attrNameLst>
                                          <p:attrName>r</p:attrName>
                                        </p:attrNameLst>
                                      </p:cBhvr>
                                    </p:animRot>
                                    <p:animRot by="240000">
                                      <p:cBhvr>
                                        <p:cTn id="23" dur="400" fill="hold">
                                          <p:stCondLst>
                                            <p:cond delay="800"/>
                                          </p:stCondLst>
                                        </p:cTn>
                                        <p:tgtEl>
                                          <p:spTgt spid="5"/>
                                        </p:tgtEl>
                                        <p:attrNameLst>
                                          <p:attrName>r</p:attrName>
                                        </p:attrNameLst>
                                      </p:cBhvr>
                                    </p:animRot>
                                    <p:animRot by="-240000">
                                      <p:cBhvr>
                                        <p:cTn id="24" dur="400" fill="hold">
                                          <p:stCondLst>
                                            <p:cond delay="1200"/>
                                          </p:stCondLst>
                                        </p:cTn>
                                        <p:tgtEl>
                                          <p:spTgt spid="5"/>
                                        </p:tgtEl>
                                        <p:attrNameLst>
                                          <p:attrName>r</p:attrName>
                                        </p:attrNameLst>
                                      </p:cBhvr>
                                    </p:animRot>
                                    <p:animRot by="120000">
                                      <p:cBhvr>
                                        <p:cTn id="25" dur="400" fill="hold">
                                          <p:stCondLst>
                                            <p:cond delay="1600"/>
                                          </p:stCondLst>
                                        </p:cTn>
                                        <p:tgtEl>
                                          <p:spTgt spid="5"/>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200" fill="hold">
                                          <p:stCondLst>
                                            <p:cond delay="0"/>
                                          </p:stCondLst>
                                        </p:cTn>
                                        <p:tgtEl>
                                          <p:spTgt spid="32"/>
                                        </p:tgtEl>
                                        <p:attrNameLst>
                                          <p:attrName>r</p:attrName>
                                        </p:attrNameLst>
                                      </p:cBhvr>
                                    </p:animRot>
                                    <p:animRot by="-240000">
                                      <p:cBhvr>
                                        <p:cTn id="28" dur="400" fill="hold">
                                          <p:stCondLst>
                                            <p:cond delay="400"/>
                                          </p:stCondLst>
                                        </p:cTn>
                                        <p:tgtEl>
                                          <p:spTgt spid="32"/>
                                        </p:tgtEl>
                                        <p:attrNameLst>
                                          <p:attrName>r</p:attrName>
                                        </p:attrNameLst>
                                      </p:cBhvr>
                                    </p:animRot>
                                    <p:animRot by="240000">
                                      <p:cBhvr>
                                        <p:cTn id="29" dur="400" fill="hold">
                                          <p:stCondLst>
                                            <p:cond delay="800"/>
                                          </p:stCondLst>
                                        </p:cTn>
                                        <p:tgtEl>
                                          <p:spTgt spid="32"/>
                                        </p:tgtEl>
                                        <p:attrNameLst>
                                          <p:attrName>r</p:attrName>
                                        </p:attrNameLst>
                                      </p:cBhvr>
                                    </p:animRot>
                                    <p:animRot by="-240000">
                                      <p:cBhvr>
                                        <p:cTn id="30" dur="400" fill="hold">
                                          <p:stCondLst>
                                            <p:cond delay="1200"/>
                                          </p:stCondLst>
                                        </p:cTn>
                                        <p:tgtEl>
                                          <p:spTgt spid="32"/>
                                        </p:tgtEl>
                                        <p:attrNameLst>
                                          <p:attrName>r</p:attrName>
                                        </p:attrNameLst>
                                      </p:cBhvr>
                                    </p:animRot>
                                    <p:animRot by="120000">
                                      <p:cBhvr>
                                        <p:cTn id="31" dur="400" fill="hold">
                                          <p:stCondLst>
                                            <p:cond delay="1600"/>
                                          </p:stCondLst>
                                        </p:cTn>
                                        <p:tgtEl>
                                          <p:spTgt spid="32"/>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29"/>
                                        </p:tgtEl>
                                        <p:attrNameLst>
                                          <p:attrName>r</p:attrName>
                                        </p:attrNameLst>
                                      </p:cBhvr>
                                    </p:animRot>
                                    <p:animRot by="-240000">
                                      <p:cBhvr>
                                        <p:cTn id="34" dur="400" fill="hold">
                                          <p:stCondLst>
                                            <p:cond delay="400"/>
                                          </p:stCondLst>
                                        </p:cTn>
                                        <p:tgtEl>
                                          <p:spTgt spid="29"/>
                                        </p:tgtEl>
                                        <p:attrNameLst>
                                          <p:attrName>r</p:attrName>
                                        </p:attrNameLst>
                                      </p:cBhvr>
                                    </p:animRot>
                                    <p:animRot by="240000">
                                      <p:cBhvr>
                                        <p:cTn id="35" dur="400" fill="hold">
                                          <p:stCondLst>
                                            <p:cond delay="800"/>
                                          </p:stCondLst>
                                        </p:cTn>
                                        <p:tgtEl>
                                          <p:spTgt spid="29"/>
                                        </p:tgtEl>
                                        <p:attrNameLst>
                                          <p:attrName>r</p:attrName>
                                        </p:attrNameLst>
                                      </p:cBhvr>
                                    </p:animRot>
                                    <p:animRot by="-240000">
                                      <p:cBhvr>
                                        <p:cTn id="36" dur="400" fill="hold">
                                          <p:stCondLst>
                                            <p:cond delay="1200"/>
                                          </p:stCondLst>
                                        </p:cTn>
                                        <p:tgtEl>
                                          <p:spTgt spid="29"/>
                                        </p:tgtEl>
                                        <p:attrNameLst>
                                          <p:attrName>r</p:attrName>
                                        </p:attrNameLst>
                                      </p:cBhvr>
                                    </p:animRot>
                                    <p:animRot by="120000">
                                      <p:cBhvr>
                                        <p:cTn id="37" dur="400" fill="hold">
                                          <p:stCondLst>
                                            <p:cond delay="1600"/>
                                          </p:stCondLst>
                                        </p:cTn>
                                        <p:tgtEl>
                                          <p:spTgt spid="29"/>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200" fill="hold">
                                          <p:stCondLst>
                                            <p:cond delay="0"/>
                                          </p:stCondLst>
                                        </p:cTn>
                                        <p:tgtEl>
                                          <p:spTgt spid="6"/>
                                        </p:tgtEl>
                                        <p:attrNameLst>
                                          <p:attrName>r</p:attrName>
                                        </p:attrNameLst>
                                      </p:cBhvr>
                                    </p:animRot>
                                    <p:animRot by="-240000">
                                      <p:cBhvr>
                                        <p:cTn id="40" dur="400" fill="hold">
                                          <p:stCondLst>
                                            <p:cond delay="400"/>
                                          </p:stCondLst>
                                        </p:cTn>
                                        <p:tgtEl>
                                          <p:spTgt spid="6"/>
                                        </p:tgtEl>
                                        <p:attrNameLst>
                                          <p:attrName>r</p:attrName>
                                        </p:attrNameLst>
                                      </p:cBhvr>
                                    </p:animRot>
                                    <p:animRot by="240000">
                                      <p:cBhvr>
                                        <p:cTn id="41" dur="400" fill="hold">
                                          <p:stCondLst>
                                            <p:cond delay="800"/>
                                          </p:stCondLst>
                                        </p:cTn>
                                        <p:tgtEl>
                                          <p:spTgt spid="6"/>
                                        </p:tgtEl>
                                        <p:attrNameLst>
                                          <p:attrName>r</p:attrName>
                                        </p:attrNameLst>
                                      </p:cBhvr>
                                    </p:animRot>
                                    <p:animRot by="-240000">
                                      <p:cBhvr>
                                        <p:cTn id="42" dur="400" fill="hold">
                                          <p:stCondLst>
                                            <p:cond delay="1200"/>
                                          </p:stCondLst>
                                        </p:cTn>
                                        <p:tgtEl>
                                          <p:spTgt spid="6"/>
                                        </p:tgtEl>
                                        <p:attrNameLst>
                                          <p:attrName>r</p:attrName>
                                        </p:attrNameLst>
                                      </p:cBhvr>
                                    </p:animRot>
                                    <p:animRot by="120000">
                                      <p:cBhvr>
                                        <p:cTn id="43"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草地素材-草地图片-草地素材图片下载-觅知网"/>
          <p:cNvPicPr>
            <a:picLocks noChangeAspect="1" noChangeArrowheads="1"/>
          </p:cNvPicPr>
          <p:nvPr/>
        </p:nvPicPr>
        <p:blipFill rotWithShape="1">
          <a:blip r:embed="rId8">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9"/>
          <a:stretch>
            <a:fillRect/>
          </a:stretch>
        </p:blipFill>
        <p:spPr>
          <a:xfrm>
            <a:off x="1142547" y="304503"/>
            <a:ext cx="10170536" cy="1863939"/>
          </a:xfrm>
          <a:prstGeom prst="rect">
            <a:avLst/>
          </a:prstGeom>
        </p:spPr>
      </p:pic>
      <p:sp>
        <p:nvSpPr>
          <p:cNvPr id="66" name="Rectangle 65">
            <a:extLst>
              <a:ext uri="{FF2B5EF4-FFF2-40B4-BE49-F238E27FC236}">
                <a16:creationId xmlns:a16="http://schemas.microsoft.com/office/drawing/2014/main" id="{68CCCB1E-5D6D-4B1D-94ED-906BCD4A2D0C}"/>
              </a:ext>
            </a:extLst>
          </p:cNvPr>
          <p:cNvSpPr/>
          <p:nvPr/>
        </p:nvSpPr>
        <p:spPr>
          <a:xfrm>
            <a:off x="1522957" y="416428"/>
            <a:ext cx="9480158"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5000" b="1" i="0" u="none" strike="noStrike" kern="1200" cap="none" spc="0" normalizeH="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1: Vùng Trung du và miền núi Bắc Bộ có số dân là:</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70"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1098" y="3508797"/>
            <a:ext cx="487363" cy="487363"/>
          </a:xfrm>
          <a:prstGeom prst="rect">
            <a:avLst/>
          </a:prstGeom>
        </p:spPr>
      </p:pic>
      <p:grpSp>
        <p:nvGrpSpPr>
          <p:cNvPr id="27" name="Group 26"/>
          <p:cNvGrpSpPr/>
          <p:nvPr/>
        </p:nvGrpSpPr>
        <p:grpSpPr>
          <a:xfrm>
            <a:off x="104454" y="4493857"/>
            <a:ext cx="4983264" cy="1648822"/>
            <a:chOff x="122330" y="4865784"/>
            <a:chExt cx="4983264" cy="1648822"/>
          </a:xfrm>
        </p:grpSpPr>
        <p:grpSp>
          <p:nvGrpSpPr>
            <p:cNvPr id="77" name="Group 76">
              <a:extLst>
                <a:ext uri="{FF2B5EF4-FFF2-40B4-BE49-F238E27FC236}">
                  <a16:creationId xmlns:a16="http://schemas.microsoft.com/office/drawing/2014/main" id="{A1BCC062-7CFB-BBD4-9E75-9D3FD001CDAE}"/>
                </a:ext>
              </a:extLst>
            </p:cNvPr>
            <p:cNvGrpSpPr/>
            <p:nvPr/>
          </p:nvGrpSpPr>
          <p:grpSpPr>
            <a:xfrm>
              <a:off x="122330" y="4865784"/>
              <a:ext cx="4983264" cy="1648822"/>
              <a:chOff x="825" y="5337422"/>
              <a:chExt cx="4983264" cy="1648822"/>
            </a:xfrm>
          </p:grpSpPr>
          <p:sp>
            <p:nvSpPr>
              <p:cNvPr id="7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4693181" cy="1429835"/>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79" name="Picture 78">
                <a:extLst>
                  <a:ext uri="{FF2B5EF4-FFF2-40B4-BE49-F238E27FC236}">
                    <a16:creationId xmlns:a16="http://schemas.microsoft.com/office/drawing/2014/main" id="{B37BC307-2B95-B668-ABB3-78146C5AC7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83" name="TextBox 82">
              <a:extLst>
                <a:ext uri="{FF2B5EF4-FFF2-40B4-BE49-F238E27FC236}">
                  <a16:creationId xmlns:a16="http://schemas.microsoft.com/office/drawing/2014/main" id="{33BA7FA1-C785-8EB6-50C8-F4CD02A1B07F}"/>
                </a:ext>
              </a:extLst>
            </p:cNvPr>
            <p:cNvSpPr txBox="1"/>
            <p:nvPr/>
          </p:nvSpPr>
          <p:spPr>
            <a:xfrm>
              <a:off x="762936" y="5171584"/>
              <a:ext cx="4189308" cy="1200329"/>
            </a:xfrm>
            <a:prstGeom prst="rect">
              <a:avLst/>
            </a:prstGeom>
            <a:noFill/>
          </p:spPr>
          <p:txBody>
            <a:bodyPr wrap="square" rtlCol="0">
              <a:spAutoFit/>
            </a:bodyPr>
            <a:lstStyle/>
            <a:p>
              <a:pPr lvl="0" algn="ctr">
                <a:defRPr/>
              </a:pPr>
              <a:r>
                <a:rPr lang="en-US" sz="3600" b="1">
                  <a:solidFill>
                    <a:srgbClr val="70AD47">
                      <a:lumMod val="75000"/>
                    </a:srgbClr>
                  </a:solidFill>
                  <a:latin typeface="Cambria" panose="02040503050406030204" pitchFamily="18" charset="0"/>
                  <a:ea typeface="Cambria" panose="02040503050406030204" pitchFamily="18" charset="0"/>
                </a:rPr>
                <a:t>Hơn 14 triệu người (năm 2020)</a:t>
              </a:r>
              <a:endParaRPr lang="vi-VN" sz="3600" b="1" dirty="0">
                <a:solidFill>
                  <a:srgbClr val="70AD47">
                    <a:lumMod val="75000"/>
                  </a:srgbClr>
                </a:solidFill>
                <a:latin typeface="Cambria" panose="02040503050406030204" pitchFamily="18" charset="0"/>
                <a:ea typeface="Cambria" panose="02040503050406030204" pitchFamily="18" charset="0"/>
              </a:endParaRPr>
            </a:p>
          </p:txBody>
        </p:sp>
      </p:grpSp>
      <p:grpSp>
        <p:nvGrpSpPr>
          <p:cNvPr id="24" name="Group 23"/>
          <p:cNvGrpSpPr/>
          <p:nvPr/>
        </p:nvGrpSpPr>
        <p:grpSpPr>
          <a:xfrm>
            <a:off x="-3612" y="2515649"/>
            <a:ext cx="5145095" cy="1851759"/>
            <a:chOff x="44072" y="3236271"/>
            <a:chExt cx="5145095" cy="1851759"/>
          </a:xfrm>
        </p:grpSpPr>
        <p:grpSp>
          <p:nvGrpSpPr>
            <p:cNvPr id="71" name="Group 70">
              <a:extLst>
                <a:ext uri="{FF2B5EF4-FFF2-40B4-BE49-F238E27FC236}">
                  <a16:creationId xmlns:a16="http://schemas.microsoft.com/office/drawing/2014/main" id="{6E9A4FF9-956E-10B5-9832-02B57B4C9C85}"/>
                </a:ext>
              </a:extLst>
            </p:cNvPr>
            <p:cNvGrpSpPr/>
            <p:nvPr/>
          </p:nvGrpSpPr>
          <p:grpSpPr>
            <a:xfrm>
              <a:off x="44072" y="3236271"/>
              <a:ext cx="5145095" cy="1851759"/>
              <a:chOff x="-94621" y="3720567"/>
              <a:chExt cx="5145095" cy="1851759"/>
            </a:xfrm>
          </p:grpSpPr>
          <p:sp>
            <p:nvSpPr>
              <p:cNvPr id="72"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4893200" cy="1239812"/>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73" name="Picture 72"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13">
                <a:extLst>
                  <a:ext uri="{28A0092B-C50C-407E-A947-70E740481C1C}">
                    <a14:useLocalDpi xmlns:a14="http://schemas.microsoft.com/office/drawing/2010/main" val="0"/>
                  </a:ext>
                </a:extLst>
              </a:blip>
              <a:srcRect l="7756" t="554" r="77256" b="79182"/>
              <a:stretch/>
            </p:blipFill>
            <p:spPr>
              <a:xfrm>
                <a:off x="-94621" y="3720567"/>
                <a:ext cx="1170607" cy="1226896"/>
              </a:xfrm>
              <a:prstGeom prst="rect">
                <a:avLst/>
              </a:prstGeom>
            </p:spPr>
          </p:pic>
        </p:grpSp>
        <p:sp>
          <p:nvSpPr>
            <p:cNvPr id="84" name="TextBox 83">
              <a:extLst>
                <a:ext uri="{FF2B5EF4-FFF2-40B4-BE49-F238E27FC236}">
                  <a16:creationId xmlns:a16="http://schemas.microsoft.com/office/drawing/2014/main" id="{1DC3B31E-9598-1BB0-8913-FB0ED5A77CA2}"/>
                </a:ext>
              </a:extLst>
            </p:cNvPr>
            <p:cNvSpPr txBox="1"/>
            <p:nvPr/>
          </p:nvSpPr>
          <p:spPr>
            <a:xfrm>
              <a:off x="839174" y="3813551"/>
              <a:ext cx="426499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solidFill>
                    <a:srgbClr val="70AD47">
                      <a:lumMod val="75000"/>
                    </a:srgbClr>
                  </a:solidFill>
                  <a:latin typeface="Cambria" panose="02040503050406030204" pitchFamily="18" charset="0"/>
                  <a:ea typeface="Cambria" panose="02040503050406030204" pitchFamily="18" charset="0"/>
                </a:rPr>
                <a:t>Hơn 13 triệu người (năm 2020)</a:t>
              </a:r>
              <a:endParaRPr kumimoji="0" lang="vi-VN" sz="36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8" name="Group 27"/>
          <p:cNvGrpSpPr/>
          <p:nvPr/>
        </p:nvGrpSpPr>
        <p:grpSpPr>
          <a:xfrm>
            <a:off x="6278768" y="2709350"/>
            <a:ext cx="4777097" cy="1620581"/>
            <a:chOff x="7563106" y="3170084"/>
            <a:chExt cx="4777097" cy="1620581"/>
          </a:xfrm>
        </p:grpSpPr>
        <p:grpSp>
          <p:nvGrpSpPr>
            <p:cNvPr id="80" name="Group 79">
              <a:extLst>
                <a:ext uri="{FF2B5EF4-FFF2-40B4-BE49-F238E27FC236}">
                  <a16:creationId xmlns:a16="http://schemas.microsoft.com/office/drawing/2014/main" id="{E46AC747-FE46-79DE-B7A1-C3FC57CBFC63}"/>
                </a:ext>
              </a:extLst>
            </p:cNvPr>
            <p:cNvGrpSpPr/>
            <p:nvPr/>
          </p:nvGrpSpPr>
          <p:grpSpPr>
            <a:xfrm>
              <a:off x="7563106" y="3170084"/>
              <a:ext cx="4777097" cy="1620581"/>
              <a:chOff x="7575236" y="3720567"/>
              <a:chExt cx="4777097" cy="1620581"/>
            </a:xfrm>
          </p:grpSpPr>
          <p:sp>
            <p:nvSpPr>
              <p:cNvPr id="81"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6" y="4203228"/>
                <a:ext cx="4395577" cy="1137920"/>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82" name="Picture 81">
                <a:extLst>
                  <a:ext uri="{FF2B5EF4-FFF2-40B4-BE49-F238E27FC236}">
                    <a16:creationId xmlns:a16="http://schemas.microsoft.com/office/drawing/2014/main" id="{3DF9D80A-88A4-5ADE-D2A2-DAEB2CF30A58}"/>
                  </a:ext>
                </a:extLst>
              </p:cNvPr>
              <p:cNvPicPr>
                <a:picLocks noChangeAspect="1"/>
              </p:cNvPicPr>
              <p:nvPr/>
            </p:nvPicPr>
            <p:blipFill rotWithShape="1">
              <a:blip r:embed="rId13">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85" name="TextBox 84">
              <a:extLst>
                <a:ext uri="{FF2B5EF4-FFF2-40B4-BE49-F238E27FC236}">
                  <a16:creationId xmlns:a16="http://schemas.microsoft.com/office/drawing/2014/main" id="{1789E622-BBC0-42F3-29E4-D989CC4D0AD3}"/>
                </a:ext>
              </a:extLst>
            </p:cNvPr>
            <p:cNvSpPr txBox="1"/>
            <p:nvPr/>
          </p:nvSpPr>
          <p:spPr>
            <a:xfrm>
              <a:off x="8142020" y="3543367"/>
              <a:ext cx="4128305" cy="1200329"/>
            </a:xfrm>
            <a:prstGeom prst="rect">
              <a:avLst/>
            </a:prstGeom>
            <a:noFill/>
          </p:spPr>
          <p:txBody>
            <a:bodyPr wrap="square" rtlCol="0">
              <a:spAutoFit/>
            </a:bodyPr>
            <a:lstStyle/>
            <a:p>
              <a:pPr lvl="0" algn="ctr">
                <a:defRPr/>
              </a:pPr>
              <a:r>
                <a:rPr lang="en-US" sz="3600" b="1">
                  <a:solidFill>
                    <a:srgbClr val="70AD47">
                      <a:lumMod val="75000"/>
                    </a:srgbClr>
                  </a:solidFill>
                  <a:latin typeface="Cambria" panose="02040503050406030204" pitchFamily="18" charset="0"/>
                  <a:ea typeface="Cambria" panose="02040503050406030204" pitchFamily="18" charset="0"/>
                </a:rPr>
                <a:t>Hơn 15 triệu người (năm 2020)</a:t>
              </a:r>
              <a:endParaRPr lang="vi-VN" sz="3600" b="1" dirty="0">
                <a:solidFill>
                  <a:srgbClr val="70AD47">
                    <a:lumMod val="75000"/>
                  </a:srgbClr>
                </a:solidFill>
                <a:latin typeface="Cambria" panose="02040503050406030204" pitchFamily="18" charset="0"/>
                <a:ea typeface="Cambria" panose="02040503050406030204" pitchFamily="18" charset="0"/>
              </a:endParaRPr>
            </a:p>
          </p:txBody>
        </p:sp>
      </p:grpSp>
      <p:grpSp>
        <p:nvGrpSpPr>
          <p:cNvPr id="32" name="Group 31"/>
          <p:cNvGrpSpPr/>
          <p:nvPr/>
        </p:nvGrpSpPr>
        <p:grpSpPr>
          <a:xfrm>
            <a:off x="6436290" y="4512819"/>
            <a:ext cx="4648865" cy="1536800"/>
            <a:chOff x="7826367" y="4724671"/>
            <a:chExt cx="4648865" cy="1536800"/>
          </a:xfrm>
        </p:grpSpPr>
        <p:grpSp>
          <p:nvGrpSpPr>
            <p:cNvPr id="74" name="Group 73">
              <a:extLst>
                <a:ext uri="{FF2B5EF4-FFF2-40B4-BE49-F238E27FC236}">
                  <a16:creationId xmlns:a16="http://schemas.microsoft.com/office/drawing/2014/main" id="{657A3732-FEC5-93E9-F8E5-05EB6902D5D3}"/>
                </a:ext>
              </a:extLst>
            </p:cNvPr>
            <p:cNvGrpSpPr/>
            <p:nvPr/>
          </p:nvGrpSpPr>
          <p:grpSpPr>
            <a:xfrm>
              <a:off x="7826367" y="4724671"/>
              <a:ext cx="4619575" cy="1536800"/>
              <a:chOff x="7704862" y="5196309"/>
              <a:chExt cx="4619575" cy="1536800"/>
            </a:xfrm>
          </p:grpSpPr>
          <p:sp>
            <p:nvSpPr>
              <p:cNvPr id="75"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4367680" cy="1176700"/>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76" name="Picture 75">
                <a:extLst>
                  <a:ext uri="{FF2B5EF4-FFF2-40B4-BE49-F238E27FC236}">
                    <a16:creationId xmlns:a16="http://schemas.microsoft.com/office/drawing/2014/main" id="{9DB6DCC0-6123-D038-2DC9-D3C7260EC8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86" name="TextBox 85">
              <a:extLst>
                <a:ext uri="{FF2B5EF4-FFF2-40B4-BE49-F238E27FC236}">
                  <a16:creationId xmlns:a16="http://schemas.microsoft.com/office/drawing/2014/main" id="{267A44EA-A65C-FF84-4827-DB7C81FAB48E}"/>
                </a:ext>
              </a:extLst>
            </p:cNvPr>
            <p:cNvSpPr txBox="1"/>
            <p:nvPr/>
          </p:nvSpPr>
          <p:spPr>
            <a:xfrm>
              <a:off x="8302129" y="5031025"/>
              <a:ext cx="4173103" cy="1200329"/>
            </a:xfrm>
            <a:prstGeom prst="rect">
              <a:avLst/>
            </a:prstGeom>
            <a:noFill/>
          </p:spPr>
          <p:txBody>
            <a:bodyPr wrap="square" rtlCol="0">
              <a:spAutoFit/>
            </a:bodyPr>
            <a:lstStyle/>
            <a:p>
              <a:pPr lvl="0" algn="ctr">
                <a:defRPr/>
              </a:pPr>
              <a:r>
                <a:rPr lang="en-US" sz="3600" b="1">
                  <a:solidFill>
                    <a:srgbClr val="70AD47">
                      <a:lumMod val="75000"/>
                    </a:srgbClr>
                  </a:solidFill>
                  <a:latin typeface="Cambria" panose="02040503050406030204" pitchFamily="18" charset="0"/>
                  <a:ea typeface="Cambria" panose="02040503050406030204" pitchFamily="18" charset="0"/>
                </a:rPr>
                <a:t>Hơn 16 triệu người (năm 2020)</a:t>
              </a:r>
              <a:endParaRPr lang="vi-VN" sz="3600" b="1" dirty="0">
                <a:solidFill>
                  <a:srgbClr val="70AD47">
                    <a:lumMod val="75000"/>
                  </a:srgbClr>
                </a:solidFill>
                <a:latin typeface="Cambria" panose="02040503050406030204" pitchFamily="18" charset="0"/>
                <a:ea typeface="Cambria" panose="02040503050406030204" pitchFamily="18" charset="0"/>
              </a:endParaRPr>
            </a:p>
          </p:txBody>
        </p:sp>
      </p:grpSp>
      <p:pic>
        <p:nvPicPr>
          <p:cNvPr id="23" name="tho kho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91514" y="2641215"/>
            <a:ext cx="1703877" cy="1693674"/>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73988" y="2565405"/>
            <a:ext cx="1818785" cy="1807894"/>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73215" y="4674089"/>
            <a:ext cx="1818785" cy="1807894"/>
          </a:xfrm>
          <a:prstGeom prst="rect">
            <a:avLst/>
          </a:prstGeom>
        </p:spPr>
      </p:pic>
      <p:grpSp>
        <p:nvGrpSpPr>
          <p:cNvPr id="88" name="tho om chua"/>
          <p:cNvGrpSpPr/>
          <p:nvPr/>
        </p:nvGrpSpPr>
        <p:grpSpPr>
          <a:xfrm>
            <a:off x="4149737" y="4410569"/>
            <a:ext cx="2187429" cy="2034383"/>
            <a:chOff x="1981714" y="2187161"/>
            <a:chExt cx="3695439" cy="3695440"/>
          </a:xfrm>
        </p:grpSpPr>
        <p:pic>
          <p:nvPicPr>
            <p:cNvPr id="2052" name="Picture 4" descr="Ghim của Dật Hàn trên nói sao nhỉ...cute ??? | Nhật ký nghệ thuật, Đang ..."/>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7" name="ca chu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spTree>
    <p:extLst>
      <p:ext uri="{BB962C8B-B14F-4D97-AF65-F5344CB8AC3E}">
        <p14:creationId xmlns:p14="http://schemas.microsoft.com/office/powerpoint/2010/main" val="3875041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0"/>
                </p:tgtEl>
              </p:cMediaNode>
            </p:audio>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childTnLst>
                                  <p:subTnLst>
                                    <p:audio>
                                      <p:cMediaNode>
                                        <p:cTn display="0" masterRel="sameClick">
                                          <p:stCondLst>
                                            <p:cond evt="begin" delay="0">
                                              <p:tn val="33"/>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subTnLst>
                                    <p:audio>
                                      <p:cMediaNode>
                                        <p:cTn display="0" masterRel="sameClick">
                                          <p:stCondLst>
                                            <p:cond evt="begin" delay="0">
                                              <p:tn val="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8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8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7"/>
          <a:stretch>
            <a:fillRect/>
          </a:stretch>
        </p:blipFill>
        <p:spPr>
          <a:xfrm>
            <a:off x="603504" y="304503"/>
            <a:ext cx="11393423" cy="1863939"/>
          </a:xfrm>
          <a:prstGeom prst="rect">
            <a:avLst/>
          </a:prstGeom>
        </p:spPr>
      </p:pic>
      <p:sp>
        <p:nvSpPr>
          <p:cNvPr id="66" name="Rectangle 65">
            <a:extLst>
              <a:ext uri="{FF2B5EF4-FFF2-40B4-BE49-F238E27FC236}">
                <a16:creationId xmlns:a16="http://schemas.microsoft.com/office/drawing/2014/main" id="{68CCCB1E-5D6D-4B1D-94ED-906BCD4A2D0C}"/>
              </a:ext>
            </a:extLst>
          </p:cNvPr>
          <p:cNvSpPr/>
          <p:nvPr/>
        </p:nvSpPr>
        <p:spPr>
          <a:xfrm>
            <a:off x="585216" y="416428"/>
            <a:ext cx="11375136"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4500" b="1" i="0" u="none" strike="noStrike" kern="1200" cap="none" spc="0" normalizeH="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2: Vùng Trung du và miền núi Bắc Bộ là nơi sinh sống của những  dân tộc nào?</a:t>
            </a:r>
            <a:endParaRPr kumimoji="0" lang="en-US"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grpSp>
        <p:nvGrpSpPr>
          <p:cNvPr id="35" name="c"/>
          <p:cNvGrpSpPr/>
          <p:nvPr/>
        </p:nvGrpSpPr>
        <p:grpSpPr>
          <a:xfrm>
            <a:off x="6273258" y="2834455"/>
            <a:ext cx="5071265" cy="1941569"/>
            <a:chOff x="7441601" y="3641722"/>
            <a:chExt cx="5071265" cy="1941569"/>
          </a:xfrm>
        </p:grpSpPr>
        <p:grpSp>
          <p:nvGrpSpPr>
            <p:cNvPr id="36" name="Group 35">
              <a:extLst>
                <a:ext uri="{FF2B5EF4-FFF2-40B4-BE49-F238E27FC236}">
                  <a16:creationId xmlns:a16="http://schemas.microsoft.com/office/drawing/2014/main" id="{E46AC747-FE46-79DE-B7A1-C3FC57CBFC63}"/>
                </a:ext>
              </a:extLst>
            </p:cNvPr>
            <p:cNvGrpSpPr/>
            <p:nvPr/>
          </p:nvGrpSpPr>
          <p:grpSpPr>
            <a:xfrm>
              <a:off x="7441601" y="3641722"/>
              <a:ext cx="5071265" cy="1941569"/>
              <a:chOff x="7575236" y="3720567"/>
              <a:chExt cx="5071265" cy="1941569"/>
            </a:xfrm>
          </p:grpSpPr>
          <p:sp>
            <p:nvSpPr>
              <p:cNvPr id="38"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4689744" cy="1458908"/>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39" name="Picture 38">
                <a:extLst>
                  <a:ext uri="{FF2B5EF4-FFF2-40B4-BE49-F238E27FC236}">
                    <a16:creationId xmlns:a16="http://schemas.microsoft.com/office/drawing/2014/main"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37" name="TextBox 36">
              <a:extLst>
                <a:ext uri="{FF2B5EF4-FFF2-40B4-BE49-F238E27FC236}">
                  <a16:creationId xmlns:a16="http://schemas.microsoft.com/office/drawing/2014/main" id="{33BA7FA1-C785-8EB6-50C8-F4CD02A1B07F}"/>
                </a:ext>
              </a:extLst>
            </p:cNvPr>
            <p:cNvSpPr txBox="1"/>
            <p:nvPr/>
          </p:nvSpPr>
          <p:spPr>
            <a:xfrm>
              <a:off x="8204309" y="4117189"/>
              <a:ext cx="413800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Mường,</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Thái, Dao, Mông</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40" name="a"/>
          <p:cNvGrpSpPr/>
          <p:nvPr/>
        </p:nvGrpSpPr>
        <p:grpSpPr>
          <a:xfrm>
            <a:off x="331163" y="2649186"/>
            <a:ext cx="5022339" cy="2063019"/>
            <a:chOff x="-77433" y="3707909"/>
            <a:chExt cx="5022339" cy="2063019"/>
          </a:xfrm>
        </p:grpSpPr>
        <p:grpSp>
          <p:nvGrpSpPr>
            <p:cNvPr id="41" name="Group 40">
              <a:extLst>
                <a:ext uri="{FF2B5EF4-FFF2-40B4-BE49-F238E27FC236}">
                  <a16:creationId xmlns:a16="http://schemas.microsoft.com/office/drawing/2014/main" id="{6E9A4FF9-956E-10B5-9832-02B57B4C9C85}"/>
                </a:ext>
              </a:extLst>
            </p:cNvPr>
            <p:cNvGrpSpPr/>
            <p:nvPr/>
          </p:nvGrpSpPr>
          <p:grpSpPr>
            <a:xfrm>
              <a:off x="-77433" y="3707909"/>
              <a:ext cx="5022339" cy="2063019"/>
              <a:chOff x="-94621" y="3720567"/>
              <a:chExt cx="5022339" cy="2063019"/>
            </a:xfrm>
          </p:grpSpPr>
          <p:sp>
            <p:nvSpPr>
              <p:cNvPr id="43"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3" y="4332514"/>
                <a:ext cx="4770445" cy="1451072"/>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44" name="Picture 43"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120559"/>
              </a:xfrm>
              <a:prstGeom prst="rect">
                <a:avLst/>
              </a:prstGeom>
            </p:spPr>
          </p:pic>
        </p:grpSp>
        <p:sp>
          <p:nvSpPr>
            <p:cNvPr id="42" name="TextBox 41">
              <a:extLst>
                <a:ext uri="{FF2B5EF4-FFF2-40B4-BE49-F238E27FC236}">
                  <a16:creationId xmlns:a16="http://schemas.microsoft.com/office/drawing/2014/main" id="{1DC3B31E-9598-1BB0-8913-FB0ED5A77CA2}"/>
                </a:ext>
              </a:extLst>
            </p:cNvPr>
            <p:cNvSpPr txBox="1"/>
            <p:nvPr/>
          </p:nvSpPr>
          <p:spPr>
            <a:xfrm>
              <a:off x="696185" y="4375559"/>
              <a:ext cx="365623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70AD47">
                      <a:lumMod val="75000"/>
                    </a:srgbClr>
                  </a:solidFill>
                  <a:latin typeface="Cambria" panose="02040503050406030204" pitchFamily="18" charset="0"/>
                  <a:ea typeface="Cambria" panose="02040503050406030204" pitchFamily="18" charset="0"/>
                </a:rPr>
                <a:t>Ê-đê, Tày, Mường, Kinh</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endParaRPr>
            </a:p>
          </p:txBody>
        </p:sp>
      </p:grpSp>
      <p:grpSp>
        <p:nvGrpSpPr>
          <p:cNvPr id="45" name="b"/>
          <p:cNvGrpSpPr/>
          <p:nvPr/>
        </p:nvGrpSpPr>
        <p:grpSpPr>
          <a:xfrm>
            <a:off x="277446" y="4907892"/>
            <a:ext cx="4916346" cy="1615666"/>
            <a:chOff x="825" y="5337422"/>
            <a:chExt cx="4916346" cy="1615666"/>
          </a:xfrm>
        </p:grpSpPr>
        <p:grpSp>
          <p:nvGrpSpPr>
            <p:cNvPr id="46" name="Group 45">
              <a:extLst>
                <a:ext uri="{FF2B5EF4-FFF2-40B4-BE49-F238E27FC236}">
                  <a16:creationId xmlns:a16="http://schemas.microsoft.com/office/drawing/2014/main" id="{A1BCC062-7CFB-BBD4-9E75-9D3FD001CDAE}"/>
                </a:ext>
              </a:extLst>
            </p:cNvPr>
            <p:cNvGrpSpPr/>
            <p:nvPr/>
          </p:nvGrpSpPr>
          <p:grpSpPr>
            <a:xfrm>
              <a:off x="825" y="5337422"/>
              <a:ext cx="4916346" cy="1615666"/>
              <a:chOff x="825" y="5337422"/>
              <a:chExt cx="4916346" cy="1615666"/>
            </a:xfrm>
          </p:grpSpPr>
          <p:sp>
            <p:nvSpPr>
              <p:cNvPr id="4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4626263" cy="1396679"/>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49" name="Picture 48">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47" name="TextBox 46">
              <a:extLst>
                <a:ext uri="{FF2B5EF4-FFF2-40B4-BE49-F238E27FC236}">
                  <a16:creationId xmlns:a16="http://schemas.microsoft.com/office/drawing/2014/main" id="{1789E622-BBC0-42F3-29E4-D989CC4D0AD3}"/>
                </a:ext>
              </a:extLst>
            </p:cNvPr>
            <p:cNvSpPr txBox="1"/>
            <p:nvPr/>
          </p:nvSpPr>
          <p:spPr>
            <a:xfrm>
              <a:off x="793422" y="5484201"/>
              <a:ext cx="390193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Dao, Hoa,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Thái,</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Kinh</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50" name="d"/>
          <p:cNvGrpSpPr/>
          <p:nvPr/>
        </p:nvGrpSpPr>
        <p:grpSpPr>
          <a:xfrm>
            <a:off x="6478990" y="4712683"/>
            <a:ext cx="4865533" cy="1836393"/>
            <a:chOff x="7704862" y="5196309"/>
            <a:chExt cx="4865533" cy="1836393"/>
          </a:xfrm>
        </p:grpSpPr>
        <p:grpSp>
          <p:nvGrpSpPr>
            <p:cNvPr id="51" name="Group 50">
              <a:extLst>
                <a:ext uri="{FF2B5EF4-FFF2-40B4-BE49-F238E27FC236}">
                  <a16:creationId xmlns:a16="http://schemas.microsoft.com/office/drawing/2014/main" id="{657A3732-FEC5-93E9-F8E5-05EB6902D5D3}"/>
                </a:ext>
              </a:extLst>
            </p:cNvPr>
            <p:cNvGrpSpPr/>
            <p:nvPr/>
          </p:nvGrpSpPr>
          <p:grpSpPr>
            <a:xfrm>
              <a:off x="7704862" y="5196309"/>
              <a:ext cx="4865533" cy="1836393"/>
              <a:chOff x="7704862" y="5196309"/>
              <a:chExt cx="4865533" cy="1836393"/>
            </a:xfrm>
          </p:grpSpPr>
          <p:sp>
            <p:nvSpPr>
              <p:cNvPr id="53"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4613638" cy="1476293"/>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54" name="Picture 53">
                <a:extLst>
                  <a:ext uri="{FF2B5EF4-FFF2-40B4-BE49-F238E27FC236}">
                    <a16:creationId xmlns:a16="http://schemas.microsoft.com/office/drawing/2014/main" id="{9DB6DCC0-6123-D038-2DC9-D3C7260EC87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52" name="TextBox 51">
              <a:extLst>
                <a:ext uri="{FF2B5EF4-FFF2-40B4-BE49-F238E27FC236}">
                  <a16:creationId xmlns:a16="http://schemas.microsoft.com/office/drawing/2014/main" id="{267A44EA-A65C-FF84-4827-DB7C81FAB48E}"/>
                </a:ext>
              </a:extLst>
            </p:cNvPr>
            <p:cNvSpPr txBox="1"/>
            <p:nvPr/>
          </p:nvSpPr>
          <p:spPr>
            <a:xfrm>
              <a:off x="8504979" y="5497181"/>
              <a:ext cx="387039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Ba na, Chăm,</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Thái, Hoa</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5" name="tho khoc 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81257" y="2744387"/>
            <a:ext cx="1985035" cy="1973149"/>
          </a:xfrm>
          <a:prstGeom prst="rect">
            <a:avLst/>
          </a:prstGeom>
        </p:spPr>
      </p:pic>
      <p:pic>
        <p:nvPicPr>
          <p:cNvPr id="56" name="tho khoc b"/>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42717" y="4703834"/>
            <a:ext cx="1985035" cy="1973149"/>
          </a:xfrm>
          <a:prstGeom prst="rect">
            <a:avLst/>
          </a:prstGeom>
        </p:spPr>
      </p:pic>
      <p:pic>
        <p:nvPicPr>
          <p:cNvPr id="57" name="tho khoc 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68425" y="4849908"/>
            <a:ext cx="1985035" cy="1973149"/>
          </a:xfrm>
          <a:prstGeom prst="rect">
            <a:avLst/>
          </a:prstGeom>
        </p:spPr>
      </p:pic>
      <p:grpSp>
        <p:nvGrpSpPr>
          <p:cNvPr id="58" name="tho om chua"/>
          <p:cNvGrpSpPr/>
          <p:nvPr/>
        </p:nvGrpSpPr>
        <p:grpSpPr>
          <a:xfrm>
            <a:off x="10218084" y="2795787"/>
            <a:ext cx="2187429" cy="2034383"/>
            <a:chOff x="1981714" y="2187161"/>
            <a:chExt cx="3695439" cy="3695440"/>
          </a:xfrm>
        </p:grpSpPr>
        <p:pic>
          <p:nvPicPr>
            <p:cNvPr id="59" name="Picture 4" descr="Ghim của Dật Hàn trên nói sao nhỉ...cute ??? | Nhật ký nghệ thuật, Đang ..."/>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0" name="ca chu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spTree>
    <p:extLst>
      <p:ext uri="{BB962C8B-B14F-4D97-AF65-F5344CB8AC3E}">
        <p14:creationId xmlns:p14="http://schemas.microsoft.com/office/powerpoint/2010/main" val="2470655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subTnLst>
                                    <p:audio>
                                      <p:cMediaNode>
                                        <p:cTn display="0" masterRel="sameClick">
                                          <p:stCondLst>
                                            <p:cond evt="begin" delay="0">
                                              <p:tn val="24"/>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40"/>
                  </p:tgtEl>
                </p:cond>
              </p:nextCondLst>
            </p:seq>
            <p:seq concurrent="1" nextAc="seek">
              <p:cTn id="27" restart="whenNotActive" fill="hold" evtFilter="cancelBubble" nodeType="interactiveSeq">
                <p:stCondLst>
                  <p:cond evt="onClick" delay="0">
                    <p:tgtEl>
                      <p:spTgt spid="45"/>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subTnLst>
                                    <p:audio>
                                      <p:cMediaNode>
                                        <p:cTn display="0" masterRel="sameClick">
                                          <p:stCondLst>
                                            <p:cond evt="begin" delay="0">
                                              <p:tn val="30"/>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45"/>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subTnLst>
                                    <p:audio>
                                      <p:cMediaNode>
                                        <p:cTn display="0" masterRel="sameClick">
                                          <p:stCondLst>
                                            <p:cond evt="begin" delay="0">
                                              <p:tn val="3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subTnLst>
                                    <p:audio>
                                      <p:cMediaNode>
                                        <p:cTn display="0" masterRel="sameClick">
                                          <p:stCondLst>
                                            <p:cond evt="begin" delay="0">
                                              <p:tn val="42"/>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5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7"/>
          <a:stretch>
            <a:fillRect/>
          </a:stretch>
        </p:blipFill>
        <p:spPr>
          <a:xfrm>
            <a:off x="603504" y="304503"/>
            <a:ext cx="11393423" cy="1863939"/>
          </a:xfrm>
          <a:prstGeom prst="rect">
            <a:avLst/>
          </a:prstGeom>
        </p:spPr>
      </p:pic>
      <p:sp>
        <p:nvSpPr>
          <p:cNvPr id="66" name="Rectangle 65">
            <a:extLst>
              <a:ext uri="{FF2B5EF4-FFF2-40B4-BE49-F238E27FC236}">
                <a16:creationId xmlns:a16="http://schemas.microsoft.com/office/drawing/2014/main" id="{68CCCB1E-5D6D-4B1D-94ED-906BCD4A2D0C}"/>
              </a:ext>
            </a:extLst>
          </p:cNvPr>
          <p:cNvSpPr/>
          <p:nvPr/>
        </p:nvSpPr>
        <p:spPr>
          <a:xfrm>
            <a:off x="585216" y="416428"/>
            <a:ext cx="11375136"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4500" b="1" i="0" u="none" strike="noStrike" kern="1200" cap="none" spc="0" normalizeH="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3: Dân cư ở vùng Trung du và miền núi Bắc Bộ </a:t>
            </a:r>
            <a:endParaRPr kumimoji="0" lang="en-US"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grpSp>
        <p:nvGrpSpPr>
          <p:cNvPr id="35" name="c"/>
          <p:cNvGrpSpPr/>
          <p:nvPr/>
        </p:nvGrpSpPr>
        <p:grpSpPr>
          <a:xfrm>
            <a:off x="6273258" y="2834455"/>
            <a:ext cx="5451943" cy="1941569"/>
            <a:chOff x="7441601" y="3641722"/>
            <a:chExt cx="5451943" cy="1941569"/>
          </a:xfrm>
        </p:grpSpPr>
        <p:grpSp>
          <p:nvGrpSpPr>
            <p:cNvPr id="36" name="Group 35">
              <a:extLst>
                <a:ext uri="{FF2B5EF4-FFF2-40B4-BE49-F238E27FC236}">
                  <a16:creationId xmlns:a16="http://schemas.microsoft.com/office/drawing/2014/main" id="{E46AC747-FE46-79DE-B7A1-C3FC57CBFC63}"/>
                </a:ext>
              </a:extLst>
            </p:cNvPr>
            <p:cNvGrpSpPr/>
            <p:nvPr/>
          </p:nvGrpSpPr>
          <p:grpSpPr>
            <a:xfrm>
              <a:off x="7441601" y="3641722"/>
              <a:ext cx="5451943" cy="1941569"/>
              <a:chOff x="7575236" y="3720567"/>
              <a:chExt cx="5451943" cy="1941569"/>
            </a:xfrm>
          </p:grpSpPr>
          <p:sp>
            <p:nvSpPr>
              <p:cNvPr id="38"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5070422" cy="1458908"/>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39" name="Picture 38">
                <a:extLst>
                  <a:ext uri="{FF2B5EF4-FFF2-40B4-BE49-F238E27FC236}">
                    <a16:creationId xmlns:a16="http://schemas.microsoft.com/office/drawing/2014/main"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37" name="TextBox 36">
              <a:extLst>
                <a:ext uri="{FF2B5EF4-FFF2-40B4-BE49-F238E27FC236}">
                  <a16:creationId xmlns:a16="http://schemas.microsoft.com/office/drawing/2014/main" id="{33BA7FA1-C785-8EB6-50C8-F4CD02A1B07F}"/>
                </a:ext>
              </a:extLst>
            </p:cNvPr>
            <p:cNvSpPr txBox="1"/>
            <p:nvPr/>
          </p:nvSpPr>
          <p:spPr>
            <a:xfrm>
              <a:off x="8010977" y="4153544"/>
              <a:ext cx="468923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Thưa</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thớt, phân bố không đồng đều</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40" name="a"/>
          <p:cNvGrpSpPr/>
          <p:nvPr/>
        </p:nvGrpSpPr>
        <p:grpSpPr>
          <a:xfrm>
            <a:off x="331163" y="2649186"/>
            <a:ext cx="5022339" cy="2063019"/>
            <a:chOff x="-77433" y="3707909"/>
            <a:chExt cx="5022339" cy="2063019"/>
          </a:xfrm>
        </p:grpSpPr>
        <p:grpSp>
          <p:nvGrpSpPr>
            <p:cNvPr id="41" name="Group 40">
              <a:extLst>
                <a:ext uri="{FF2B5EF4-FFF2-40B4-BE49-F238E27FC236}">
                  <a16:creationId xmlns:a16="http://schemas.microsoft.com/office/drawing/2014/main" id="{6E9A4FF9-956E-10B5-9832-02B57B4C9C85}"/>
                </a:ext>
              </a:extLst>
            </p:cNvPr>
            <p:cNvGrpSpPr/>
            <p:nvPr/>
          </p:nvGrpSpPr>
          <p:grpSpPr>
            <a:xfrm>
              <a:off x="-77433" y="3707909"/>
              <a:ext cx="5022339" cy="2063019"/>
              <a:chOff x="-94621" y="3720567"/>
              <a:chExt cx="5022339" cy="2063019"/>
            </a:xfrm>
          </p:grpSpPr>
          <p:sp>
            <p:nvSpPr>
              <p:cNvPr id="43"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3" y="4332514"/>
                <a:ext cx="4770445" cy="1451072"/>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44" name="Picture 43"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120559"/>
              </a:xfrm>
              <a:prstGeom prst="rect">
                <a:avLst/>
              </a:prstGeom>
            </p:spPr>
          </p:pic>
        </p:grpSp>
        <p:sp>
          <p:nvSpPr>
            <p:cNvPr id="42" name="TextBox 41">
              <a:extLst>
                <a:ext uri="{FF2B5EF4-FFF2-40B4-BE49-F238E27FC236}">
                  <a16:creationId xmlns:a16="http://schemas.microsoft.com/office/drawing/2014/main" id="{1DC3B31E-9598-1BB0-8913-FB0ED5A77CA2}"/>
                </a:ext>
              </a:extLst>
            </p:cNvPr>
            <p:cNvSpPr txBox="1"/>
            <p:nvPr/>
          </p:nvSpPr>
          <p:spPr>
            <a:xfrm>
              <a:off x="696185" y="4375559"/>
              <a:ext cx="365623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70AD47">
                      <a:lumMod val="75000"/>
                    </a:srgbClr>
                  </a:solidFill>
                  <a:latin typeface="Cambria" panose="02040503050406030204" pitchFamily="18" charset="0"/>
                  <a:ea typeface="Cambria" panose="02040503050406030204" pitchFamily="18" charset="0"/>
                </a:rPr>
                <a:t>Phân bố khá đồng đều</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endParaRPr>
            </a:p>
          </p:txBody>
        </p:sp>
      </p:grpSp>
      <p:grpSp>
        <p:nvGrpSpPr>
          <p:cNvPr id="45" name="b"/>
          <p:cNvGrpSpPr/>
          <p:nvPr/>
        </p:nvGrpSpPr>
        <p:grpSpPr>
          <a:xfrm>
            <a:off x="277446" y="4907892"/>
            <a:ext cx="4916346" cy="1615666"/>
            <a:chOff x="825" y="5337422"/>
            <a:chExt cx="4916346" cy="1615666"/>
          </a:xfrm>
        </p:grpSpPr>
        <p:grpSp>
          <p:nvGrpSpPr>
            <p:cNvPr id="46" name="Group 45">
              <a:extLst>
                <a:ext uri="{FF2B5EF4-FFF2-40B4-BE49-F238E27FC236}">
                  <a16:creationId xmlns:a16="http://schemas.microsoft.com/office/drawing/2014/main" id="{A1BCC062-7CFB-BBD4-9E75-9D3FD001CDAE}"/>
                </a:ext>
              </a:extLst>
            </p:cNvPr>
            <p:cNvGrpSpPr/>
            <p:nvPr/>
          </p:nvGrpSpPr>
          <p:grpSpPr>
            <a:xfrm>
              <a:off x="825" y="5337422"/>
              <a:ext cx="4916346" cy="1615666"/>
              <a:chOff x="825" y="5337422"/>
              <a:chExt cx="4916346" cy="1615666"/>
            </a:xfrm>
          </p:grpSpPr>
          <p:sp>
            <p:nvSpPr>
              <p:cNvPr id="4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4626263" cy="1396679"/>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49" name="Picture 48">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47" name="TextBox 46">
              <a:extLst>
                <a:ext uri="{FF2B5EF4-FFF2-40B4-BE49-F238E27FC236}">
                  <a16:creationId xmlns:a16="http://schemas.microsoft.com/office/drawing/2014/main" id="{1789E622-BBC0-42F3-29E4-D989CC4D0AD3}"/>
                </a:ext>
              </a:extLst>
            </p:cNvPr>
            <p:cNvSpPr txBox="1"/>
            <p:nvPr/>
          </p:nvSpPr>
          <p:spPr>
            <a:xfrm>
              <a:off x="793422" y="5484201"/>
              <a:ext cx="390193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Phân</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bố đồng đều</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50" name="d"/>
          <p:cNvGrpSpPr/>
          <p:nvPr/>
        </p:nvGrpSpPr>
        <p:grpSpPr>
          <a:xfrm>
            <a:off x="6478990" y="4712683"/>
            <a:ext cx="5246211" cy="1805477"/>
            <a:chOff x="7704862" y="5196309"/>
            <a:chExt cx="5246211" cy="1805477"/>
          </a:xfrm>
        </p:grpSpPr>
        <p:grpSp>
          <p:nvGrpSpPr>
            <p:cNvPr id="51" name="Group 50">
              <a:extLst>
                <a:ext uri="{FF2B5EF4-FFF2-40B4-BE49-F238E27FC236}">
                  <a16:creationId xmlns:a16="http://schemas.microsoft.com/office/drawing/2014/main" id="{657A3732-FEC5-93E9-F8E5-05EB6902D5D3}"/>
                </a:ext>
              </a:extLst>
            </p:cNvPr>
            <p:cNvGrpSpPr/>
            <p:nvPr/>
          </p:nvGrpSpPr>
          <p:grpSpPr>
            <a:xfrm>
              <a:off x="7704862" y="5196309"/>
              <a:ext cx="5246211" cy="1805477"/>
              <a:chOff x="7704862" y="5196309"/>
              <a:chExt cx="5246211" cy="1805477"/>
            </a:xfrm>
          </p:grpSpPr>
          <p:sp>
            <p:nvSpPr>
              <p:cNvPr id="53"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10"/>
                <a:ext cx="4994316" cy="1445376"/>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54" name="Picture 53">
                <a:extLst>
                  <a:ext uri="{FF2B5EF4-FFF2-40B4-BE49-F238E27FC236}">
                    <a16:creationId xmlns:a16="http://schemas.microsoft.com/office/drawing/2014/main" id="{9DB6DCC0-6123-D038-2DC9-D3C7260EC87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52" name="TextBox 51">
              <a:extLst>
                <a:ext uri="{FF2B5EF4-FFF2-40B4-BE49-F238E27FC236}">
                  <a16:creationId xmlns:a16="http://schemas.microsoft.com/office/drawing/2014/main" id="{267A44EA-A65C-FF84-4827-DB7C81FAB48E}"/>
                </a:ext>
              </a:extLst>
            </p:cNvPr>
            <p:cNvSpPr txBox="1"/>
            <p:nvPr/>
          </p:nvSpPr>
          <p:spPr>
            <a:xfrm>
              <a:off x="8504979" y="5497181"/>
              <a:ext cx="387039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Dân</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cư đông đúc</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5" name="tho khoc 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42717" y="2799703"/>
            <a:ext cx="1985035" cy="1973149"/>
          </a:xfrm>
          <a:prstGeom prst="rect">
            <a:avLst/>
          </a:prstGeom>
        </p:spPr>
      </p:pic>
      <p:pic>
        <p:nvPicPr>
          <p:cNvPr id="56" name="tho khoc b"/>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42717" y="4703834"/>
            <a:ext cx="1985035" cy="1973149"/>
          </a:xfrm>
          <a:prstGeom prst="rect">
            <a:avLst/>
          </a:prstGeom>
        </p:spPr>
      </p:pic>
      <p:pic>
        <p:nvPicPr>
          <p:cNvPr id="57" name="tho khoc 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0478" y="4915066"/>
            <a:ext cx="1985035" cy="1973149"/>
          </a:xfrm>
          <a:prstGeom prst="rect">
            <a:avLst/>
          </a:prstGeom>
        </p:spPr>
      </p:pic>
      <p:grpSp>
        <p:nvGrpSpPr>
          <p:cNvPr id="58" name="tho om chua"/>
          <p:cNvGrpSpPr/>
          <p:nvPr/>
        </p:nvGrpSpPr>
        <p:grpSpPr>
          <a:xfrm>
            <a:off x="10470469" y="2812188"/>
            <a:ext cx="2187429" cy="2034383"/>
            <a:chOff x="1981714" y="2187161"/>
            <a:chExt cx="3695439" cy="3695440"/>
          </a:xfrm>
        </p:grpSpPr>
        <p:pic>
          <p:nvPicPr>
            <p:cNvPr id="59" name="Picture 4" descr="Ghim của Dật Hàn trên nói sao nhỉ...cute ??? | Nhật ký nghệ thuật, Đang ..."/>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0" name="ca chu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spTree>
    <p:extLst>
      <p:ext uri="{BB962C8B-B14F-4D97-AF65-F5344CB8AC3E}">
        <p14:creationId xmlns:p14="http://schemas.microsoft.com/office/powerpoint/2010/main" val="315239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subTnLst>
                                    <p:audio>
                                      <p:cMediaNode>
                                        <p:cTn display="0" masterRel="sameClick">
                                          <p:stCondLst>
                                            <p:cond evt="begin" delay="0">
                                              <p:tn val="24"/>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40"/>
                  </p:tgtEl>
                </p:cond>
              </p:nextCondLst>
            </p:seq>
            <p:seq concurrent="1" nextAc="seek">
              <p:cTn id="27" restart="whenNotActive" fill="hold" evtFilter="cancelBubble" nodeType="interactiveSeq">
                <p:stCondLst>
                  <p:cond evt="onClick" delay="0">
                    <p:tgtEl>
                      <p:spTgt spid="45"/>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subTnLst>
                                    <p:audio>
                                      <p:cMediaNode>
                                        <p:cTn display="0" masterRel="sameClick">
                                          <p:stCondLst>
                                            <p:cond evt="begin" delay="0">
                                              <p:tn val="30"/>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45"/>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subTnLst>
                                    <p:audio>
                                      <p:cMediaNode>
                                        <p:cTn display="0" masterRel="sameClick">
                                          <p:stCondLst>
                                            <p:cond evt="begin" delay="0">
                                              <p:tn val="3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subTnLst>
                                    <p:audio>
                                      <p:cMediaNode>
                                        <p:cTn display="0" masterRel="sameClick">
                                          <p:stCondLst>
                                            <p:cond evt="begin" delay="0">
                                              <p:tn val="42"/>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5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179" y="-226189"/>
            <a:ext cx="9732956" cy="6628808"/>
          </a:xfrm>
          <a:prstGeom prst="rect">
            <a:avLst/>
          </a:prstGeom>
        </p:spPr>
      </p:pic>
      <p:pic>
        <p:nvPicPr>
          <p:cNvPr id="5" name="Picture 4" descr="A toy figurine holding a pineapple&#10;&#10;Description automatically generated with medium confidence">
            <a:extLst>
              <a:ext uri="{FF2B5EF4-FFF2-40B4-BE49-F238E27FC236}">
                <a16:creationId xmlns:a16="http://schemas.microsoft.com/office/drawing/2014/main" id="{B26C2527-580A-43C4-9BE6-F24685734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203" y="3156857"/>
            <a:ext cx="3701143" cy="3701143"/>
          </a:xfrm>
          <a:prstGeom prst="rect">
            <a:avLst/>
          </a:prstGeom>
        </p:spPr>
      </p:pic>
      <p:pic>
        <p:nvPicPr>
          <p:cNvPr id="6" name="Picture 5">
            <a:extLst>
              <a:ext uri="{FF2B5EF4-FFF2-40B4-BE49-F238E27FC236}">
                <a16:creationId xmlns:a16="http://schemas.microsoft.com/office/drawing/2014/main" id="{8EBB01FD-D3AB-E154-057D-FB5650C65B88}"/>
              </a:ext>
            </a:extLst>
          </p:cNvPr>
          <p:cNvPicPr>
            <a:picLocks noChangeAspect="1"/>
          </p:cNvPicPr>
          <p:nvPr/>
        </p:nvPicPr>
        <p:blipFill>
          <a:blip r:embed="rId4"/>
          <a:stretch>
            <a:fillRect/>
          </a:stretch>
        </p:blipFill>
        <p:spPr>
          <a:xfrm>
            <a:off x="1366569" y="2423662"/>
            <a:ext cx="6185651" cy="2101174"/>
          </a:xfrm>
          <a:prstGeom prst="rect">
            <a:avLst/>
          </a:prstGeom>
        </p:spPr>
      </p:pic>
    </p:spTree>
    <p:extLst>
      <p:ext uri="{BB962C8B-B14F-4D97-AF65-F5344CB8AC3E}">
        <p14:creationId xmlns:p14="http://schemas.microsoft.com/office/powerpoint/2010/main" val="41612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2A0DC52-D749-4FE1-8203-36E583753E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311176" y="3008921"/>
            <a:ext cx="4075856" cy="4075856"/>
          </a:xfrm>
          <a:prstGeom prst="rect">
            <a:avLst/>
          </a:prstGeom>
        </p:spPr>
      </p:pic>
      <p:pic>
        <p:nvPicPr>
          <p:cNvPr id="4" name="Picture 3" descr="A picture containing doll, toy&#10;&#10;Description automatically generated">
            <a:extLst>
              <a:ext uri="{FF2B5EF4-FFF2-40B4-BE49-F238E27FC236}">
                <a16:creationId xmlns:a16="http://schemas.microsoft.com/office/drawing/2014/main" id="{8B472C1B-9E99-49A1-AB6F-B7AFEC86C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363" y="3252689"/>
            <a:ext cx="2457907" cy="3588321"/>
          </a:xfrm>
          <a:prstGeom prst="rect">
            <a:avLst/>
          </a:prstGeom>
        </p:spPr>
      </p:pic>
      <p:pic>
        <p:nvPicPr>
          <p:cNvPr id="8" name="Picture 7"/>
          <p:cNvPicPr>
            <a:picLocks noChangeAspect="1"/>
          </p:cNvPicPr>
          <p:nvPr/>
        </p:nvPicPr>
        <p:blipFill>
          <a:blip r:embed="rId4"/>
          <a:stretch>
            <a:fillRect/>
          </a:stretch>
        </p:blipFill>
        <p:spPr>
          <a:xfrm>
            <a:off x="1372316" y="636107"/>
            <a:ext cx="7035394" cy="3895682"/>
          </a:xfrm>
          <a:prstGeom prst="rect">
            <a:avLst/>
          </a:prstGeom>
        </p:spPr>
      </p:pic>
    </p:spTree>
    <p:extLst>
      <p:ext uri="{BB962C8B-B14F-4D97-AF65-F5344CB8AC3E}">
        <p14:creationId xmlns:p14="http://schemas.microsoft.com/office/powerpoint/2010/main" val="293871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TotalTime>
  <Words>1477</Words>
  <Application>Microsoft Office PowerPoint</Application>
  <PresentationFormat>Widescreen</PresentationFormat>
  <Paragraphs>85</Paragraphs>
  <Slides>28</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Cambria</vt:lpstr>
      <vt:lpstr>Times New Roman</vt:lpstr>
      <vt:lpstr>思源黑体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MĂNGNONTEAM</cp:keywords>
  <cp:lastModifiedBy>nhung bui</cp:lastModifiedBy>
  <cp:revision>38</cp:revision>
  <dcterms:created xsi:type="dcterms:W3CDTF">2023-09-02T22:22:47Z</dcterms:created>
  <dcterms:modified xsi:type="dcterms:W3CDTF">2023-10-13T03:53:09Z</dcterms:modified>
</cp:coreProperties>
</file>