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8" r:id="rId9"/>
    <p:sldMasterId id="2147483770" r:id="rId10"/>
  </p:sldMasterIdLst>
  <p:notesMasterIdLst>
    <p:notesMasterId r:id="rId26"/>
  </p:notesMasterIdLst>
  <p:sldIdLst>
    <p:sldId id="257" r:id="rId11"/>
    <p:sldId id="258" r:id="rId12"/>
    <p:sldId id="259" r:id="rId13"/>
    <p:sldId id="260" r:id="rId14"/>
    <p:sldId id="261" r:id="rId15"/>
    <p:sldId id="262" r:id="rId16"/>
    <p:sldId id="263" r:id="rId17"/>
    <p:sldId id="271" r:id="rId18"/>
    <p:sldId id="266" r:id="rId19"/>
    <p:sldId id="267" r:id="rId20"/>
    <p:sldId id="268" r:id="rId21"/>
    <p:sldId id="269" r:id="rId22"/>
    <p:sldId id="270" r:id="rId23"/>
    <p:sldId id="264" r:id="rId24"/>
    <p:sldId id="265" r:id="rId25"/>
  </p:sldIdLst>
  <p:sldSz cx="12192000" cy="6858000"/>
  <p:notesSz cx="6858000" cy="9144000"/>
  <p:embeddedFontLst>
    <p:embeddedFont>
      <p:font typeface="等线" panose="02010600030101010101" pitchFamily="2" charset="-122"/>
      <p:regular r:id="rId27"/>
    </p:embeddedFont>
    <p:embeddedFont>
      <p:font typeface="等线 Light" panose="02010600030101010101" pitchFamily="2" charset="-122"/>
      <p:regular r:id="rId28"/>
    </p:embeddedFont>
    <p:embeddedFont>
      <p:font typeface="微软雅黑" panose="020B0503020204020204" pitchFamily="34" charset="-122"/>
      <p:regular r:id="rId29"/>
      <p:bold r:id="rId30"/>
    </p:embeddedFont>
    <p:embeddedFont>
      <p:font typeface="#9Slide03 Arima Madurai Black" panose="00000A00000000000000" pitchFamily="2" charset="0"/>
      <p:bold r:id="rId31"/>
    </p:embeddedFont>
    <p:embeddedFont>
      <p:font typeface="#9Slide03 Comfortaa Light" panose="00000400000000000000" pitchFamily="2" charset="0"/>
      <p:regular r:id="rId32"/>
    </p:embeddedFont>
    <p:embeddedFont>
      <p:font typeface="#9Slide03 Nanami Rounded Light" pitchFamily="2" charset="0"/>
      <p:regular r:id="rId33"/>
    </p:embeddedFont>
    <p:embeddedFont>
      <p:font typeface="#9Slide05 Angelline" pitchFamily="2" charset="0"/>
      <p:regular r:id="rId34"/>
    </p:embeddedFont>
    <p:embeddedFont>
      <p:font typeface="#9Slide05 Aphrodite Pro" panose="02000000000000000000" pitchFamily="2" charset="0"/>
      <p:regular r:id="rId35"/>
    </p:embeddedFont>
    <p:embeddedFont>
      <p:font typeface="#9Slide05 IcielSanelma" pitchFamily="2" charset="0"/>
      <p:regular r:id="rId36"/>
    </p:embeddedFont>
    <p:embeddedFont>
      <p:font typeface="#9Slide07 HoneyCream" pitchFamily="2" charset="0"/>
      <p:regular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SVN-Newton" panose="02040603050506020204" pitchFamily="18" charset="0"/>
      <p:regular r:id="rId46"/>
    </p:embeddedFont>
    <p:embeddedFont>
      <p:font typeface="UTM Bitsumishi Pro" panose="02040603050506020204" pitchFamily="18" charset="0"/>
      <p:regular r:id="rId47"/>
    </p:embeddedFont>
    <p:embeddedFont>
      <p:font typeface="UTM Omni"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862"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1.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font" Target="fonts/font3.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0.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57E46-224E-40F4-94C4-A1F017B83431}"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7262B-1EC5-4E63-BFC2-F78707BB21A6}" type="slidenum">
              <a:rPr lang="en-US" smtClean="0"/>
              <a:t>‹#›</a:t>
            </a:fld>
            <a:endParaRPr lang="en-US"/>
          </a:p>
        </p:txBody>
      </p:sp>
    </p:spTree>
    <p:extLst>
      <p:ext uri="{BB962C8B-B14F-4D97-AF65-F5344CB8AC3E}">
        <p14:creationId xmlns:p14="http://schemas.microsoft.com/office/powerpoint/2010/main" val="274835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89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715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214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200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100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60923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5305577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117191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4460026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0549215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8618799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852194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807954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36858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960355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156243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24554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439924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272734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2670893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17993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91716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454842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966984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098830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5299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59459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76863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69609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834315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00979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232278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382179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915215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410051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571314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546246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795841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259668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0439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88537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781278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519932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301417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521895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224783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093950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86359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70734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2530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04620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281976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948047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093344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772206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774669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181794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478693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235395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670433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985063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04915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98410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402401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064447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396912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287070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3913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87810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346865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659051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479791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0693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412422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8598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162119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6325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531269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63164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010457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452728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42184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022155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166642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3961708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159844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6506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246054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798252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89778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552568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913417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669764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4" name="Picture 3">
            <a:extLst>
              <a:ext uri="{FF2B5EF4-FFF2-40B4-BE49-F238E27FC236}">
                <a16:creationId xmlns:a16="http://schemas.microsoft.com/office/drawing/2014/main" id="{E6399E41-FC14-6D9C-08D6-8F34F9E17D1D}"/>
              </a:ext>
            </a:extLst>
          </p:cNvPr>
          <p:cNvPicPr>
            <a:picLocks noChangeAspect="1"/>
          </p:cNvPicPr>
          <p:nvPr userDrawn="1"/>
        </p:nvPicPr>
        <p:blipFill>
          <a:blip r:embed="rId7"/>
          <a:stretch>
            <a:fillRect/>
          </a:stretch>
        </p:blipFill>
        <p:spPr>
          <a:xfrm>
            <a:off x="-675227" y="6136904"/>
            <a:ext cx="2188654" cy="883997"/>
          </a:xfrm>
          <a:prstGeom prst="rect">
            <a:avLst/>
          </a:prstGeom>
        </p:spPr>
      </p:pic>
      <p:pic>
        <p:nvPicPr>
          <p:cNvPr id="5" name="Picture 4">
            <a:extLst>
              <a:ext uri="{FF2B5EF4-FFF2-40B4-BE49-F238E27FC236}">
                <a16:creationId xmlns:a16="http://schemas.microsoft.com/office/drawing/2014/main" id="{B28C6197-4CCC-CE92-65A0-37569BCF76B7}"/>
              </a:ext>
            </a:extLst>
          </p:cNvPr>
          <p:cNvPicPr>
            <a:picLocks noChangeAspect="1"/>
          </p:cNvPicPr>
          <p:nvPr userDrawn="1"/>
        </p:nvPicPr>
        <p:blipFill>
          <a:blip r:embed="rId8"/>
          <a:stretch>
            <a:fillRect/>
          </a:stretch>
        </p:blipFill>
        <p:spPr>
          <a:xfrm>
            <a:off x="10970100" y="-62968"/>
            <a:ext cx="1536325" cy="518205"/>
          </a:xfrm>
          <a:prstGeom prst="rect">
            <a:avLst/>
          </a:prstGeom>
        </p:spPr>
      </p:pic>
    </p:spTree>
    <p:extLst>
      <p:ext uri="{BB962C8B-B14F-4D97-AF65-F5344CB8AC3E}">
        <p14:creationId xmlns:p14="http://schemas.microsoft.com/office/powerpoint/2010/main" val="42303294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171939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754451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3" name="Picture 2">
            <a:extLst>
              <a:ext uri="{FF2B5EF4-FFF2-40B4-BE49-F238E27FC236}">
                <a16:creationId xmlns:a16="http://schemas.microsoft.com/office/drawing/2014/main" id="{991415F8-3D27-0CF8-532C-00E0B3D79827}"/>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2662867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8448992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8833908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451156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4950235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98822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961833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40396113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443588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1370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1958080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等线"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等线"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等线"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63315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7516973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4085474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4273681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3033337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11" name="TextBox 10"/>
          <p:cNvSpPr txBox="1"/>
          <p:nvPr userDrawn="1"/>
        </p:nvSpPr>
        <p:spPr>
          <a:xfrm>
            <a:off x="1907705" y="671941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2495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289694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2852719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1846621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800" b="0" i="0" u="none" strike="noStrike" kern="1200" cap="none" spc="0" normalizeH="0" baseline="0" noProof="0" smtClean="0">
                <a:ln>
                  <a:noFill/>
                </a:ln>
                <a:solidFill>
                  <a:prstClr val="black"/>
                </a:solidFill>
                <a:effectLst/>
                <a:uLnTx/>
                <a:uFillTx/>
                <a:latin typeface="方正卡通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方正卡通简体"/>
              <a:cs typeface="+mn-cs"/>
            </a:endParaRPr>
          </a:p>
        </p:txBody>
      </p:sp>
    </p:spTree>
    <p:extLst>
      <p:ext uri="{BB962C8B-B14F-4D97-AF65-F5344CB8AC3E}">
        <p14:creationId xmlns:p14="http://schemas.microsoft.com/office/powerpoint/2010/main" val="250235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80.xml"/><Relationship Id="rId21" Type="http://schemas.openxmlformats.org/officeDocument/2006/relationships/image" Target="../media/image7.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5.png"/><Relationship Id="rId2" Type="http://schemas.openxmlformats.org/officeDocument/2006/relationships/slideLayout" Target="../slideLayouts/slideLayout79.xml"/><Relationship Id="rId16" Type="http://schemas.openxmlformats.org/officeDocument/2006/relationships/image" Target="../media/image4.png"/><Relationship Id="rId20" Type="http://schemas.openxmlformats.org/officeDocument/2006/relationships/image" Target="../media/image6.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19" Type="http://schemas.openxmlformats.org/officeDocument/2006/relationships/image" Target="../media/image1.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 Id="rId22"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299971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1661812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582252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8881716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9139534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191165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4285424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6703908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
        <p:nvSpPr>
          <p:cNvPr id="2" name="TextBox 3">
            <a:extLst>
              <a:ext uri="{FF2B5EF4-FFF2-40B4-BE49-F238E27FC236}">
                <a16:creationId xmlns:a16="http://schemas.microsoft.com/office/drawing/2014/main" id="{53D9D873-FC09-D51B-BB78-4C0D4EEF5B5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2EB2FFE-7A84-6BF8-42A8-6BE95545E8E2}"/>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AED9DBD2-1CAF-6AD4-A7A1-C77B9B2CC7D2}"/>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033C303-02C5-C3D8-DE9A-9983AAD3DF74}"/>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6B96547F-B886-AC0E-3C3B-DA17732EB13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3" name="Picture 12">
            <a:extLst>
              <a:ext uri="{FF2B5EF4-FFF2-40B4-BE49-F238E27FC236}">
                <a16:creationId xmlns:a16="http://schemas.microsoft.com/office/drawing/2014/main" id="{CC95FE18-2778-CAEE-E3DD-710E2F2F09A1}"/>
              </a:ext>
            </a:extLst>
          </p:cNvPr>
          <p:cNvPicPr>
            <a:picLocks noChangeAspect="1"/>
          </p:cNvPicPr>
          <p:nvPr userDrawn="1"/>
        </p:nvPicPr>
        <p:blipFill>
          <a:blip r:embed="rId20"/>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5AE8163C-827D-E862-05A0-623501925627}"/>
              </a:ext>
            </a:extLst>
          </p:cNvPr>
          <p:cNvPicPr>
            <a:picLocks noChangeAspect="1"/>
          </p:cNvPicPr>
          <p:nvPr userDrawn="1"/>
        </p:nvPicPr>
        <p:blipFill>
          <a:blip r:embed="rId20"/>
          <a:stretch>
            <a:fillRect/>
          </a:stretch>
        </p:blipFill>
        <p:spPr>
          <a:xfrm>
            <a:off x="-8487112" y="-76200"/>
            <a:ext cx="2188654" cy="2658086"/>
          </a:xfrm>
          <a:prstGeom prst="rect">
            <a:avLst/>
          </a:prstGeom>
        </p:spPr>
      </p:pic>
      <p:pic>
        <p:nvPicPr>
          <p:cNvPr id="16" name="Picture 15">
            <a:extLst>
              <a:ext uri="{FF2B5EF4-FFF2-40B4-BE49-F238E27FC236}">
                <a16:creationId xmlns:a16="http://schemas.microsoft.com/office/drawing/2014/main" id="{F86F44F1-24F1-0434-BF01-3AE381F3E911}"/>
              </a:ext>
            </a:extLst>
          </p:cNvPr>
          <p:cNvPicPr>
            <a:picLocks noChangeAspect="1"/>
          </p:cNvPicPr>
          <p:nvPr userDrawn="1"/>
        </p:nvPicPr>
        <p:blipFill>
          <a:blip r:embed="rId21"/>
          <a:stretch>
            <a:fillRect/>
          </a:stretch>
        </p:blipFill>
        <p:spPr>
          <a:xfrm>
            <a:off x="-675227" y="6136904"/>
            <a:ext cx="2188654" cy="883997"/>
          </a:xfrm>
          <a:prstGeom prst="rect">
            <a:avLst/>
          </a:prstGeom>
        </p:spPr>
      </p:pic>
      <p:pic>
        <p:nvPicPr>
          <p:cNvPr id="17" name="Picture 16">
            <a:extLst>
              <a:ext uri="{FF2B5EF4-FFF2-40B4-BE49-F238E27FC236}">
                <a16:creationId xmlns:a16="http://schemas.microsoft.com/office/drawing/2014/main" id="{89A2DC7B-31F6-457B-B869-F89C895F75AC}"/>
              </a:ext>
            </a:extLst>
          </p:cNvPr>
          <p:cNvPicPr>
            <a:picLocks noChangeAspect="1"/>
          </p:cNvPicPr>
          <p:nvPr userDrawn="1"/>
        </p:nvPicPr>
        <p:blipFill>
          <a:blip r:embed="rId22"/>
          <a:stretch>
            <a:fillRect/>
          </a:stretch>
        </p:blipFill>
        <p:spPr>
          <a:xfrm>
            <a:off x="10970100" y="-62968"/>
            <a:ext cx="1536325" cy="518205"/>
          </a:xfrm>
          <a:prstGeom prst="rect">
            <a:avLst/>
          </a:prstGeom>
        </p:spPr>
      </p:pic>
    </p:spTree>
    <p:extLst>
      <p:ext uri="{BB962C8B-B14F-4D97-AF65-F5344CB8AC3E}">
        <p14:creationId xmlns:p14="http://schemas.microsoft.com/office/powerpoint/2010/main" val="30041219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DF178-E734-48E0-832D-35D4FB00FCB7}" type="datetimeFigureOut">
              <a:rPr lang="en-US" smtClean="0"/>
              <a:t>9/25/2022</a:t>
            </a:fld>
            <a:endParaRPr lang="en-US"/>
          </a:p>
        </p:txBody>
      </p:sp>
      <p:sp>
        <p:nvSpPr>
          <p:cNvPr id="1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EC6C-1813-4A14-99A9-40CBCA72B80C}" type="slidenum">
              <a:rPr lang="en-US" smtClean="0"/>
              <a:t>‹#›</a:t>
            </a:fld>
            <a:endParaRPr 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2"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1" name="TextBox 30">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4258090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emf"/><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emf"/><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16.emf"/><Relationship Id="rId11" Type="http://schemas.openxmlformats.org/officeDocument/2006/relationships/image" Target="../media/image20.emf"/><Relationship Id="rId5" Type="http://schemas.openxmlformats.org/officeDocument/2006/relationships/image" Target="../media/image15.emf"/><Relationship Id="rId10" Type="http://schemas.openxmlformats.org/officeDocument/2006/relationships/image" Target="../media/image19.emf"/><Relationship Id="rId4" Type="http://schemas.openxmlformats.org/officeDocument/2006/relationships/image" Target="../media/image14.emf"/><Relationship Id="rId9"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1.png"/><Relationship Id="rId1" Type="http://schemas.openxmlformats.org/officeDocument/2006/relationships/slideLayout" Target="../slideLayouts/slideLayout9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9.emf"/><Relationship Id="rId5" Type="http://schemas.openxmlformats.org/officeDocument/2006/relationships/image" Target="../media/image25.emf"/><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7.emf"/><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7.emf"/><Relationship Id="rId2" Type="http://schemas.openxmlformats.org/officeDocument/2006/relationships/image" Target="../media/image33.emf"/><Relationship Id="rId1" Type="http://schemas.openxmlformats.org/officeDocument/2006/relationships/slideLayout" Target="../slideLayouts/slideLayout46.xml"/><Relationship Id="rId6" Type="http://schemas.openxmlformats.org/officeDocument/2006/relationships/image" Target="../media/image30.emf"/><Relationship Id="rId5" Type="http://schemas.openxmlformats.org/officeDocument/2006/relationships/image" Target="../media/image36.emf"/><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0.emf"/><Relationship Id="rId1" Type="http://schemas.openxmlformats.org/officeDocument/2006/relationships/slideLayout" Target="../slideLayouts/slideLayout57.xml"/><Relationship Id="rId4" Type="http://schemas.openxmlformats.org/officeDocument/2006/relationships/image" Target="../media/image39.emf"/></Relationships>
</file>

<file path=ppt/slides/_rels/slide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1.emf"/><Relationship Id="rId7" Type="http://schemas.openxmlformats.org/officeDocument/2006/relationships/image" Target="../media/image43.emf"/><Relationship Id="rId2" Type="http://schemas.openxmlformats.org/officeDocument/2006/relationships/image" Target="../media/image40.emf"/><Relationship Id="rId1" Type="http://schemas.openxmlformats.org/officeDocument/2006/relationships/slideLayout" Target="../slideLayouts/slideLayout10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42.emf"/><Relationship Id="rId9"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emf"/><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4"/>
          <a:stretch>
            <a:fillRect/>
          </a:stretch>
        </p:blipFill>
        <p:spPr>
          <a:xfrm>
            <a:off x="2465615" y="732515"/>
            <a:ext cx="8033656"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5"/>
          <a:stretch>
            <a:fillRect/>
          </a:stretch>
        </p:blipFill>
        <p:spPr>
          <a:xfrm>
            <a:off x="6708775" y="289916"/>
            <a:ext cx="1592643" cy="914039"/>
          </a:xfrm>
          <a:prstGeom prst="rect">
            <a:avLst/>
          </a:prstGeom>
        </p:spPr>
      </p:pic>
      <p:pic>
        <p:nvPicPr>
          <p:cNvPr id="9" name="图片 8"/>
          <p:cNvPicPr>
            <a:picLocks noChangeAspect="1"/>
          </p:cNvPicPr>
          <p:nvPr/>
        </p:nvPicPr>
        <p:blipFill>
          <a:blip r:embed="rId6"/>
          <a:stretch>
            <a:fillRect/>
          </a:stretch>
        </p:blipFill>
        <p:spPr>
          <a:xfrm>
            <a:off x="10373349" y="1864522"/>
            <a:ext cx="2025823" cy="4993478"/>
          </a:xfrm>
          <a:prstGeom prst="rect">
            <a:avLst/>
          </a:prstGeom>
        </p:spPr>
      </p:pic>
      <p:pic>
        <p:nvPicPr>
          <p:cNvPr id="8" name="图片 7"/>
          <p:cNvPicPr>
            <a:picLocks noChangeAspect="1"/>
          </p:cNvPicPr>
          <p:nvPr/>
        </p:nvPicPr>
        <p:blipFill>
          <a:blip r:embed="rId7"/>
          <a:stretch>
            <a:fillRect/>
          </a:stretch>
        </p:blipFill>
        <p:spPr>
          <a:xfrm>
            <a:off x="674557" y="4264077"/>
            <a:ext cx="11517443" cy="2593923"/>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7" name="TextBox 16"/>
          <p:cNvSpPr txBox="1"/>
          <p:nvPr/>
        </p:nvSpPr>
        <p:spPr>
          <a:xfrm>
            <a:off x="4659991" y="1501437"/>
            <a:ext cx="36326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5B9BD5">
                    <a:lumMod val="50000"/>
                  </a:srgbClr>
                </a:solidFill>
                <a:effectLst>
                  <a:glow rad="228600">
                    <a:srgbClr val="A5A5A5">
                      <a:satMod val="175000"/>
                      <a:alpha val="40000"/>
                    </a:srgbClr>
                  </a:glow>
                </a:effectLst>
                <a:uLnTx/>
                <a:uFillTx/>
                <a:latin typeface="#9Slide05 Angelline" pitchFamily="2" charset="0"/>
                <a:cs typeface="+mn-cs"/>
              </a:rPr>
              <a:t>Luyện viết</a:t>
            </a:r>
            <a:endParaRPr kumimoji="0" lang="en-US" sz="5400" b="1" i="0" u="none" strike="noStrike" kern="1200" cap="none" spc="0" normalizeH="0" baseline="0" noProof="0" dirty="0">
              <a:ln>
                <a:noFill/>
              </a:ln>
              <a:solidFill>
                <a:srgbClr val="5B9BD5">
                  <a:lumMod val="50000"/>
                </a:srgbClr>
              </a:solidFill>
              <a:effectLst>
                <a:glow rad="228600">
                  <a:srgbClr val="A5A5A5">
                    <a:satMod val="175000"/>
                    <a:alpha val="40000"/>
                  </a:srgbClr>
                </a:glow>
              </a:effectLst>
              <a:uLnTx/>
              <a:uFillTx/>
              <a:latin typeface="#9Slide05 Angelline" pitchFamily="2" charset="0"/>
              <a:cs typeface="+mn-cs"/>
            </a:endParaRPr>
          </a:p>
        </p:txBody>
      </p:sp>
      <p:sp>
        <p:nvSpPr>
          <p:cNvPr id="2" name="TextBox 1"/>
          <p:cNvSpPr txBox="1"/>
          <p:nvPr/>
        </p:nvSpPr>
        <p:spPr>
          <a:xfrm>
            <a:off x="3058924" y="2448278"/>
            <a:ext cx="674870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75000"/>
                  </a:srgbClr>
                </a:solidFill>
                <a:effectLst>
                  <a:glow rad="1054100">
                    <a:srgbClr val="5B9BD5">
                      <a:alpha val="23000"/>
                    </a:srgbClr>
                  </a:glow>
                </a:effectLst>
                <a:uLnTx/>
                <a:uFillTx/>
                <a:latin typeface="#9Slide03 Nanami Rounded Light" pitchFamily="2" charset="0"/>
                <a:cs typeface="+mn-cs"/>
              </a:rPr>
              <a:t>Viết</a:t>
            </a:r>
            <a:r>
              <a:rPr kumimoji="0" lang="vi-VN" sz="6000" b="1" i="0" u="none" strike="noStrike" kern="1200" cap="none" spc="0" normalizeH="0" noProof="0" dirty="0">
                <a:ln>
                  <a:noFill/>
                </a:ln>
                <a:solidFill>
                  <a:srgbClr val="ED7D31">
                    <a:lumMod val="75000"/>
                  </a:srgbClr>
                </a:solidFill>
                <a:effectLst>
                  <a:glow rad="1054100">
                    <a:srgbClr val="5B9BD5">
                      <a:alpha val="23000"/>
                    </a:srgbClr>
                  </a:glow>
                </a:effectLst>
                <a:uLnTx/>
                <a:uFillTx/>
                <a:latin typeface="#9Slide03 Nanami Rounded Light" pitchFamily="2" charset="0"/>
                <a:cs typeface="+mn-cs"/>
              </a:rPr>
              <a:t> đoạn văn giới thiệu một đồ vật</a:t>
            </a:r>
            <a:endParaRPr kumimoji="0" lang="en-US" sz="6000" b="1" i="0" u="none" strike="noStrike" kern="1200" cap="none" spc="0" normalizeH="0" baseline="0" noProof="0" dirty="0">
              <a:ln>
                <a:noFill/>
              </a:ln>
              <a:solidFill>
                <a:srgbClr val="ED7D31">
                  <a:lumMod val="75000"/>
                </a:srgbClr>
              </a:solidFill>
              <a:effectLst>
                <a:glow rad="1054100">
                  <a:srgbClr val="5B9BD5">
                    <a:alpha val="23000"/>
                  </a:srgbClr>
                </a:glow>
              </a:effectLst>
              <a:uLnTx/>
              <a:uFillTx/>
              <a:latin typeface="UTM Avo" panose="02040603050506020204" pitchFamily="18" charset="0"/>
              <a:cs typeface="+mn-cs"/>
            </a:endParaRPr>
          </a:p>
        </p:txBody>
      </p:sp>
      <p:sp>
        <p:nvSpPr>
          <p:cNvPr id="4" name="TextBox 3"/>
          <p:cNvSpPr txBox="1"/>
          <p:nvPr/>
        </p:nvSpPr>
        <p:spPr>
          <a:xfrm>
            <a:off x="4638397" y="4068023"/>
            <a:ext cx="50475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8000" b="1" dirty="0">
                <a:solidFill>
                  <a:srgbClr val="002060"/>
                </a:solidFill>
                <a:effectLst>
                  <a:glow rad="228600">
                    <a:srgbClr val="A5A5A5">
                      <a:satMod val="175000"/>
                      <a:alpha val="40000"/>
                    </a:srgbClr>
                  </a:glow>
                </a:effectLst>
                <a:latin typeface="#9Slide05 IcielSanelma" pitchFamily="2" charset="0"/>
              </a:rPr>
              <a:t>Đọc mở rộng</a:t>
            </a:r>
            <a:endParaRPr kumimoji="0" lang="en-US" sz="8000" b="1" i="0" u="none" strike="noStrike" kern="1200" cap="none" spc="0" normalizeH="0" baseline="0" noProof="0" dirty="0">
              <a:ln>
                <a:noFill/>
              </a:ln>
              <a:solidFill>
                <a:srgbClr val="002060"/>
              </a:solidFill>
              <a:effectLst>
                <a:glow rad="228600">
                  <a:srgbClr val="A5A5A5">
                    <a:satMod val="175000"/>
                    <a:alpha val="40000"/>
                  </a:srgbClr>
                </a:glow>
              </a:effectLst>
              <a:uLnTx/>
              <a:uFillTx/>
              <a:latin typeface="#9Slide05 IcielSanelma" pitchFamily="2" charset="0"/>
              <a:cs typeface="+mn-cs"/>
            </a:endParaRPr>
          </a:p>
        </p:txBody>
      </p:sp>
      <p:grpSp>
        <p:nvGrpSpPr>
          <p:cNvPr id="5" name="Group 4"/>
          <p:cNvGrpSpPr/>
          <p:nvPr/>
        </p:nvGrpSpPr>
        <p:grpSpPr>
          <a:xfrm>
            <a:off x="0" y="-271677"/>
            <a:ext cx="3764906" cy="7129677"/>
            <a:chOff x="0" y="-271677"/>
            <a:chExt cx="3764906" cy="7129677"/>
          </a:xfrm>
        </p:grpSpPr>
        <p:pic>
          <p:nvPicPr>
            <p:cNvPr id="10" name="图片 9"/>
            <p:cNvPicPr>
              <a:picLocks noChangeAspect="1"/>
            </p:cNvPicPr>
            <p:nvPr/>
          </p:nvPicPr>
          <p:blipFill>
            <a:blip r:embed="rId11"/>
            <a:stretch>
              <a:fillRect/>
            </a:stretch>
          </p:blipFill>
          <p:spPr>
            <a:xfrm>
              <a:off x="0" y="-271677"/>
              <a:ext cx="3764906" cy="7129677"/>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679" y="2495426"/>
              <a:ext cx="669059" cy="1137747"/>
            </a:xfrm>
            <a:prstGeom prst="rect">
              <a:avLst/>
            </a:prstGeom>
          </p:spPr>
        </p:pic>
      </p:grpSp>
    </p:spTree>
    <p:extLst>
      <p:ext uri="{BB962C8B-B14F-4D97-AF65-F5344CB8AC3E}">
        <p14:creationId xmlns:p14="http://schemas.microsoft.com/office/powerpoint/2010/main" val="41978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4280444" y="93000"/>
            <a:ext cx="7652476" cy="6549100"/>
          </a:xfrm>
          <a:prstGeom prst="rect">
            <a:avLst/>
          </a:prstGeom>
        </p:spPr>
      </p:pic>
      <p:pic>
        <p:nvPicPr>
          <p:cNvPr id="25"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26" name="图片 9" descr="43"/>
          <p:cNvPicPr>
            <a:picLocks noChangeAspect="1"/>
          </p:cNvPicPr>
          <p:nvPr/>
        </p:nvPicPr>
        <p:blipFill>
          <a:blip r:embed="rId4"/>
          <a:stretch>
            <a:fillRect/>
          </a:stretch>
        </p:blipFill>
        <p:spPr>
          <a:xfrm>
            <a:off x="0" y="73660"/>
            <a:ext cx="1989455" cy="2667635"/>
          </a:xfrm>
          <a:prstGeom prst="rect">
            <a:avLst/>
          </a:prstGeom>
        </p:spPr>
      </p:pic>
      <p:pic>
        <p:nvPicPr>
          <p:cNvPr id="27" name="图片 6" descr="42"/>
          <p:cNvPicPr>
            <a:picLocks noChangeAspect="1"/>
          </p:cNvPicPr>
          <p:nvPr/>
        </p:nvPicPr>
        <p:blipFill>
          <a:blip r:embed="rId5"/>
          <a:srcRect l="83056" t="50219"/>
          <a:stretch>
            <a:fillRect/>
          </a:stretch>
        </p:blipFill>
        <p:spPr>
          <a:xfrm>
            <a:off x="10013315" y="3796665"/>
            <a:ext cx="2243455" cy="3136265"/>
          </a:xfrm>
          <a:prstGeom prst="rect">
            <a:avLst/>
          </a:prstGeom>
        </p:spPr>
      </p:pic>
      <p:sp>
        <p:nvSpPr>
          <p:cNvPr id="28" name="矩形 22">
            <a:extLst>
              <a:ext uri="{FF2B5EF4-FFF2-40B4-BE49-F238E27FC236}">
                <a16:creationId xmlns:a16="http://schemas.microsoft.com/office/drawing/2014/main" id="{04BB560E-16C3-4970-8E87-4D0D7990D1CA}"/>
              </a:ext>
            </a:extLst>
          </p:cNvPr>
          <p:cNvSpPr/>
          <p:nvPr/>
        </p:nvSpPr>
        <p:spPr>
          <a:xfrm>
            <a:off x="5637024" y="1155378"/>
            <a:ext cx="5704076" cy="4669805"/>
          </a:xfrm>
          <a:prstGeom prst="rect">
            <a:avLst/>
          </a:prstGeom>
        </p:spPr>
        <p:txBody>
          <a:bodyPr wrap="square">
            <a:spAutoFit/>
          </a:bodyPr>
          <a:lstStyle/>
          <a:p>
            <a:pPr marL="457200" indent="-457200" algn="just" fontAlgn="auto">
              <a:lnSpc>
                <a:spcPct val="120000"/>
              </a:lnSpc>
              <a:spcBef>
                <a:spcPts val="0"/>
              </a:spcBef>
              <a:spcAft>
                <a:spcPts val="0"/>
              </a:spcAft>
              <a:buFontTx/>
              <a:buChar char="-"/>
            </a:pPr>
            <a:r>
              <a:rPr lang="vi-VN" altLang="zh-CN" sz="3600"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rPr>
              <a:t>Tên câu chuyện là gì?</a:t>
            </a:r>
          </a:p>
          <a:p>
            <a:pPr marL="457200" indent="-457200" algn="just" fontAlgn="auto">
              <a:lnSpc>
                <a:spcPct val="120000"/>
              </a:lnSpc>
              <a:spcBef>
                <a:spcPts val="0"/>
              </a:spcBef>
              <a:spcAft>
                <a:spcPts val="0"/>
              </a:spcAft>
              <a:buFontTx/>
              <a:buChar char="-"/>
            </a:pPr>
            <a:r>
              <a:rPr lang="vi-VN" altLang="zh-CN" sz="3600"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rPr>
              <a:t>Câu chuyện mở đầu như thế nào?</a:t>
            </a:r>
          </a:p>
          <a:p>
            <a:pPr marL="457200" indent="-457200" algn="just" fontAlgn="auto">
              <a:lnSpc>
                <a:spcPct val="120000"/>
              </a:lnSpc>
              <a:spcBef>
                <a:spcPts val="0"/>
              </a:spcBef>
              <a:spcAft>
                <a:spcPts val="0"/>
              </a:spcAft>
              <a:buFontTx/>
              <a:buChar char="-"/>
            </a:pPr>
            <a:r>
              <a:rPr lang="vi-VN" altLang="zh-CN" sz="3600"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rPr>
              <a:t>Điều gì diễn ra tiếp theo?</a:t>
            </a:r>
          </a:p>
          <a:p>
            <a:pPr marL="457200" indent="-457200" algn="just" fontAlgn="auto">
              <a:lnSpc>
                <a:spcPct val="120000"/>
              </a:lnSpc>
              <a:spcBef>
                <a:spcPts val="0"/>
              </a:spcBef>
              <a:spcAft>
                <a:spcPts val="0"/>
              </a:spcAft>
              <a:buFontTx/>
              <a:buChar char="-"/>
            </a:pPr>
            <a:r>
              <a:rPr lang="vi-VN" altLang="zh-CN" sz="3600"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rPr>
              <a:t>Câu chuyện kết thúc ra sao?</a:t>
            </a:r>
            <a:endParaRPr lang="en-US" altLang="zh-CN" sz="3600"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endParaRPr>
          </a:p>
        </p:txBody>
      </p:sp>
      <p:pic>
        <p:nvPicPr>
          <p:cNvPr id="29" name="图片 3" descr="千库网_小朋友奔跑_元素编号12844002"/>
          <p:cNvPicPr>
            <a:picLocks noChangeAspect="1"/>
          </p:cNvPicPr>
          <p:nvPr/>
        </p:nvPicPr>
        <p:blipFill>
          <a:blip r:embed="rId6"/>
          <a:stretch>
            <a:fillRect/>
          </a:stretch>
        </p:blipFill>
        <p:spPr>
          <a:xfrm>
            <a:off x="-522343" y="2591435"/>
            <a:ext cx="6435909" cy="4291330"/>
          </a:xfrm>
          <a:prstGeom prst="rect">
            <a:avLst/>
          </a:prstGeom>
        </p:spPr>
      </p:pic>
    </p:spTree>
    <p:extLst>
      <p:ext uri="{BB962C8B-B14F-4D97-AF65-F5344CB8AC3E}">
        <p14:creationId xmlns:p14="http://schemas.microsoft.com/office/powerpoint/2010/main" val="77896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circle(in)">
                                      <p:cBhvr>
                                        <p:cTn id="20" dur="2000"/>
                                        <p:tgtEl>
                                          <p:spTgt spid="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8">
                                            <p:txEl>
                                              <p:pRg st="1" end="1"/>
                                            </p:txEl>
                                          </p:spTgt>
                                        </p:tgtEl>
                                        <p:attrNameLst>
                                          <p:attrName>style.visibility</p:attrName>
                                        </p:attrNameLst>
                                      </p:cBhvr>
                                      <p:to>
                                        <p:strVal val="visible"/>
                                      </p:to>
                                    </p:set>
                                    <p:animEffect transition="in" filter="circle(in)">
                                      <p:cBhvr>
                                        <p:cTn id="25" dur="2000"/>
                                        <p:tgtEl>
                                          <p:spTgt spid="2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8">
                                            <p:txEl>
                                              <p:pRg st="2" end="2"/>
                                            </p:txEl>
                                          </p:spTgt>
                                        </p:tgtEl>
                                        <p:attrNameLst>
                                          <p:attrName>style.visibility</p:attrName>
                                        </p:attrNameLst>
                                      </p:cBhvr>
                                      <p:to>
                                        <p:strVal val="visible"/>
                                      </p:to>
                                    </p:set>
                                    <p:animEffect transition="in" filter="circle(in)">
                                      <p:cBhvr>
                                        <p:cTn id="30" dur="2000"/>
                                        <p:tgtEl>
                                          <p:spTgt spid="2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animEffect transition="in" filter="circle(in)">
                                      <p:cBhvr>
                                        <p:cTn id="35" dur="2000"/>
                                        <p:tgtEl>
                                          <p:spTgt spid="28">
                                            <p:txEl>
                                              <p:pRg st="3" end="3"/>
                                            </p:txEl>
                                          </p:spTgt>
                                        </p:tgtEl>
                                      </p:cBhvr>
                                    </p:animEffect>
                                  </p:childTnLst>
                                </p:cTn>
                              </p:par>
                            </p:childTnLst>
                          </p:cTn>
                        </p:par>
                        <p:par>
                          <p:cTn id="36" fill="hold">
                            <p:stCondLst>
                              <p:cond delay="2000"/>
                            </p:stCondLst>
                            <p:childTnLst>
                              <p:par>
                                <p:cTn id="37" presetID="32" presetClass="emph" presetSubtype="0" fill="hold" nodeType="after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979156"/>
            <a:ext cx="12192000" cy="5543563"/>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pic>
        <p:nvPicPr>
          <p:cNvPr id="60" name="图片 59"/>
          <p:cNvPicPr>
            <a:picLocks noChangeAspect="1"/>
          </p:cNvPicPr>
          <p:nvPr/>
        </p:nvPicPr>
        <p:blipFill>
          <a:blip r:embed="rId3"/>
          <a:stretch>
            <a:fillRect/>
          </a:stretch>
        </p:blipFill>
        <p:spPr>
          <a:xfrm>
            <a:off x="344231" y="-49720"/>
            <a:ext cx="837560" cy="1149417"/>
          </a:xfrm>
          <a:prstGeom prst="rect">
            <a:avLst/>
          </a:prstGeom>
        </p:spPr>
      </p:pic>
      <p:sp>
        <p:nvSpPr>
          <p:cNvPr id="41" name="TextBox 40"/>
          <p:cNvSpPr txBox="1"/>
          <p:nvPr/>
        </p:nvSpPr>
        <p:spPr>
          <a:xfrm>
            <a:off x="4146534" y="404449"/>
            <a:ext cx="46619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a:t>Buổi</a:t>
            </a:r>
            <a:r>
              <a:rPr kumimoji="0" lang="vi-VN" sz="4000" b="0" i="0" u="none" strike="noStrike" kern="1200" cap="none" spc="0" normalizeH="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a:t> học thể dục</a:t>
            </a:r>
            <a:endParaRPr kumimoji="0" lang="en-US"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endParaRPr>
          </a:p>
        </p:txBody>
      </p:sp>
      <p:sp>
        <p:nvSpPr>
          <p:cNvPr id="2" name="Rectangle 1"/>
          <p:cNvSpPr/>
          <p:nvPr/>
        </p:nvSpPr>
        <p:spPr>
          <a:xfrm>
            <a:off x="183050" y="1046228"/>
            <a:ext cx="12008949" cy="5047536"/>
          </a:xfrm>
          <a:prstGeom prst="rect">
            <a:avLst/>
          </a:prstGeom>
        </p:spPr>
        <p:txBody>
          <a:bodyPr wrap="square">
            <a:spAutoFit/>
          </a:bodyPr>
          <a:lstStyle/>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1. Hôm nay có buổi học thể dục. Thầy giáo dẫn chúng tôi đến bên một cái cột cao, thẳng đứng. Chúng tôi phải leo lên đến trên cùng, rồi đứng thẳng người trên chiếc xà ngang.</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Đê-rốt-xi và Cô-rét-ti leo như hai con khỉ. Xtác-đi thì thở hồng hộc, mặt đỏ như chú gà tây. Ga-rô-nê leo dễ như không. Tưởng chừng như cậu có thể vác thêm một người nữa trên vai vì cậu khỏe chẳng khác gì một con bò mộng.</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2. Đến lượt Nen-li. Bạn này được miễn học thể dục vì bị tật từ nhỏ nhưng cố xin thầy cho được tập giống như mọi người.</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Nen-li bắt đầu leo một cách chật vật. Mặt cậu đỏ như lửa, mồ hôi ướt đẫm trán. Thầy giáo bảo cậu có thể xuống nhưng cậu vẫn cố sức leo. </a:t>
            </a:r>
          </a:p>
        </p:txBody>
      </p:sp>
    </p:spTree>
    <p:extLst>
      <p:ext uri="{BB962C8B-B14F-4D97-AF65-F5344CB8AC3E}">
        <p14:creationId xmlns:p14="http://schemas.microsoft.com/office/powerpoint/2010/main" val="28487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979156"/>
            <a:ext cx="12192000" cy="5543563"/>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pic>
        <p:nvPicPr>
          <p:cNvPr id="60" name="图片 59"/>
          <p:cNvPicPr>
            <a:picLocks noChangeAspect="1"/>
          </p:cNvPicPr>
          <p:nvPr/>
        </p:nvPicPr>
        <p:blipFill>
          <a:blip r:embed="rId3"/>
          <a:stretch>
            <a:fillRect/>
          </a:stretch>
        </p:blipFill>
        <p:spPr>
          <a:xfrm>
            <a:off x="429472" y="56134"/>
            <a:ext cx="837560" cy="1149417"/>
          </a:xfrm>
          <a:prstGeom prst="rect">
            <a:avLst/>
          </a:prstGeom>
        </p:spPr>
      </p:pic>
      <p:sp>
        <p:nvSpPr>
          <p:cNvPr id="41" name="TextBox 40"/>
          <p:cNvSpPr txBox="1"/>
          <p:nvPr/>
        </p:nvSpPr>
        <p:spPr>
          <a:xfrm>
            <a:off x="4146534" y="404449"/>
            <a:ext cx="46619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a:t>Buổi</a:t>
            </a:r>
            <a:r>
              <a:rPr kumimoji="0" lang="vi-VN" sz="4000" b="0" i="0" u="none" strike="noStrike" kern="1200" cap="none" spc="0" normalizeH="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rPr>
              <a:t> học thể dục</a:t>
            </a:r>
            <a:endParaRPr kumimoji="0" lang="en-US" sz="4000" b="0" i="0" u="none" strike="noStrike" kern="1200" cap="none" spc="0" normalizeH="0" baseline="0" noProof="0" dirty="0">
              <a:ln>
                <a:noFill/>
              </a:ln>
              <a:solidFill>
                <a:srgbClr val="C00000"/>
              </a:solidFill>
              <a:effectLst/>
              <a:uLnTx/>
              <a:uFillTx/>
              <a:latin typeface="#9Slide03 Arima Madurai Black" panose="00000A00000000000000" pitchFamily="2" charset="0"/>
              <a:cs typeface="#9Slide03 Arima Madurai Black" panose="00000A00000000000000" pitchFamily="2" charset="0"/>
            </a:endParaRPr>
          </a:p>
        </p:txBody>
      </p:sp>
      <p:sp>
        <p:nvSpPr>
          <p:cNvPr id="3" name="Rectangle 2"/>
          <p:cNvSpPr/>
          <p:nvPr/>
        </p:nvSpPr>
        <p:spPr>
          <a:xfrm>
            <a:off x="268292" y="1112335"/>
            <a:ext cx="11838467" cy="5262979"/>
          </a:xfrm>
          <a:prstGeom prst="rect">
            <a:avLst/>
          </a:prstGeom>
        </p:spPr>
        <p:txBody>
          <a:bodyPr wrap="square">
            <a:spAutoFit/>
          </a:bodyPr>
          <a:lstStyle/>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Mọi người vừa thấp thỏm sợ cậu tuột tay ngã xuống đất, vừa luôn miệng khuyến khích : “Cố lên ! Cố lên !”</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Nen-li rướn người lên và chỉ còn cách xà ngang hai ngón tay. "Hoan hô ! Cố tí nữa thôi !" - Mọi người reo lên. Lát sau, Nen-li đã nắm chặt cái xà.</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3. Thầy giáo nói : "Giỏi lắm ! Thôi, con xuống đi !" Nhưng Nen-li còn muốn đứng trên chiếc xà như những người khác.</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Sau vài lần cố gắng, cậu đặt được hai khuỷu tay, rồi hai đầu gối, cuối cùng là bàn chân lên xà. Thế là cậu đứng thẳng người lên, thở dốc, nhưng nét mặt rạng rỡ vẻ chiến thắng, nhìn xuống chúng tôi.</a:t>
            </a:r>
          </a:p>
          <a:p>
            <a:pPr algn="just" eaLnBrk="0" fontAlgn="base" hangingPunct="0">
              <a:spcBef>
                <a:spcPct val="50000"/>
              </a:spcBef>
              <a:spcAft>
                <a:spcPct val="0"/>
              </a:spcAft>
            </a:pPr>
            <a:r>
              <a:rPr lang="vi-VN" sz="2800" b="1" dirty="0">
                <a:solidFill>
                  <a:srgbClr val="5B9BD5">
                    <a:lumMod val="50000"/>
                  </a:srgbClr>
                </a:solidFill>
                <a:latin typeface="Times New Roman" pitchFamily="18" charset="0"/>
              </a:rPr>
              <a:t>									Theo A-MI-XI</a:t>
            </a:r>
          </a:p>
        </p:txBody>
      </p:sp>
    </p:spTree>
    <p:extLst>
      <p:ext uri="{BB962C8B-B14F-4D97-AF65-F5344CB8AC3E}">
        <p14:creationId xmlns:p14="http://schemas.microsoft.com/office/powerpoint/2010/main" val="265033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rot="19868881">
            <a:off x="4747129" y="1213297"/>
            <a:ext cx="8414750" cy="7740676"/>
          </a:xfrm>
          <a:prstGeom prst="rect">
            <a:avLst/>
          </a:prstGeom>
        </p:spPr>
      </p:pic>
      <p:pic>
        <p:nvPicPr>
          <p:cNvPr id="25"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26" name="图片 9" descr="43"/>
          <p:cNvPicPr>
            <a:picLocks noChangeAspect="1"/>
          </p:cNvPicPr>
          <p:nvPr/>
        </p:nvPicPr>
        <p:blipFill>
          <a:blip r:embed="rId4"/>
          <a:stretch>
            <a:fillRect/>
          </a:stretch>
        </p:blipFill>
        <p:spPr>
          <a:xfrm>
            <a:off x="0" y="73660"/>
            <a:ext cx="1989455" cy="2667635"/>
          </a:xfrm>
          <a:prstGeom prst="rect">
            <a:avLst/>
          </a:prstGeom>
        </p:spPr>
      </p:pic>
      <p:pic>
        <p:nvPicPr>
          <p:cNvPr id="27" name="图片 6" descr="42"/>
          <p:cNvPicPr>
            <a:picLocks noChangeAspect="1"/>
          </p:cNvPicPr>
          <p:nvPr/>
        </p:nvPicPr>
        <p:blipFill>
          <a:blip r:embed="rId5"/>
          <a:srcRect l="83056" t="50219"/>
          <a:stretch>
            <a:fillRect/>
          </a:stretch>
        </p:blipFill>
        <p:spPr>
          <a:xfrm>
            <a:off x="10013315" y="3796665"/>
            <a:ext cx="2243455" cy="3136265"/>
          </a:xfrm>
          <a:prstGeom prst="rect">
            <a:avLst/>
          </a:prstGeom>
        </p:spPr>
      </p:pic>
      <p:sp>
        <p:nvSpPr>
          <p:cNvPr id="28" name="矩形 22">
            <a:extLst>
              <a:ext uri="{FF2B5EF4-FFF2-40B4-BE49-F238E27FC236}">
                <a16:creationId xmlns:a16="http://schemas.microsoft.com/office/drawing/2014/main" id="{04BB560E-16C3-4970-8E87-4D0D7990D1CA}"/>
              </a:ext>
            </a:extLst>
          </p:cNvPr>
          <p:cNvSpPr/>
          <p:nvPr/>
        </p:nvSpPr>
        <p:spPr>
          <a:xfrm>
            <a:off x="6202808" y="3053409"/>
            <a:ext cx="4932234" cy="2232662"/>
          </a:xfrm>
          <a:prstGeom prst="rect">
            <a:avLst/>
          </a:prstGeom>
        </p:spPr>
        <p:txBody>
          <a:bodyPr wrap="square">
            <a:spAutoFit/>
          </a:bodyPr>
          <a:lstStyle/>
          <a:p>
            <a:pPr algn="just" fontAlgn="auto">
              <a:lnSpc>
                <a:spcPct val="120000"/>
              </a:lnSpc>
              <a:spcBef>
                <a:spcPts val="0"/>
              </a:spcBef>
              <a:spcAft>
                <a:spcPts val="0"/>
              </a:spcAft>
            </a:pPr>
            <a:r>
              <a:rPr lang="vi-VN" altLang="zh-CN" sz="4000" i="1"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rPr>
              <a:t>Nói về một nhân vật em thích nhất trong truyện.</a:t>
            </a:r>
            <a:endParaRPr lang="en-US" altLang="zh-CN" sz="4000" b="1" i="1"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endParaRPr>
          </a:p>
        </p:txBody>
      </p:sp>
      <p:pic>
        <p:nvPicPr>
          <p:cNvPr id="29" name="图片 3" descr="千库网_小朋友奔跑_元素编号12844002"/>
          <p:cNvPicPr>
            <a:picLocks noChangeAspect="1"/>
          </p:cNvPicPr>
          <p:nvPr/>
        </p:nvPicPr>
        <p:blipFill>
          <a:blip r:embed="rId6"/>
          <a:stretch>
            <a:fillRect/>
          </a:stretch>
        </p:blipFill>
        <p:spPr>
          <a:xfrm>
            <a:off x="-522343" y="2591435"/>
            <a:ext cx="6435909" cy="4291330"/>
          </a:xfrm>
          <a:prstGeom prst="rect">
            <a:avLst/>
          </a:prstGeom>
        </p:spPr>
      </p:pic>
    </p:spTree>
    <p:extLst>
      <p:ext uri="{BB962C8B-B14F-4D97-AF65-F5344CB8AC3E}">
        <p14:creationId xmlns:p14="http://schemas.microsoft.com/office/powerpoint/2010/main" val="38345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circle(in)">
                                      <p:cBhvr>
                                        <p:cTn id="13" dur="2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4"/>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5"/>
          <a:stretch>
            <a:fillRect/>
          </a:stretch>
        </p:blipFill>
        <p:spPr>
          <a:xfrm>
            <a:off x="6708775" y="289916"/>
            <a:ext cx="1592643" cy="914039"/>
          </a:xfrm>
          <a:prstGeom prst="rect">
            <a:avLst/>
          </a:prstGeom>
        </p:spPr>
      </p:pic>
      <p:pic>
        <p:nvPicPr>
          <p:cNvPr id="9" name="图片 8"/>
          <p:cNvPicPr>
            <a:picLocks noChangeAspect="1"/>
          </p:cNvPicPr>
          <p:nvPr/>
        </p:nvPicPr>
        <p:blipFill>
          <a:blip r:embed="rId6"/>
          <a:stretch>
            <a:fillRect/>
          </a:stretch>
        </p:blipFill>
        <p:spPr>
          <a:xfrm>
            <a:off x="10373349" y="1864522"/>
            <a:ext cx="2025823" cy="4993478"/>
          </a:xfrm>
          <a:prstGeom prst="rect">
            <a:avLst/>
          </a:prstGeom>
        </p:spPr>
      </p:pic>
      <p:pic>
        <p:nvPicPr>
          <p:cNvPr id="8" name="图片 7"/>
          <p:cNvPicPr>
            <a:picLocks noChangeAspect="1"/>
          </p:cNvPicPr>
          <p:nvPr/>
        </p:nvPicPr>
        <p:blipFill>
          <a:blip r:embed="rId7"/>
          <a:stretch>
            <a:fillRect/>
          </a:stretch>
        </p:blipFill>
        <p:spPr>
          <a:xfrm>
            <a:off x="674557" y="4264077"/>
            <a:ext cx="11517443" cy="2593923"/>
          </a:xfrm>
          <a:prstGeom prst="rect">
            <a:avLst/>
          </a:prstGeom>
        </p:spPr>
      </p:pic>
      <p:pic>
        <p:nvPicPr>
          <p:cNvPr id="10" name="图片 9"/>
          <p:cNvPicPr>
            <a:picLocks noChangeAspect="1"/>
          </p:cNvPicPr>
          <p:nvPr/>
        </p:nvPicPr>
        <p:blipFill>
          <a:blip r:embed="rId8"/>
          <a:stretch>
            <a:fillRect/>
          </a:stretch>
        </p:blipFill>
        <p:spPr>
          <a:xfrm>
            <a:off x="0" y="-271677"/>
            <a:ext cx="3764906" cy="7129677"/>
          </a:xfrm>
          <a:prstGeom prst="rect">
            <a:avLst/>
          </a:prstGeom>
        </p:spPr>
      </p:pic>
      <p:pic>
        <p:nvPicPr>
          <p:cNvPr id="7" name="图片 6"/>
          <p:cNvPicPr>
            <a:picLocks noChangeAspect="1"/>
          </p:cNvPicPr>
          <p:nvPr/>
        </p:nvPicPr>
        <p:blipFill>
          <a:blip r:embed="rId9"/>
          <a:stretch>
            <a:fillRect/>
          </a:stretch>
        </p:blipFill>
        <p:spPr>
          <a:xfrm>
            <a:off x="6488229" y="-68642"/>
            <a:ext cx="4656021" cy="2328011"/>
          </a:xfrm>
          <a:prstGeom prst="rect">
            <a:avLst/>
          </a:prstGeom>
        </p:spPr>
      </p:pic>
      <p:pic>
        <p:nvPicPr>
          <p:cNvPr id="21" name="图片 20"/>
          <p:cNvPicPr>
            <a:picLocks noChangeAspect="1"/>
          </p:cNvPicPr>
          <p:nvPr/>
        </p:nvPicPr>
        <p:blipFill>
          <a:blip r:embed="rId10"/>
          <a:stretch>
            <a:fillRect/>
          </a:stretch>
        </p:blipFill>
        <p:spPr>
          <a:xfrm>
            <a:off x="1419414" y="268893"/>
            <a:ext cx="1292002" cy="753668"/>
          </a:xfrm>
          <a:prstGeom prst="rect">
            <a:avLst/>
          </a:prstGeom>
        </p:spPr>
      </p:pic>
      <p:pic>
        <p:nvPicPr>
          <p:cNvPr id="22" name="图片 21"/>
          <p:cNvPicPr>
            <a:picLocks noChangeAspect="1"/>
          </p:cNvPicPr>
          <p:nvPr/>
        </p:nvPicPr>
        <p:blipFill>
          <a:blip r:embed="rId11"/>
          <a:stretch>
            <a:fillRect/>
          </a:stretch>
        </p:blipFill>
        <p:spPr>
          <a:xfrm>
            <a:off x="10902042" y="353221"/>
            <a:ext cx="573750" cy="337500"/>
          </a:xfrm>
          <a:prstGeom prst="rect">
            <a:avLst/>
          </a:prstGeom>
        </p:spPr>
      </p:pic>
      <p:sp>
        <p:nvSpPr>
          <p:cNvPr id="15" name="TextBox 14"/>
          <p:cNvSpPr txBox="1"/>
          <p:nvPr/>
        </p:nvSpPr>
        <p:spPr>
          <a:xfrm>
            <a:off x="3764906" y="2706943"/>
            <a:ext cx="56490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5B9BD5">
                    <a:lumMod val="50000"/>
                  </a:srgbClr>
                </a:solidFill>
                <a:effectLst>
                  <a:glow rad="228600">
                    <a:srgbClr val="A5A5A5">
                      <a:satMod val="175000"/>
                      <a:alpha val="40000"/>
                    </a:srgbClr>
                  </a:glow>
                </a:effectLst>
                <a:uLnTx/>
                <a:uFillTx/>
                <a:latin typeface="#9Slide05 Angelline" pitchFamily="2" charset="0"/>
                <a:cs typeface="+mn-cs"/>
              </a:rPr>
              <a:t>Tạm biệt!</a:t>
            </a:r>
            <a:endParaRPr kumimoji="0" lang="en-US" sz="9600" b="1" i="0" u="none" strike="noStrike" kern="1200" cap="none" spc="0" normalizeH="0" baseline="0" noProof="0" dirty="0">
              <a:ln>
                <a:noFill/>
              </a:ln>
              <a:solidFill>
                <a:srgbClr val="5B9BD5">
                  <a:lumMod val="50000"/>
                </a:srgbClr>
              </a:solidFill>
              <a:effectLst>
                <a:glow rad="228600">
                  <a:srgbClr val="A5A5A5">
                    <a:satMod val="175000"/>
                    <a:alpha val="40000"/>
                  </a:srgbClr>
                </a:glow>
              </a:effectLst>
              <a:uLnTx/>
              <a:uFillTx/>
              <a:latin typeface="#9Slide05 Angelline" pitchFamily="2" charset="0"/>
              <a:cs typeface="+mn-cs"/>
            </a:endParaRPr>
          </a:p>
        </p:txBody>
      </p:sp>
    </p:spTree>
    <p:extLst>
      <p:ext uri="{BB962C8B-B14F-4D97-AF65-F5344CB8AC3E}">
        <p14:creationId xmlns:p14="http://schemas.microsoft.com/office/powerpoint/2010/main" val="5904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pic>
        <p:nvPicPr>
          <p:cNvPr id="3" name="Picture 2">
            <a:extLst>
              <a:ext uri="{FF2B5EF4-FFF2-40B4-BE49-F238E27FC236}">
                <a16:creationId xmlns:a16="http://schemas.microsoft.com/office/drawing/2014/main" id="{D14B9A5C-A9B1-0409-2797-277B741B22D2}"/>
              </a:ext>
            </a:extLst>
          </p:cNvPr>
          <p:cNvPicPr>
            <a:picLocks noChangeAspect="1"/>
          </p:cNvPicPr>
          <p:nvPr/>
        </p:nvPicPr>
        <p:blipFill>
          <a:blip r:embed="rId6"/>
          <a:stretch>
            <a:fillRect/>
          </a:stretch>
        </p:blipFill>
        <p:spPr>
          <a:xfrm>
            <a:off x="-281587" y="3512950"/>
            <a:ext cx="12192000" cy="1507520"/>
          </a:xfrm>
          <a:prstGeom prst="rect">
            <a:avLst/>
          </a:prstGeom>
        </p:spPr>
      </p:pic>
    </p:spTree>
    <p:extLst>
      <p:ext uri="{BB962C8B-B14F-4D97-AF65-F5344CB8AC3E}">
        <p14:creationId xmlns:p14="http://schemas.microsoft.com/office/powerpoint/2010/main" val="63829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 name="组合 1"/>
          <p:cNvGrpSpPr/>
          <p:nvPr/>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pic>
        <p:nvPicPr>
          <p:cNvPr id="1026" name="Picture 2" descr="https://img.loigiaihay.com/picture/question_lgh/2021_51/1622619696-cvg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961" y="2125624"/>
            <a:ext cx="7825339" cy="374175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rotWithShape="1">
          <a:blip r:embed="rId3"/>
          <a:srcRect t="67317"/>
          <a:stretch>
            <a:fillRect/>
          </a:stretch>
        </p:blipFill>
        <p:spPr>
          <a:xfrm flipH="1">
            <a:off x="-76200" y="4457700"/>
            <a:ext cx="4691251" cy="2419350"/>
          </a:xfrm>
          <a:prstGeom prst="rect">
            <a:avLst/>
          </a:prstGeom>
        </p:spPr>
      </p:pic>
      <p:pic>
        <p:nvPicPr>
          <p:cNvPr id="7" name="图片 6"/>
          <p:cNvPicPr>
            <a:picLocks noChangeAspect="1"/>
          </p:cNvPicPr>
          <p:nvPr/>
        </p:nvPicPr>
        <p:blipFill>
          <a:blip r:embed="rId4"/>
          <a:stretch>
            <a:fillRect/>
          </a:stretch>
        </p:blipFill>
        <p:spPr>
          <a:xfrm>
            <a:off x="9352841" y="913948"/>
            <a:ext cx="2992500" cy="6052501"/>
          </a:xfrm>
          <a:prstGeom prst="rect">
            <a:avLst/>
          </a:prstGeom>
        </p:spPr>
      </p:pic>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37" name="图片 36"/>
          <p:cNvPicPr>
            <a:picLocks noChangeAspect="1"/>
          </p:cNvPicPr>
          <p:nvPr/>
        </p:nvPicPr>
        <p:blipFill>
          <a:blip r:embed="rId6"/>
          <a:stretch>
            <a:fillRect/>
          </a:stretch>
        </p:blipFill>
        <p:spPr>
          <a:xfrm>
            <a:off x="1532287" y="978886"/>
            <a:ext cx="1080000" cy="990000"/>
          </a:xfrm>
          <a:prstGeom prst="rect">
            <a:avLst/>
          </a:prstGeom>
          <a:ln>
            <a:noFill/>
          </a:ln>
        </p:spPr>
      </p:pic>
      <p:pic>
        <p:nvPicPr>
          <p:cNvPr id="67" name="图片 66"/>
          <p:cNvPicPr>
            <a:picLocks noChangeAspect="1"/>
          </p:cNvPicPr>
          <p:nvPr/>
        </p:nvPicPr>
        <p:blipFill>
          <a:blip r:embed="rId7"/>
          <a:stretch>
            <a:fillRect/>
          </a:stretch>
        </p:blipFill>
        <p:spPr>
          <a:xfrm>
            <a:off x="0" y="5913759"/>
            <a:ext cx="1216954" cy="970159"/>
          </a:xfrm>
          <a:prstGeom prst="rect">
            <a:avLst/>
          </a:prstGeom>
        </p:spPr>
      </p:pic>
      <p:pic>
        <p:nvPicPr>
          <p:cNvPr id="14" name="图片 13"/>
          <p:cNvPicPr>
            <a:picLocks noChangeAspect="1"/>
          </p:cNvPicPr>
          <p:nvPr/>
        </p:nvPicPr>
        <p:blipFill>
          <a:blip r:embed="rId8"/>
          <a:stretch>
            <a:fillRect/>
          </a:stretch>
        </p:blipFill>
        <p:spPr>
          <a:xfrm>
            <a:off x="727979" y="4450832"/>
            <a:ext cx="1720215" cy="2400300"/>
          </a:xfrm>
          <a:prstGeom prst="rect">
            <a:avLst/>
          </a:prstGeom>
        </p:spPr>
      </p:pic>
      <p:sp>
        <p:nvSpPr>
          <p:cNvPr id="33" name="Rectangle 3"/>
          <p:cNvSpPr>
            <a:spLocks noChangeArrowheads="1"/>
          </p:cNvSpPr>
          <p:nvPr/>
        </p:nvSpPr>
        <p:spPr bwMode="auto">
          <a:xfrm>
            <a:off x="2563027" y="1125617"/>
            <a:ext cx="7521064" cy="954107"/>
          </a:xfrm>
          <a:prstGeom prst="rect">
            <a:avLst/>
          </a:prstGeom>
          <a:noFill/>
          <a:ln>
            <a:noFill/>
          </a:ln>
        </p:spPr>
        <p:txBody>
          <a:bodyPr wrap="square">
            <a:spAutoFit/>
          </a:body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vi-VN" sz="2800" b="1" i="0" u="none" strike="noStrike" kern="1200" cap="none" spc="0" normalizeH="0" baseline="0" noProof="0" dirty="0">
                <a:ln>
                  <a:noFill/>
                </a:ln>
                <a:solidFill>
                  <a:srgbClr val="5B9BD5">
                    <a:lumMod val="50000"/>
                  </a:srgbClr>
                </a:solidFill>
                <a:effectLst/>
                <a:uLnTx/>
                <a:uFillTx/>
                <a:latin typeface="Times New Roman" pitchFamily="18" charset="0"/>
                <a:cs typeface="+mn-cs"/>
              </a:rPr>
              <a:t>1. Nhìn</a:t>
            </a:r>
            <a:r>
              <a:rPr kumimoji="0" lang="vi-VN" sz="2800" b="1" i="0" u="none" strike="noStrike" kern="1200" cap="none" spc="0" normalizeH="0" noProof="0" dirty="0">
                <a:ln>
                  <a:noFill/>
                </a:ln>
                <a:solidFill>
                  <a:srgbClr val="5B9BD5">
                    <a:lumMod val="50000"/>
                  </a:srgbClr>
                </a:solidFill>
                <a:effectLst/>
                <a:uLnTx/>
                <a:uFillTx/>
                <a:latin typeface="Times New Roman" pitchFamily="18" charset="0"/>
                <a:cs typeface="+mn-cs"/>
              </a:rPr>
              <a:t> tranh, nói tên đồ vật và nêu công dụng của chúng</a:t>
            </a:r>
            <a:endParaRPr kumimoji="0" lang="en-US" sz="2800" b="1" i="0" u="none" strike="noStrike" kern="1200" cap="none" spc="0" normalizeH="0" baseline="0" noProof="0" dirty="0">
              <a:ln>
                <a:noFill/>
              </a:ln>
              <a:solidFill>
                <a:srgbClr val="5B9BD5">
                  <a:lumMod val="50000"/>
                </a:srgbClr>
              </a:solidFill>
              <a:effectLst/>
              <a:uLnTx/>
              <a:uFillTx/>
              <a:latin typeface="Times New Roman" pitchFamily="18" charset="0"/>
              <a:cs typeface="+mn-cs"/>
            </a:endParaRPr>
          </a:p>
        </p:txBody>
      </p:sp>
    </p:spTree>
    <p:extLst>
      <p:ext uri="{BB962C8B-B14F-4D97-AF65-F5344CB8AC3E}">
        <p14:creationId xmlns:p14="http://schemas.microsoft.com/office/powerpoint/2010/main" val="14499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6"/>
            <a:ext cx="12192000" cy="5543563"/>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sp>
        <p:nvSpPr>
          <p:cNvPr id="16" name="文本框 4">
            <a:extLst>
              <a:ext uri="{FF2B5EF4-FFF2-40B4-BE49-F238E27FC236}">
                <a16:creationId xmlns:a16="http://schemas.microsoft.com/office/drawing/2014/main" id="{8BEC8C61-8AB7-46C6-800F-65973A5DCB35}"/>
              </a:ext>
            </a:extLst>
          </p:cNvPr>
          <p:cNvSpPr txBox="1"/>
          <p:nvPr/>
        </p:nvSpPr>
        <p:spPr>
          <a:xfrm>
            <a:off x="89571" y="1655730"/>
            <a:ext cx="6997700" cy="6156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Giấy</a:t>
            </a:r>
            <a:r>
              <a:rPr kumimoji="0" lang="vi-VN" altLang="en-US" sz="3200" b="0" i="0" u="none"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vẽ dùng để vẽ tranh.</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endParaRPr>
          </a:p>
        </p:txBody>
      </p:sp>
      <p:sp>
        <p:nvSpPr>
          <p:cNvPr id="18" name="文本框 4">
            <a:extLst>
              <a:ext uri="{FF2B5EF4-FFF2-40B4-BE49-F238E27FC236}">
                <a16:creationId xmlns:a16="http://schemas.microsoft.com/office/drawing/2014/main" id="{8BEC8C61-8AB7-46C6-800F-65973A5DCB35}"/>
              </a:ext>
            </a:extLst>
          </p:cNvPr>
          <p:cNvSpPr txBox="1"/>
          <p:nvPr/>
        </p:nvSpPr>
        <p:spPr>
          <a:xfrm>
            <a:off x="12569" y="2423326"/>
            <a:ext cx="6997700" cy="6156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Bút</a:t>
            </a:r>
            <a:r>
              <a:rPr kumimoji="0" lang="vi-VN" altLang="en-US" sz="3200" b="0" i="0" u="none" strike="noStrike" kern="1200" cap="none" spc="0" normalizeH="0" noProof="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màu dùng để tô màu.  </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endParaRPr>
          </a:p>
        </p:txBody>
      </p:sp>
      <p:sp>
        <p:nvSpPr>
          <p:cNvPr id="20" name="文本框 4">
            <a:extLst>
              <a:ext uri="{FF2B5EF4-FFF2-40B4-BE49-F238E27FC236}">
                <a16:creationId xmlns:a16="http://schemas.microsoft.com/office/drawing/2014/main" id="{8BEC8C61-8AB7-46C6-800F-65973A5DCB35}"/>
              </a:ext>
            </a:extLst>
          </p:cNvPr>
          <p:cNvSpPr txBox="1"/>
          <p:nvPr/>
        </p:nvSpPr>
        <p:spPr>
          <a:xfrm>
            <a:off x="607731" y="3228258"/>
            <a:ext cx="8314888" cy="683264"/>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Bàn</a:t>
            </a:r>
            <a:r>
              <a:rPr kumimoji="0" lang="vi-VN" altLang="en-US" sz="3200" b="0" i="0" u="none"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ghế dùng để học tập và làm việc.</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endParaRPr>
          </a:p>
        </p:txBody>
      </p:sp>
      <p:sp>
        <p:nvSpPr>
          <p:cNvPr id="21" name="文本框 4">
            <a:extLst>
              <a:ext uri="{FF2B5EF4-FFF2-40B4-BE49-F238E27FC236}">
                <a16:creationId xmlns:a16="http://schemas.microsoft.com/office/drawing/2014/main" id="{8BEC8C61-8AB7-46C6-800F-65973A5DCB35}"/>
              </a:ext>
            </a:extLst>
          </p:cNvPr>
          <p:cNvSpPr txBox="1"/>
          <p:nvPr/>
        </p:nvSpPr>
        <p:spPr>
          <a:xfrm>
            <a:off x="3304630" y="4122407"/>
            <a:ext cx="6997700" cy="6156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Thước</a:t>
            </a:r>
            <a:r>
              <a:rPr kumimoji="0" lang="vi-VN" altLang="en-US" sz="3200" b="0" i="0" u="none"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dùng để kẻ.</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endParaRPr>
          </a:p>
        </p:txBody>
      </p:sp>
      <p:sp>
        <p:nvSpPr>
          <p:cNvPr id="22" name="文本框 4">
            <a:extLst>
              <a:ext uri="{FF2B5EF4-FFF2-40B4-BE49-F238E27FC236}">
                <a16:creationId xmlns:a16="http://schemas.microsoft.com/office/drawing/2014/main" id="{8BEC8C61-8AB7-46C6-800F-65973A5DCB35}"/>
              </a:ext>
            </a:extLst>
          </p:cNvPr>
          <p:cNvSpPr txBox="1"/>
          <p:nvPr/>
        </p:nvSpPr>
        <p:spPr>
          <a:xfrm>
            <a:off x="3381632" y="5087540"/>
            <a:ext cx="6997700" cy="6156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Bút</a:t>
            </a:r>
            <a:r>
              <a:rPr kumimoji="0" lang="vi-VN" altLang="en-US" sz="3200" b="0" i="0" u="none"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chì dùng để vẽ.</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endParaRPr>
          </a:p>
        </p:txBody>
      </p:sp>
      <p:pic>
        <p:nvPicPr>
          <p:cNvPr id="23" name="图片 7"/>
          <p:cNvPicPr>
            <a:picLocks noChangeAspect="1"/>
          </p:cNvPicPr>
          <p:nvPr/>
        </p:nvPicPr>
        <p:blipFill rotWithShape="1">
          <a:blip r:embed="rId4"/>
          <a:srcRect t="67317"/>
          <a:stretch>
            <a:fillRect/>
          </a:stretch>
        </p:blipFill>
        <p:spPr>
          <a:xfrm flipH="1">
            <a:off x="-153341" y="4438255"/>
            <a:ext cx="4691251" cy="2419350"/>
          </a:xfrm>
          <a:prstGeom prst="rect">
            <a:avLst/>
          </a:prstGeom>
        </p:spPr>
      </p:pic>
      <p:pic>
        <p:nvPicPr>
          <p:cNvPr id="24" name="图片 6"/>
          <p:cNvPicPr>
            <a:picLocks noChangeAspect="1"/>
          </p:cNvPicPr>
          <p:nvPr/>
        </p:nvPicPr>
        <p:blipFill>
          <a:blip r:embed="rId5"/>
          <a:stretch>
            <a:fillRect/>
          </a:stretch>
        </p:blipFill>
        <p:spPr>
          <a:xfrm>
            <a:off x="9352841" y="913948"/>
            <a:ext cx="2992500" cy="6052501"/>
          </a:xfrm>
          <a:prstGeom prst="rect">
            <a:avLst/>
          </a:prstGeom>
        </p:spPr>
      </p:pic>
      <p:pic>
        <p:nvPicPr>
          <p:cNvPr id="25" name="图片 13"/>
          <p:cNvPicPr>
            <a:picLocks noChangeAspect="1"/>
          </p:cNvPicPr>
          <p:nvPr/>
        </p:nvPicPr>
        <p:blipFill>
          <a:blip r:embed="rId6"/>
          <a:stretch>
            <a:fillRect/>
          </a:stretch>
        </p:blipFill>
        <p:spPr>
          <a:xfrm>
            <a:off x="1446306" y="3860787"/>
            <a:ext cx="1720215" cy="2400300"/>
          </a:xfrm>
          <a:prstGeom prst="rect">
            <a:avLst/>
          </a:prstGeom>
        </p:spPr>
      </p:pic>
    </p:spTree>
    <p:extLst>
      <p:ext uri="{BB962C8B-B14F-4D97-AF65-F5344CB8AC3E}">
        <p14:creationId xmlns:p14="http://schemas.microsoft.com/office/powerpoint/2010/main" val="11739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 name="组合 1"/>
          <p:cNvGrpSpPr/>
          <p:nvPr/>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pic>
        <p:nvPicPr>
          <p:cNvPr id="8" name="图片 7"/>
          <p:cNvPicPr>
            <a:picLocks noChangeAspect="1"/>
          </p:cNvPicPr>
          <p:nvPr/>
        </p:nvPicPr>
        <p:blipFill rotWithShape="1">
          <a:blip r:embed="rId2"/>
          <a:srcRect t="67317"/>
          <a:stretch>
            <a:fillRect/>
          </a:stretch>
        </p:blipFill>
        <p:spPr>
          <a:xfrm flipH="1">
            <a:off x="-137084" y="4936140"/>
            <a:ext cx="4691251" cy="2419350"/>
          </a:xfrm>
          <a:prstGeom prst="rect">
            <a:avLst/>
          </a:prstGeom>
        </p:spPr>
      </p:pic>
      <p:pic>
        <p:nvPicPr>
          <p:cNvPr id="7" name="图片 6"/>
          <p:cNvPicPr>
            <a:picLocks noChangeAspect="1"/>
          </p:cNvPicPr>
          <p:nvPr/>
        </p:nvPicPr>
        <p:blipFill>
          <a:blip r:embed="rId3"/>
          <a:stretch>
            <a:fillRect/>
          </a:stretch>
        </p:blipFill>
        <p:spPr>
          <a:xfrm>
            <a:off x="9352841" y="913948"/>
            <a:ext cx="2992500" cy="6052501"/>
          </a:xfrm>
          <a:prstGeom prst="rect">
            <a:avLst/>
          </a:prstGeom>
        </p:spPr>
      </p:pic>
      <p:pic>
        <p:nvPicPr>
          <p:cNvPr id="15" name="图片 14"/>
          <p:cNvPicPr>
            <a:picLocks noChangeAspect="1"/>
          </p:cNvPicPr>
          <p:nvPr/>
        </p:nvPicPr>
        <p:blipFill>
          <a:blip r:embed="rId4"/>
          <a:stretch>
            <a:fillRect/>
          </a:stretch>
        </p:blipFill>
        <p:spPr>
          <a:xfrm>
            <a:off x="2072287" y="100440"/>
            <a:ext cx="1271250" cy="1203750"/>
          </a:xfrm>
          <a:prstGeom prst="rect">
            <a:avLst/>
          </a:prstGeom>
        </p:spPr>
      </p:pic>
      <p:pic>
        <p:nvPicPr>
          <p:cNvPr id="37" name="图片 36"/>
          <p:cNvPicPr>
            <a:picLocks noChangeAspect="1"/>
          </p:cNvPicPr>
          <p:nvPr/>
        </p:nvPicPr>
        <p:blipFill>
          <a:blip r:embed="rId5"/>
          <a:stretch>
            <a:fillRect/>
          </a:stretch>
        </p:blipFill>
        <p:spPr>
          <a:xfrm>
            <a:off x="1532287" y="978886"/>
            <a:ext cx="1080000" cy="990000"/>
          </a:xfrm>
          <a:prstGeom prst="rect">
            <a:avLst/>
          </a:prstGeom>
          <a:ln>
            <a:noFill/>
          </a:ln>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pic>
        <p:nvPicPr>
          <p:cNvPr id="14" name="图片 13"/>
          <p:cNvPicPr>
            <a:picLocks noChangeAspect="1"/>
          </p:cNvPicPr>
          <p:nvPr/>
        </p:nvPicPr>
        <p:blipFill>
          <a:blip r:embed="rId7"/>
          <a:stretch>
            <a:fillRect/>
          </a:stretch>
        </p:blipFill>
        <p:spPr>
          <a:xfrm>
            <a:off x="-443792" y="4410493"/>
            <a:ext cx="1720215" cy="2400300"/>
          </a:xfrm>
          <a:prstGeom prst="rect">
            <a:avLst/>
          </a:prstGeom>
        </p:spPr>
      </p:pic>
      <p:sp>
        <p:nvSpPr>
          <p:cNvPr id="33" name="Rectangle 3"/>
          <p:cNvSpPr>
            <a:spLocks noChangeArrowheads="1"/>
          </p:cNvSpPr>
          <p:nvPr/>
        </p:nvSpPr>
        <p:spPr bwMode="auto">
          <a:xfrm>
            <a:off x="2563027" y="1125617"/>
            <a:ext cx="7521064" cy="954107"/>
          </a:xfrm>
          <a:prstGeom prst="rect">
            <a:avLst/>
          </a:prstGeom>
          <a:noFill/>
          <a:ln>
            <a:noFill/>
          </a:ln>
        </p:spPr>
        <p:txBody>
          <a:bodyPr wrap="square">
            <a:spAutoFit/>
          </a:body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lang="vi-VN" sz="2800" b="1" dirty="0">
                <a:solidFill>
                  <a:srgbClr val="5B9BD5">
                    <a:lumMod val="50000"/>
                  </a:srgbClr>
                </a:solidFill>
                <a:latin typeface="Times New Roman" pitchFamily="18" charset="0"/>
              </a:rPr>
              <a:t>2</a:t>
            </a:r>
            <a:r>
              <a:rPr kumimoji="0" lang="vi-VN" sz="2800" b="1" i="0" u="none" strike="noStrike" kern="1200" cap="none" spc="0" normalizeH="0" baseline="0" noProof="0" dirty="0">
                <a:ln>
                  <a:noFill/>
                </a:ln>
                <a:solidFill>
                  <a:srgbClr val="5B9BD5">
                    <a:lumMod val="50000"/>
                  </a:srgbClr>
                </a:solidFill>
                <a:effectLst/>
                <a:uLnTx/>
                <a:uFillTx/>
                <a:latin typeface="Times New Roman" pitchFamily="18" charset="0"/>
                <a:cs typeface="+mn-cs"/>
              </a:rPr>
              <a:t>. Viết</a:t>
            </a:r>
            <a:r>
              <a:rPr kumimoji="0" lang="vi-VN" sz="2800" b="1" i="0" u="none" strike="noStrike" kern="1200" cap="none" spc="0" normalizeH="0" noProof="0" dirty="0">
                <a:ln>
                  <a:noFill/>
                </a:ln>
                <a:solidFill>
                  <a:srgbClr val="5B9BD5">
                    <a:lumMod val="50000"/>
                  </a:srgbClr>
                </a:solidFill>
                <a:effectLst/>
                <a:uLnTx/>
                <a:uFillTx/>
                <a:latin typeface="Times New Roman" pitchFamily="18" charset="0"/>
                <a:cs typeface="+mn-cs"/>
              </a:rPr>
              <a:t> 3 - 4 câu giới thiệu về một đồ vật được dùng để vẽ.</a:t>
            </a:r>
            <a:endParaRPr kumimoji="0" lang="en-US" sz="2800" b="1" i="0" u="none" strike="noStrike" kern="1200" cap="none" spc="0" normalizeH="0" baseline="0" noProof="0" dirty="0">
              <a:ln>
                <a:noFill/>
              </a:ln>
              <a:solidFill>
                <a:srgbClr val="5B9BD5">
                  <a:lumMod val="50000"/>
                </a:srgbClr>
              </a:solidFill>
              <a:effectLst/>
              <a:uLnTx/>
              <a:uFillTx/>
              <a:latin typeface="Times New Roman" pitchFamily="18" charset="0"/>
              <a:cs typeface="+mn-cs"/>
            </a:endParaRPr>
          </a:p>
        </p:txBody>
      </p:sp>
      <p:sp>
        <p:nvSpPr>
          <p:cNvPr id="13" name="文本框 4">
            <a:extLst>
              <a:ext uri="{FF2B5EF4-FFF2-40B4-BE49-F238E27FC236}">
                <a16:creationId xmlns:a16="http://schemas.microsoft.com/office/drawing/2014/main" id="{8BEC8C61-8AB7-46C6-800F-65973A5DCB35}"/>
              </a:ext>
            </a:extLst>
          </p:cNvPr>
          <p:cNvSpPr txBox="1"/>
          <p:nvPr/>
        </p:nvSpPr>
        <p:spPr>
          <a:xfrm>
            <a:off x="1514006" y="2114725"/>
            <a:ext cx="9422959" cy="2889124"/>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vi-VN" altLang="en-US" sz="3100" b="1" i="1" u="sng"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Gợi</a:t>
            </a:r>
            <a:r>
              <a:rPr kumimoji="0" lang="vi-VN" altLang="en-US" sz="3100" b="1" i="1" u="sng"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ý: </a:t>
            </a:r>
          </a:p>
          <a:p>
            <a:pPr marL="0" marR="0" lvl="0" indent="0" defTabSz="914400" rtl="0" eaLnBrk="1" fontAlgn="auto" latinLnBrk="0" hangingPunct="1">
              <a:lnSpc>
                <a:spcPct val="120000"/>
              </a:lnSpc>
              <a:spcBef>
                <a:spcPts val="0"/>
              </a:spcBef>
              <a:spcAft>
                <a:spcPts val="0"/>
              </a:spcAft>
              <a:buClrTx/>
              <a:buSzTx/>
              <a:buFontTx/>
              <a:buNone/>
              <a:tabLst/>
              <a:defRPr/>
            </a:pPr>
            <a:r>
              <a:rPr lang="vi-VN" sz="3100" baseline="0" dirty="0">
                <a:solidFill>
                  <a:srgbClr val="002060"/>
                </a:solidFill>
                <a:latin typeface="UTM Avo" panose="02040603050506020204" pitchFamily="18" charset="0"/>
                <a:ea typeface="印品天逸黑" panose="02000500000000000000" pitchFamily="2" charset="-122"/>
                <a:cs typeface="Open Sans" panose="020B0606030504020204" pitchFamily="34" charset="0"/>
              </a:rPr>
              <a:t>+</a:t>
            </a:r>
            <a:r>
              <a:rPr lang="vi-VN" sz="3100" dirty="0">
                <a:solidFill>
                  <a:srgbClr val="002060"/>
                </a:solidFill>
                <a:latin typeface="UTM Avo" panose="02040603050506020204" pitchFamily="18" charset="0"/>
                <a:ea typeface="印品天逸黑" panose="02000500000000000000" pitchFamily="2" charset="-122"/>
                <a:cs typeface="Open Sans" panose="020B0606030504020204" pitchFamily="34" charset="0"/>
              </a:rPr>
              <a:t> Em muốn giới thiệu đồ vật nào?</a:t>
            </a:r>
          </a:p>
          <a:p>
            <a:pPr marL="0" marR="0" lvl="0" indent="0" defTabSz="914400" rtl="0" eaLnBrk="1" fontAlgn="auto" latinLnBrk="0" hangingPunct="1">
              <a:lnSpc>
                <a:spcPct val="120000"/>
              </a:lnSpc>
              <a:spcBef>
                <a:spcPts val="0"/>
              </a:spcBef>
              <a:spcAft>
                <a:spcPts val="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a:t>
            </a:r>
            <a:r>
              <a:rPr kumimoji="0" lang="vi-VN" sz="3100" b="0" i="0" u="none"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Đồ vật đó có đặc điểm gì?</a:t>
            </a:r>
          </a:p>
          <a:p>
            <a:pPr marL="0" marR="0" lvl="0" indent="0" defTabSz="914400" rtl="0" eaLnBrk="1" fontAlgn="auto" latinLnBrk="0" hangingPunct="1">
              <a:lnSpc>
                <a:spcPct val="120000"/>
              </a:lnSpc>
              <a:spcBef>
                <a:spcPts val="0"/>
              </a:spcBef>
              <a:spcAft>
                <a:spcPts val="0"/>
              </a:spcAft>
              <a:buClrTx/>
              <a:buSzTx/>
              <a:buFontTx/>
              <a:buNone/>
              <a:tabLst/>
              <a:defRPr/>
            </a:pPr>
            <a:r>
              <a:rPr lang="vi-VN" sz="3100" baseline="0" dirty="0">
                <a:solidFill>
                  <a:srgbClr val="002060"/>
                </a:solidFill>
                <a:latin typeface="UTM Avo" panose="02040603050506020204" pitchFamily="18" charset="0"/>
                <a:ea typeface="印品天逸黑" panose="02000500000000000000" pitchFamily="2" charset="-122"/>
                <a:cs typeface="Open Sans" panose="020B0606030504020204" pitchFamily="34" charset="0"/>
              </a:rPr>
              <a:t>+</a:t>
            </a:r>
            <a:r>
              <a:rPr lang="vi-VN" sz="3100" dirty="0">
                <a:solidFill>
                  <a:srgbClr val="002060"/>
                </a:solidFill>
                <a:latin typeface="UTM Avo" panose="02040603050506020204" pitchFamily="18" charset="0"/>
                <a:ea typeface="印品天逸黑" panose="02000500000000000000" pitchFamily="2" charset="-122"/>
                <a:cs typeface="Open Sans" panose="020B0606030504020204" pitchFamily="34" charset="0"/>
              </a:rPr>
              <a:t> Em dùng đồ vật đó như thế nào?</a:t>
            </a:r>
          </a:p>
          <a:p>
            <a:pPr marL="0" marR="0" lvl="0" indent="0" defTabSz="914400" rtl="0" eaLnBrk="1" fontAlgn="auto" latinLnBrk="0" hangingPunct="1">
              <a:lnSpc>
                <a:spcPct val="120000"/>
              </a:lnSpc>
              <a:spcBef>
                <a:spcPts val="0"/>
              </a:spcBef>
              <a:spcAft>
                <a:spcPts val="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a:t>
            </a:r>
            <a:r>
              <a:rPr kumimoji="0" lang="vi-VN" sz="3100" b="0" i="0" u="none" strike="noStrike" kern="1200" cap="none" spc="0" normalizeH="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rPr>
              <a:t> Nó giúp ích gì cho em trong việc vẽ tranh?</a:t>
            </a:r>
            <a:endParaRPr kumimoji="0" lang="en-US" sz="3100" b="0" i="0" u="none" strike="noStrike" kern="1200" cap="none" spc="0" normalizeH="0" baseline="0" noProof="0" dirty="0">
              <a:ln>
                <a:noFill/>
              </a:ln>
              <a:solidFill>
                <a:srgbClr val="002060"/>
              </a:solidFill>
              <a:effectLst/>
              <a:uLnTx/>
              <a:uFillTx/>
              <a:latin typeface="UTM Avo" panose="02040603050506020204" pitchFamily="18" charset="0"/>
              <a:ea typeface="印品天逸黑" panose="02000500000000000000" pitchFamily="2" charset="-122"/>
              <a:cs typeface="Open Sans" panose="020B0606030504020204" pitchFamily="34" charset="0"/>
            </a:endParaRPr>
          </a:p>
        </p:txBody>
      </p:sp>
    </p:spTree>
    <p:extLst>
      <p:ext uri="{BB962C8B-B14F-4D97-AF65-F5344CB8AC3E}">
        <p14:creationId xmlns:p14="http://schemas.microsoft.com/office/powerpoint/2010/main" val="35803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1" y="1646892"/>
            <a:ext cx="3480599" cy="4275049"/>
            <a:chOff x="634201" y="1646892"/>
            <a:chExt cx="3480599" cy="4275049"/>
          </a:xfrm>
        </p:grpSpPr>
        <p:grpSp>
          <p:nvGrpSpPr>
            <p:cNvPr id="5" name="组合 4"/>
            <p:cNvGrpSpPr/>
            <p:nvPr/>
          </p:nvGrpSpPr>
          <p:grpSpPr>
            <a:xfrm>
              <a:off x="634201" y="1934300"/>
              <a:ext cx="3480599" cy="3987641"/>
              <a:chOff x="1249363" y="868048"/>
              <a:chExt cx="9126536" cy="5353344"/>
            </a:xfrm>
            <a:effectLst>
              <a:outerShdw blurRad="50800" dist="38100" dir="2700000" algn="tl" rotWithShape="0">
                <a:prstClr val="black">
                  <a:alpha val="40000"/>
                </a:prstClr>
              </a:outerShdw>
            </a:effectLst>
          </p:grpSpPr>
          <p:sp>
            <p:nvSpPr>
              <p:cNvPr id="6" name="矩形 5"/>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7" name="矩形 6"/>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sp>
          <p:nvSpPr>
            <p:cNvPr id="13" name="椭圆 12"/>
            <p:cNvSpPr/>
            <p:nvPr/>
          </p:nvSpPr>
          <p:spPr>
            <a:xfrm>
              <a:off x="2060829"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grpSp>
        <p:nvGrpSpPr>
          <p:cNvPr id="24" name="组合 23"/>
          <p:cNvGrpSpPr/>
          <p:nvPr/>
        </p:nvGrpSpPr>
        <p:grpSpPr>
          <a:xfrm>
            <a:off x="4734768" y="417605"/>
            <a:ext cx="7079780" cy="5843056"/>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2" name="矩形 21"/>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sp>
          <p:nvSpPr>
            <p:cNvPr id="23" name="椭圆 22"/>
            <p:cNvSpPr/>
            <p:nvPr/>
          </p:nvSpPr>
          <p:spPr>
            <a:xfrm>
              <a:off x="9792753"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pic>
        <p:nvPicPr>
          <p:cNvPr id="8" name="图片 7"/>
          <p:cNvPicPr>
            <a:picLocks noChangeAspect="1"/>
          </p:cNvPicPr>
          <p:nvPr/>
        </p:nvPicPr>
        <p:blipFill>
          <a:blip r:embed="rId2"/>
          <a:stretch>
            <a:fillRect/>
          </a:stretch>
        </p:blipFill>
        <p:spPr>
          <a:xfrm>
            <a:off x="5926790" y="5446969"/>
            <a:ext cx="6265209" cy="1411031"/>
          </a:xfrm>
          <a:prstGeom prst="rect">
            <a:avLst/>
          </a:prstGeom>
        </p:spPr>
      </p:pic>
      <p:grpSp>
        <p:nvGrpSpPr>
          <p:cNvPr id="38" name="组合 37"/>
          <p:cNvGrpSpPr/>
          <p:nvPr/>
        </p:nvGrpSpPr>
        <p:grpSpPr>
          <a:xfrm>
            <a:off x="542280" y="187544"/>
            <a:ext cx="4585268" cy="1250366"/>
            <a:chOff x="512177" y="165021"/>
            <a:chExt cx="4585268" cy="1250366"/>
          </a:xfrm>
        </p:grpSpPr>
        <p:sp>
          <p:nvSpPr>
            <p:cNvPr id="39" name="文本框 14"/>
            <p:cNvSpPr/>
            <p:nvPr/>
          </p:nvSpPr>
          <p:spPr>
            <a:xfrm>
              <a:off x="1367138" y="261225"/>
              <a:ext cx="3730307" cy="1154162"/>
            </a:xfrm>
            <a:prstGeom prst="rect">
              <a:avLst/>
            </a:prstGeom>
            <a:noFill/>
            <a:ln w="9525">
              <a:noFill/>
            </a:ln>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UTM Omni" panose="02040603050506020204" pitchFamily="18" charset="0"/>
                  <a:cs typeface="+mn-ea"/>
                  <a:sym typeface="+mn-lt"/>
                </a:rPr>
                <a:t>THAM KHẢO</a:t>
              </a:r>
              <a:endParaRPr kumimoji="0" lang="en-US" altLang="zh-CN" sz="2400" b="0" i="0" u="none" strike="noStrike" kern="1200" cap="none" spc="0" normalizeH="0" baseline="0" noProof="0" dirty="0">
                <a:ln>
                  <a:noFill/>
                </a:ln>
                <a:solidFill>
                  <a:prstClr val="black"/>
                </a:solidFill>
                <a:effectLst/>
                <a:uLnTx/>
                <a:uFillTx/>
                <a:latin typeface="UTM Omni" panose="02040603050506020204" pitchFamily="18" charset="0"/>
                <a:cs typeface="+mn-ea"/>
                <a:sym typeface="+mn-lt"/>
              </a:endParaRPr>
            </a:p>
          </p:txBody>
        </p:sp>
        <p:pic>
          <p:nvPicPr>
            <p:cNvPr id="40" name="图片 39"/>
            <p:cNvPicPr>
              <a:picLocks noChangeAspect="1"/>
            </p:cNvPicPr>
            <p:nvPr/>
          </p:nvPicPr>
          <p:blipFill>
            <a:blip r:embed="rId3"/>
            <a:stretch>
              <a:fillRect/>
            </a:stretch>
          </p:blipFill>
          <p:spPr>
            <a:xfrm>
              <a:off x="512177" y="165021"/>
              <a:ext cx="837560" cy="1149417"/>
            </a:xfrm>
            <a:prstGeom prst="rect">
              <a:avLst/>
            </a:prstGeom>
          </p:spPr>
        </p:pic>
      </p:grpSp>
      <p:pic>
        <p:nvPicPr>
          <p:cNvPr id="37" name="图片 36"/>
          <p:cNvPicPr>
            <a:picLocks noChangeAspect="1"/>
          </p:cNvPicPr>
          <p:nvPr/>
        </p:nvPicPr>
        <p:blipFill>
          <a:blip r:embed="rId4"/>
          <a:stretch>
            <a:fillRect/>
          </a:stretch>
        </p:blipFill>
        <p:spPr>
          <a:xfrm>
            <a:off x="0" y="4497682"/>
            <a:ext cx="1812868" cy="2360318"/>
          </a:xfrm>
          <a:prstGeom prst="rect">
            <a:avLst/>
          </a:prstGeom>
        </p:spPr>
      </p:pic>
      <p:sp>
        <p:nvSpPr>
          <p:cNvPr id="3" name="Rectangle 2"/>
          <p:cNvSpPr/>
          <p:nvPr/>
        </p:nvSpPr>
        <p:spPr>
          <a:xfrm>
            <a:off x="5011158" y="1198932"/>
            <a:ext cx="6557795" cy="4401205"/>
          </a:xfrm>
          <a:prstGeom prst="rect">
            <a:avLst/>
          </a:prstGeom>
        </p:spPr>
        <p:txBody>
          <a:bodyPr wrap="square">
            <a:spAutoFit/>
          </a:bodyPr>
          <a:lstStyle/>
          <a:p>
            <a:pPr algn="just"/>
            <a:r>
              <a:rPr lang="vi-VN" sz="2800" b="1" dirty="0">
                <a:solidFill>
                  <a:srgbClr val="5B9BD5">
                    <a:lumMod val="50000"/>
                  </a:srgbClr>
                </a:solidFill>
                <a:latin typeface="Cambria" panose="02040503050406030204" pitchFamily="18" charset="0"/>
                <a:cs typeface="#9Slide03 Arima Madurai ExtraBo" panose="00000900000000000000" pitchFamily="2" charset="0"/>
              </a:rPr>
              <a:t>Hộp màu vẽ là đồ dùng quan trọng trong khi vẽ của em. Màu vẽ có 36 màu sắc khác nhau được đặt trong một chiếc hộp nhỏ xinh. Em thường sử dụng khi phải tô màu. Em dùng màu đỏ tô ông mặt trời, dùng màu xanh lá tô những lũy tre, cây xanh, cánh đồng,..Hộp màu vẽ giúp cho bức tranh của em có nhiều màu sắc hơn, sinh động hơn.</a:t>
            </a:r>
            <a:endParaRPr lang="en-US" sz="2800" b="1" dirty="0">
              <a:solidFill>
                <a:srgbClr val="5B9BD5">
                  <a:lumMod val="50000"/>
                </a:srgbClr>
              </a:solidFill>
              <a:latin typeface="Cambria" panose="02040503050406030204" pitchFamily="18" charset="0"/>
              <a:cs typeface="#9Slide03 Arima Madurai ExtraBo" panose="00000900000000000000" pitchFamily="2" charset="0"/>
            </a:endParaRPr>
          </a:p>
        </p:txBody>
      </p:sp>
      <p:pic>
        <p:nvPicPr>
          <p:cNvPr id="2050" name="Picture 2" descr="Sáp màu Jumbo khay nhựa SK-CJB004 (hộp 12 màu)Sáp màu Jumbo khay  nhựa/SK-CJB004 (hộp 12 màu) – BITEXSH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81" y="1453587"/>
            <a:ext cx="4079359" cy="444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78691" y="-480290"/>
            <a:ext cx="11165609" cy="7137900"/>
          </a:xfrm>
          <a:prstGeom prst="rect">
            <a:avLst/>
          </a:prstGeom>
        </p:spPr>
      </p:pic>
      <p:pic>
        <p:nvPicPr>
          <p:cNvPr id="7" name="图片 6"/>
          <p:cNvPicPr>
            <a:picLocks noChangeAspect="1"/>
          </p:cNvPicPr>
          <p:nvPr/>
        </p:nvPicPr>
        <p:blipFill>
          <a:blip r:embed="rId3"/>
          <a:stretch>
            <a:fillRect/>
          </a:stretch>
        </p:blipFill>
        <p:spPr>
          <a:xfrm>
            <a:off x="0" y="4838467"/>
            <a:ext cx="12192000" cy="2019533"/>
          </a:xfrm>
          <a:prstGeom prst="rect">
            <a:avLst/>
          </a:prstGeom>
        </p:spPr>
      </p:pic>
      <p:pic>
        <p:nvPicPr>
          <p:cNvPr id="8" name="图片 7"/>
          <p:cNvPicPr>
            <a:picLocks noChangeAspect="1"/>
          </p:cNvPicPr>
          <p:nvPr/>
        </p:nvPicPr>
        <p:blipFill>
          <a:blip r:embed="rId4"/>
          <a:stretch>
            <a:fillRect/>
          </a:stretch>
        </p:blipFill>
        <p:spPr>
          <a:xfrm>
            <a:off x="581671" y="2856170"/>
            <a:ext cx="4511250" cy="3273750"/>
          </a:xfrm>
          <a:prstGeom prst="rect">
            <a:avLst/>
          </a:prstGeom>
        </p:spPr>
      </p:pic>
      <p:pic>
        <p:nvPicPr>
          <p:cNvPr id="9" name="图片 8"/>
          <p:cNvPicPr>
            <a:picLocks noChangeAspect="1"/>
          </p:cNvPicPr>
          <p:nvPr/>
        </p:nvPicPr>
        <p:blipFill>
          <a:blip r:embed="rId5"/>
          <a:stretch>
            <a:fillRect/>
          </a:stretch>
        </p:blipFill>
        <p:spPr>
          <a:xfrm>
            <a:off x="7921200" y="3805468"/>
            <a:ext cx="3623100" cy="2624507"/>
          </a:xfrm>
          <a:prstGeom prst="rect">
            <a:avLst/>
          </a:prstGeom>
        </p:spPr>
      </p:pic>
      <p:pic>
        <p:nvPicPr>
          <p:cNvPr id="12" name="图片 11"/>
          <p:cNvPicPr>
            <a:picLocks noChangeAspect="1"/>
          </p:cNvPicPr>
          <p:nvPr/>
        </p:nvPicPr>
        <p:blipFill>
          <a:blip r:embed="rId6"/>
          <a:stretch>
            <a:fillRect/>
          </a:stretch>
        </p:blipFill>
        <p:spPr>
          <a:xfrm>
            <a:off x="512177" y="165021"/>
            <a:ext cx="837560" cy="1149417"/>
          </a:xfrm>
          <a:prstGeom prst="rect">
            <a:avLst/>
          </a:prstGeom>
        </p:spPr>
      </p:pic>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3" name="Rectangle 2"/>
          <p:cNvSpPr/>
          <p:nvPr/>
        </p:nvSpPr>
        <p:spPr>
          <a:xfrm>
            <a:off x="3996826" y="1071402"/>
            <a:ext cx="6096000" cy="3539430"/>
          </a:xfrm>
          <a:prstGeom prst="rect">
            <a:avLst/>
          </a:prstGeom>
        </p:spPr>
        <p:txBody>
          <a:bodyPr>
            <a:spAutoFit/>
          </a:bodyPr>
          <a:lstStyle/>
          <a:p>
            <a:r>
              <a:rPr lang="vi-VN" sz="2800" b="1" dirty="0">
                <a:solidFill>
                  <a:srgbClr val="5B9BD5">
                    <a:lumMod val="50000"/>
                  </a:srgbClr>
                </a:solidFill>
                <a:latin typeface="Cambria" panose="02040503050406030204" pitchFamily="18" charset="0"/>
                <a:cs typeface="#9Slide03 Arima Madurai ExtraBo" panose="00000900000000000000" pitchFamily="2" charset="0"/>
              </a:rPr>
              <a:t>Chiếc bút chì là người bạn của em trong mỗi giờ học vẽ. Chiếc bút của em có gồm vỏ bút và ruột bút. Vỏ bút màu đỏ, ruột bút được làm từ chì. Em thường dùng bút chì để vẽ trước các nét rồi sau đó mới tô màu. Chiếc bút chì giúp em vẽ được nhiều hình vẽ khác nhau.</a:t>
            </a:r>
            <a:endParaRPr lang="en-US" sz="2800" b="1" dirty="0">
              <a:solidFill>
                <a:srgbClr val="5B9BD5">
                  <a:lumMod val="50000"/>
                </a:srgbClr>
              </a:solidFill>
              <a:latin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390780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7" name="组合 6"/>
          <p:cNvGrpSpPr/>
          <p:nvPr/>
        </p:nvGrpSpPr>
        <p:grpSpPr>
          <a:xfrm>
            <a:off x="0" y="1314438"/>
            <a:ext cx="4294909" cy="5070863"/>
            <a:chOff x="1249363" y="868048"/>
            <a:chExt cx="9126536" cy="5353344"/>
          </a:xfrm>
          <a:effectLst>
            <a:outerShdw blurRad="50800" dist="38100" dir="2700000" algn="tl" rotWithShape="0">
              <a:prstClr val="black">
                <a:alpha val="40000"/>
              </a:prstClr>
            </a:outerShdw>
          </a:effectLst>
        </p:grpSpPr>
        <p:sp>
          <p:nvSpPr>
            <p:cNvPr id="12" name="矩形 11"/>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13" name="矩形 12"/>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方正卡通简体"/>
                <a:cs typeface="+mn-ea"/>
                <a:sym typeface="+mn-lt"/>
              </a:endParaRPr>
            </a:p>
          </p:txBody>
        </p:sp>
      </p:grpSp>
      <p:pic>
        <p:nvPicPr>
          <p:cNvPr id="34" name="图片 33"/>
          <p:cNvPicPr>
            <a:picLocks noChangeAspect="1"/>
          </p:cNvPicPr>
          <p:nvPr/>
        </p:nvPicPr>
        <p:blipFill>
          <a:blip r:embed="rId2"/>
          <a:stretch>
            <a:fillRect/>
          </a:stretch>
        </p:blipFill>
        <p:spPr>
          <a:xfrm>
            <a:off x="847373" y="1517293"/>
            <a:ext cx="837560" cy="1149417"/>
          </a:xfrm>
          <a:prstGeom prst="rect">
            <a:avLst/>
          </a:prstGeom>
        </p:spPr>
      </p:pic>
      <p:pic>
        <p:nvPicPr>
          <p:cNvPr id="5" name="图片 4"/>
          <p:cNvPicPr>
            <a:picLocks noChangeAspect="1"/>
          </p:cNvPicPr>
          <p:nvPr/>
        </p:nvPicPr>
        <p:blipFill>
          <a:blip r:embed="rId3"/>
          <a:stretch>
            <a:fillRect/>
          </a:stretch>
        </p:blipFill>
        <p:spPr>
          <a:xfrm rot="19868881">
            <a:off x="4666354" y="1175197"/>
            <a:ext cx="8414750" cy="7740676"/>
          </a:xfrm>
          <a:prstGeom prst="rect">
            <a:avLst/>
          </a:prstGeom>
        </p:spPr>
      </p:pic>
      <p:cxnSp>
        <p:nvCxnSpPr>
          <p:cNvPr id="9" name="直接连接符 8"/>
          <p:cNvCxnSpPr/>
          <p:nvPr/>
        </p:nvCxnSpPr>
        <p:spPr>
          <a:xfrm flipV="1">
            <a:off x="171431" y="691845"/>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2414364" y="691845"/>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907213" y="310874"/>
            <a:ext cx="507151" cy="620556"/>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pic>
        <p:nvPicPr>
          <p:cNvPr id="20" name="图片 19"/>
          <p:cNvPicPr>
            <a:picLocks noChangeAspect="1"/>
          </p:cNvPicPr>
          <p:nvPr/>
        </p:nvPicPr>
        <p:blipFill>
          <a:blip r:embed="rId4"/>
          <a:stretch>
            <a:fillRect/>
          </a:stretch>
        </p:blipFill>
        <p:spPr>
          <a:xfrm>
            <a:off x="7023270" y="3824817"/>
            <a:ext cx="5740265" cy="3180147"/>
          </a:xfrm>
          <a:prstGeom prst="rect">
            <a:avLst/>
          </a:prstGeom>
        </p:spPr>
      </p:pic>
      <p:sp>
        <p:nvSpPr>
          <p:cNvPr id="21" name="Rectangle 1">
            <a:extLst>
              <a:ext uri="{FF2B5EF4-FFF2-40B4-BE49-F238E27FC236}">
                <a16:creationId xmlns:a16="http://schemas.microsoft.com/office/drawing/2014/main" id="{37D96F08-2397-4C4F-BB93-43D1778C4F9D}"/>
              </a:ext>
            </a:extLst>
          </p:cNvPr>
          <p:cNvSpPr/>
          <p:nvPr/>
        </p:nvSpPr>
        <p:spPr>
          <a:xfrm>
            <a:off x="-269818" y="2666710"/>
            <a:ext cx="4851096" cy="2349579"/>
          </a:xfrm>
          <a:prstGeom prst="round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solidFill>
                  <a:srgbClr val="C00000"/>
                </a:solidFill>
                <a:effectLst/>
                <a:uLnTx/>
                <a:uFillTx/>
                <a:latin typeface="#9Slide03 Comfortaa Light" panose="00000400000000000000" pitchFamily="2" charset="0"/>
                <a:cs typeface="+mn-cs"/>
              </a:rPr>
              <a:t>Nào ta cùng làm!</a:t>
            </a:r>
            <a:endParaRPr kumimoji="0" lang="en-US" sz="6600" b="1" i="0" u="none" strike="noStrike" kern="1200" cap="none" spc="0" normalizeH="0" baseline="0" noProof="0" dirty="0">
              <a:ln/>
              <a:solidFill>
                <a:srgbClr val="C00000"/>
              </a:solidFill>
              <a:effectLst/>
              <a:uLnTx/>
              <a:uFillTx/>
              <a:latin typeface="#9Slide03 Comfortaa Light" panose="00000400000000000000" pitchFamily="2" charset="0"/>
              <a:cs typeface="+mn-cs"/>
            </a:endParaRPr>
          </a:p>
        </p:txBody>
      </p:sp>
    </p:spTree>
    <p:extLst>
      <p:ext uri="{BB962C8B-B14F-4D97-AF65-F5344CB8AC3E}">
        <p14:creationId xmlns:p14="http://schemas.microsoft.com/office/powerpoint/2010/main" val="2708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2152073" y="-3317"/>
            <a:ext cx="7296727" cy="6378751"/>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21" name="Rectangle 1">
            <a:extLst>
              <a:ext uri="{FF2B5EF4-FFF2-40B4-BE49-F238E27FC236}">
                <a16:creationId xmlns:a16="http://schemas.microsoft.com/office/drawing/2014/main" id="{37D96F08-2397-4C4F-BB93-43D1778C4F9D}"/>
              </a:ext>
            </a:extLst>
          </p:cNvPr>
          <p:cNvSpPr/>
          <p:nvPr/>
        </p:nvSpPr>
        <p:spPr>
          <a:xfrm>
            <a:off x="2428748" y="877500"/>
            <a:ext cx="6743376" cy="3371136"/>
          </a:xfrm>
          <a:prstGeom prst="round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noProof="0" dirty="0">
                <a:ln/>
                <a:solidFill>
                  <a:srgbClr val="C00000"/>
                </a:solidFill>
                <a:latin typeface="UTM Bitsumishi Pro" panose="02040603050506020204" pitchFamily="18" charset="0"/>
              </a:rPr>
              <a:t>ĐỌC MỞ RỘNG</a:t>
            </a:r>
            <a:endParaRPr kumimoji="0" lang="en-US" sz="9600" b="1" i="0" u="none" strike="noStrike" kern="1200" cap="none" spc="0" normalizeH="0" baseline="0" noProof="0" dirty="0">
              <a:ln/>
              <a:solidFill>
                <a:srgbClr val="C00000"/>
              </a:solidFill>
              <a:effectLst/>
              <a:uLnTx/>
              <a:uFillTx/>
              <a:latin typeface="UTM Bitsumishi Pro" panose="02040603050506020204" pitchFamily="18" charset="0"/>
              <a:cs typeface="+mn-cs"/>
            </a:endParaRPr>
          </a:p>
        </p:txBody>
      </p:sp>
    </p:spTree>
    <p:extLst>
      <p:ext uri="{BB962C8B-B14F-4D97-AF65-F5344CB8AC3E}">
        <p14:creationId xmlns:p14="http://schemas.microsoft.com/office/powerpoint/2010/main" val="31645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rot="19868881">
            <a:off x="4747129" y="1213297"/>
            <a:ext cx="8414750" cy="7740676"/>
          </a:xfrm>
          <a:prstGeom prst="rect">
            <a:avLst/>
          </a:prstGeom>
        </p:spPr>
      </p:pic>
      <p:pic>
        <p:nvPicPr>
          <p:cNvPr id="25"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26" name="图片 9" descr="43"/>
          <p:cNvPicPr>
            <a:picLocks noChangeAspect="1"/>
          </p:cNvPicPr>
          <p:nvPr/>
        </p:nvPicPr>
        <p:blipFill>
          <a:blip r:embed="rId4"/>
          <a:stretch>
            <a:fillRect/>
          </a:stretch>
        </p:blipFill>
        <p:spPr>
          <a:xfrm>
            <a:off x="0" y="73660"/>
            <a:ext cx="1989455" cy="2667635"/>
          </a:xfrm>
          <a:prstGeom prst="rect">
            <a:avLst/>
          </a:prstGeom>
        </p:spPr>
      </p:pic>
      <p:pic>
        <p:nvPicPr>
          <p:cNvPr id="27" name="图片 6" descr="42"/>
          <p:cNvPicPr>
            <a:picLocks noChangeAspect="1"/>
          </p:cNvPicPr>
          <p:nvPr/>
        </p:nvPicPr>
        <p:blipFill>
          <a:blip r:embed="rId5"/>
          <a:srcRect l="83056" t="50219"/>
          <a:stretch>
            <a:fillRect/>
          </a:stretch>
        </p:blipFill>
        <p:spPr>
          <a:xfrm>
            <a:off x="10013315" y="3796665"/>
            <a:ext cx="2243455" cy="3136265"/>
          </a:xfrm>
          <a:prstGeom prst="rect">
            <a:avLst/>
          </a:prstGeom>
        </p:spPr>
      </p:pic>
      <p:sp>
        <p:nvSpPr>
          <p:cNvPr id="28" name="矩形 22">
            <a:extLst>
              <a:ext uri="{FF2B5EF4-FFF2-40B4-BE49-F238E27FC236}">
                <a16:creationId xmlns:a16="http://schemas.microsoft.com/office/drawing/2014/main" id="{04BB560E-16C3-4970-8E87-4D0D7990D1CA}"/>
              </a:ext>
            </a:extLst>
          </p:cNvPr>
          <p:cNvSpPr/>
          <p:nvPr/>
        </p:nvSpPr>
        <p:spPr>
          <a:xfrm>
            <a:off x="6202808" y="3053409"/>
            <a:ext cx="4932234" cy="3046988"/>
          </a:xfrm>
          <a:prstGeom prst="rect">
            <a:avLst/>
          </a:prstGeom>
        </p:spPr>
        <p:txBody>
          <a:bodyPr wrap="square">
            <a:spAutoFit/>
          </a:bodyPr>
          <a:lstStyle/>
          <a:p>
            <a:pPr algn="just" fontAlgn="auto">
              <a:lnSpc>
                <a:spcPct val="120000"/>
              </a:lnSpc>
              <a:spcBef>
                <a:spcPts val="0"/>
              </a:spcBef>
              <a:spcAft>
                <a:spcPts val="0"/>
              </a:spcAft>
            </a:pPr>
            <a:r>
              <a:rPr lang="vi-VN" altLang="zh-CN" sz="3200" i="1"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rPr>
              <a:t>Tìm một câu chuyện về trường học. Chia sẻ thông tin về câu chuyện dựa trên gợi ý sau:</a:t>
            </a:r>
            <a:endParaRPr lang="en-US" altLang="zh-CN" sz="3200" b="1" i="1" dirty="0">
              <a:solidFill>
                <a:srgbClr val="C00000"/>
              </a:solidFill>
              <a:latin typeface="UTM Avo" panose="02040603050506020204" pitchFamily="18" charset="0"/>
              <a:ea typeface="印品天逸黑" panose="02000500000000000000" pitchFamily="2" charset="-122"/>
              <a:cs typeface="Open Sans" panose="020B0606030504020204" pitchFamily="34" charset="0"/>
              <a:sym typeface="Arial" panose="020B0604020202020204" pitchFamily="34" charset="0"/>
            </a:endParaRPr>
          </a:p>
        </p:txBody>
      </p:sp>
      <p:pic>
        <p:nvPicPr>
          <p:cNvPr id="29" name="图片 3" descr="千库网_小朋友奔跑_元素编号12844002"/>
          <p:cNvPicPr>
            <a:picLocks noChangeAspect="1"/>
          </p:cNvPicPr>
          <p:nvPr/>
        </p:nvPicPr>
        <p:blipFill>
          <a:blip r:embed="rId6"/>
          <a:stretch>
            <a:fillRect/>
          </a:stretch>
        </p:blipFill>
        <p:spPr>
          <a:xfrm>
            <a:off x="-522343" y="2591435"/>
            <a:ext cx="6435909" cy="4291330"/>
          </a:xfrm>
          <a:prstGeom prst="rect">
            <a:avLst/>
          </a:prstGeom>
        </p:spPr>
      </p:pic>
    </p:spTree>
    <p:extLst>
      <p:ext uri="{BB962C8B-B14F-4D97-AF65-F5344CB8AC3E}">
        <p14:creationId xmlns:p14="http://schemas.microsoft.com/office/powerpoint/2010/main" val="200708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circle(in)">
                                      <p:cBhvr>
                                        <p:cTn id="13" dur="2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706</Words>
  <Application>Microsoft Office PowerPoint</Application>
  <PresentationFormat>Widescreen</PresentationFormat>
  <Paragraphs>46</Paragraphs>
  <Slides>15</Slides>
  <Notes>5</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15</vt:i4>
      </vt:variant>
    </vt:vector>
  </HeadingPairs>
  <TitlesOfParts>
    <vt:vector size="44" baseType="lpstr">
      <vt:lpstr>#9Slide03 Arima Madurai Black</vt:lpstr>
      <vt:lpstr>UTM Omni</vt:lpstr>
      <vt:lpstr>等线</vt:lpstr>
      <vt:lpstr>#9Slide03 Nanami Rounded Light</vt:lpstr>
      <vt:lpstr>Calibri</vt:lpstr>
      <vt:lpstr>SVN-Newton</vt:lpstr>
      <vt:lpstr>方正卡通简体</vt:lpstr>
      <vt:lpstr>Cambria</vt:lpstr>
      <vt:lpstr>微软雅黑</vt:lpstr>
      <vt:lpstr>Arial</vt:lpstr>
      <vt:lpstr>UTM Bitsumishi Pro</vt:lpstr>
      <vt:lpstr>#9Slide05 Angelline</vt:lpstr>
      <vt:lpstr>#9Slide05 IcielSanelma</vt:lpstr>
      <vt:lpstr>UTM Avo</vt:lpstr>
      <vt:lpstr>Times New Roman</vt:lpstr>
      <vt:lpstr>#9Slide07 HoneyCream</vt:lpstr>
      <vt:lpstr>#9Slide05 Aphrodite Pro</vt:lpstr>
      <vt:lpstr>#9Slide03 Comfortaa Light</vt:lpstr>
      <vt:lpstr>等线 Light</vt:lpstr>
      <vt:lpstr>第一PPT，www.1ppt.com</vt:lpstr>
      <vt:lpstr>1_第一PPT，www.1ppt.com</vt:lpstr>
      <vt:lpstr>2_第一PPT，www.1ppt.com</vt:lpstr>
      <vt:lpstr>3_第一PPT，www.1ppt.com</vt:lpstr>
      <vt:lpstr>4_第一PPT，www.1ppt.com</vt:lpstr>
      <vt:lpstr>5_第一PPT，www.1ppt.com</vt:lpstr>
      <vt:lpstr>6_第一PPT，www.1ppt.com</vt:lpstr>
      <vt:lpstr>2_Office 主题​​</vt:lpstr>
      <vt:lpstr>7_第一PPT，www.1ppt.com</vt:lpstr>
      <vt:lpstr>8_第一PPT，www.1ppt.com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MANG 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7</cp:revision>
  <dcterms:created xsi:type="dcterms:W3CDTF">2022-09-10T09:16:05Z</dcterms:created>
  <dcterms:modified xsi:type="dcterms:W3CDTF">2022-09-25T02:28:42Z</dcterms:modified>
</cp:coreProperties>
</file>