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2.xml" ContentType="application/vnd.openxmlformats-officedocument.presentationml.notesSlide+xml"/>
  <Default Extension="mp3" ContentType="audio/unknown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tags/tag2.xml" ContentType="application/vnd.openxmlformats-officedocument.presentationml.tags+xml"/>
  <Override PartName="/ppt/tags/tag3.xml" ContentType="application/vnd.openxmlformats-officedocument.presentationml.tags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62" r:id="rId2"/>
    <p:sldId id="263" r:id="rId3"/>
    <p:sldId id="284" r:id="rId4"/>
    <p:sldId id="281" r:id="rId5"/>
    <p:sldId id="282" r:id="rId6"/>
    <p:sldId id="280" r:id="rId7"/>
    <p:sldId id="271" r:id="rId8"/>
    <p:sldId id="270" r:id="rId9"/>
  </p:sldIdLst>
  <p:sldSz cx="9144000" cy="5715000" type="screen16x1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8E40"/>
    <a:srgbClr val="FFFFFF"/>
    <a:srgbClr val="3379CD"/>
    <a:srgbClr val="FFC91D"/>
    <a:srgbClr val="FFFFFA"/>
    <a:srgbClr val="FFFFF1"/>
    <a:srgbClr val="FFFFF3"/>
    <a:srgbClr val="77BA4A"/>
    <a:srgbClr val="82BF59"/>
    <a:srgbClr val="30BE3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000" autoAdjust="0"/>
    <p:restoredTop sz="94660"/>
  </p:normalViewPr>
  <p:slideViewPr>
    <p:cSldViewPr>
      <p:cViewPr>
        <p:scale>
          <a:sx n="66" d="100"/>
          <a:sy n="66" d="100"/>
        </p:scale>
        <p:origin x="-1530" y="-378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5" d="100"/>
          <a:sy n="65" d="100"/>
        </p:scale>
        <p:origin x="-2658" y="-108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DD128D-76ED-44DA-9498-4E09ED197E06}" type="datetimeFigureOut">
              <a:rPr lang="en-US" smtClean="0"/>
              <a:pPr/>
              <a:t>12/22/2022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7CA0DA-B773-4701-BF7D-F168240D9D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529560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6156D-592E-4B4D-8772-D689FB057AF4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7170783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6156D-592E-4B4D-8772-D689FB057AF4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7170783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pPr/>
              <a:t>12/22/2022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437952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pPr/>
              <a:t>12/22/2022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458361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90500"/>
            <a:ext cx="2057400" cy="4064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90500"/>
            <a:ext cx="6019800" cy="4064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pPr/>
              <a:t>12/22/2022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398141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pPr/>
              <a:t>12/22/2022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011543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7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pPr/>
              <a:t>12/22/2022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150489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11250"/>
            <a:ext cx="4038600" cy="31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11250"/>
            <a:ext cx="4038600" cy="31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pPr/>
              <a:t>12/22/2022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818655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pPr/>
              <a:t>12/22/2022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827088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pPr/>
              <a:t>12/22/2022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649536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pPr/>
              <a:t>12/22/2022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429472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7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pPr/>
              <a:t>12/22/2022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5999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pPr/>
              <a:t>12/22/2022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107215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4F4B88-0EC8-4759-AFDB-04A1030A6CF8}" type="datetimeFigureOut">
              <a:rPr lang="en-US" smtClean="0"/>
              <a:pPr/>
              <a:t>12/22/2022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C23D73-EDE4-4FDE-910A-EC2ABCBD38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12950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notesSlide" Target="../notesSlides/notesSlide1.xml"/><Relationship Id="rId7" Type="http://schemas.microsoft.com/office/2007/relationships/media" Target="../media/media1.mp3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Relationship Id="rId9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1.wdp"/><Relationship Id="rId7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microsoft.com/office/2007/relationships/hdphoto" Target="../media/hdphoto2.wdp"/><Relationship Id="rId4" Type="http://schemas.openxmlformats.org/officeDocument/2006/relationships/image" Target="../media/image16.pn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0.png"/><Relationship Id="rId7" Type="http://schemas.openxmlformats.org/officeDocument/2006/relationships/image" Target="../media/image1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6.png"/><Relationship Id="rId10" Type="http://schemas.openxmlformats.org/officeDocument/2006/relationships/image" Target="../media/image14.png"/><Relationship Id="rId4" Type="http://schemas.microsoft.com/office/2007/relationships/hdphoto" Target="../media/hdphoto3.wdp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6.png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video" Target="NULL" TargetMode="External"/><Relationship Id="rId1" Type="http://schemas.openxmlformats.org/officeDocument/2006/relationships/tags" Target="../tags/tag3.xml"/><Relationship Id="rId6" Type="http://schemas.openxmlformats.org/officeDocument/2006/relationships/image" Target="../media/image5.png"/><Relationship Id="rId5" Type="http://schemas.openxmlformats.org/officeDocument/2006/relationships/image" Target="../media/image1.jpeg"/><Relationship Id="rId10" Type="http://schemas.openxmlformats.org/officeDocument/2006/relationships/image" Target="../media/image4.png"/><Relationship Id="rId4" Type="http://schemas.openxmlformats.org/officeDocument/2006/relationships/notesSlide" Target="../notesSlides/notesSlide2.xml"/><Relationship Id="rId9" Type="http://schemas.microsoft.com/office/2007/relationships/media" Target="../media/media1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40"/>
            <a:ext cx="9144000" cy="571476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43261" y="98025"/>
            <a:ext cx="1382346" cy="150944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200" y="98025"/>
            <a:ext cx="1356750" cy="1300802"/>
          </a:xfrm>
          <a:prstGeom prst="rect">
            <a:avLst/>
          </a:prstGeom>
        </p:spPr>
      </p:pic>
      <p:pic>
        <p:nvPicPr>
          <p:cNvPr id="14" name="儿童歌曲 - 音乐剧背景音乐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-650779" y="-230184"/>
            <a:ext cx="414753" cy="4608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35F6F12-CCEE-452A-A579-1E14567FB943}"/>
              </a:ext>
            </a:extLst>
          </p:cNvPr>
          <p:cNvSpPr txBox="1"/>
          <p:nvPr/>
        </p:nvSpPr>
        <p:spPr>
          <a:xfrm>
            <a:off x="754575" y="1867576"/>
            <a:ext cx="80084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itchFamily="2" charset="0"/>
              </a:rPr>
              <a:t>Bài </a:t>
            </a:r>
            <a:r>
              <a:rPr lang="en-US" sz="3200" dirty="0" smtClean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itchFamily="2" charset="0"/>
              </a:rPr>
              <a:t>33: ÔN TẬP phép cộng, phép trừ</a:t>
            </a:r>
          </a:p>
          <a:p>
            <a:pPr algn="ctr"/>
            <a:r>
              <a:rPr lang="en-US" sz="3200" dirty="0" smtClean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itchFamily="2" charset="0"/>
              </a:rPr>
              <a:t>Trong phạm vi 20, 100</a:t>
            </a:r>
            <a:endParaRPr lang="en-US" sz="3200" dirty="0">
              <a:solidFill>
                <a:srgbClr val="002060"/>
              </a:solidFill>
              <a:effectLst>
                <a:reflection blurRad="6350" stA="55000" endA="300" endPos="45500" dir="5400000" sy="-100000" algn="bl" rotWithShape="0"/>
              </a:effectLst>
              <a:latin typeface="iCiel Crocante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4575" y="3543300"/>
            <a:ext cx="80084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8E40"/>
                </a:solidFill>
                <a:latin typeface="iCiel PONY" pitchFamily="2" charset="-93"/>
              </a:rPr>
              <a:t>Tiết 1: ÔN TẬP PHÉP CỘNG, PHÉP TRỪ TRONG PHẠM VI 20</a:t>
            </a:r>
            <a:endParaRPr lang="en-US" sz="3600" b="1" dirty="0">
              <a:solidFill>
                <a:srgbClr val="008E40"/>
              </a:solidFill>
              <a:latin typeface="iCiel PONY" pitchFamily="2" charset="-93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3496" y="261291"/>
            <a:ext cx="88970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0000"/>
                </a:solidFill>
                <a:latin typeface="iCiel PONY" pitchFamily="2" charset="-93"/>
                <a:cs typeface="Arial" panose="020B0604020202020204" pitchFamily="34" charset="0"/>
              </a:rPr>
              <a:t>Chủ </a:t>
            </a:r>
            <a:r>
              <a:rPr lang="vi-VN" sz="3600" dirty="0" smtClean="0">
                <a:solidFill>
                  <a:srgbClr val="FF0000"/>
                </a:solidFill>
                <a:latin typeface="iCiel PONY" pitchFamily="2" charset="-93"/>
                <a:cs typeface="Arial" panose="020B0604020202020204" pitchFamily="34" charset="0"/>
              </a:rPr>
              <a:t>đề</a:t>
            </a:r>
            <a:r>
              <a:rPr lang="en-US" sz="3600" dirty="0">
                <a:solidFill>
                  <a:srgbClr val="FF0000"/>
                </a:solidFill>
                <a:latin typeface="iCiel PONY" pitchFamily="2" charset="-93"/>
                <a:cs typeface="Arial" panose="020B0604020202020204" pitchFamily="34" charset="0"/>
              </a:rPr>
              <a:t> </a:t>
            </a:r>
            <a:r>
              <a:rPr lang="en-US" sz="3600" dirty="0" smtClean="0">
                <a:solidFill>
                  <a:srgbClr val="FF0000"/>
                </a:solidFill>
                <a:latin typeface="iCiel PONY" pitchFamily="2" charset="-93"/>
                <a:cs typeface="Arial" panose="020B0604020202020204" pitchFamily="34" charset="0"/>
              </a:rPr>
              <a:t>7: </a:t>
            </a:r>
          </a:p>
          <a:p>
            <a:pPr algn="ctr"/>
            <a:r>
              <a:rPr lang="en-US" sz="3600" dirty="0" smtClean="0">
                <a:solidFill>
                  <a:srgbClr val="FF0000"/>
                </a:solidFill>
                <a:latin typeface="iCiel PONY" pitchFamily="2" charset="-93"/>
                <a:cs typeface="Arial" panose="020B0604020202020204" pitchFamily="34" charset="0"/>
              </a:rPr>
              <a:t>ÔN TẬP  HỌC KÌ I</a:t>
            </a:r>
            <a:endParaRPr lang="en-US" sz="3600" dirty="0">
              <a:solidFill>
                <a:srgbClr val="FF0000"/>
              </a:solidFill>
              <a:latin typeface="iCiel PONY" pitchFamily="2" charset="-93"/>
              <a:cs typeface="Arial" panose="020B0604020202020204" pitchFamily="34" charset="0"/>
            </a:endParaRPr>
          </a:p>
        </p:txBody>
      </p:sp>
      <p:sp>
        <p:nvSpPr>
          <p:cNvPr id="10" name="Text Box 1"/>
          <p:cNvSpPr txBox="1"/>
          <p:nvPr/>
        </p:nvSpPr>
        <p:spPr>
          <a:xfrm>
            <a:off x="1260444" y="5345428"/>
            <a:ext cx="783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: 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FB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  <p:pic>
        <p:nvPicPr>
          <p:cNvPr id="11" name="图片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38125" y="3841507"/>
            <a:ext cx="8139275" cy="1804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134012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999">
                <p:cTn id="4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video>
          </p:childTnLst>
        </p:cTn>
      </p:par>
    </p:tnLst>
    <p:bldLst>
      <p:bldP spid="7" grpId="0"/>
      <p:bldP spid="8" grpId="0"/>
      <p:bldP spid="9" grpId="0"/>
      <p:bldP spid="10" grpId="0"/>
    </p:bldLst>
  </p:timing>
  <p:extLst mod="1">
    <p:ext uri="{E180D4A7-C9FB-4DFB-919C-405C955672EB}">
      <p14:showEvtLst xmlns:p14="http://schemas.microsoft.com/office/powerpoint/2010/main" xmlns="">
        <p14:playEvt time="3" objId="14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574524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054819"/>
            <a:ext cx="9180286" cy="1666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 rot="21257417">
            <a:off x="-984836" y="3356501"/>
            <a:ext cx="4313006" cy="523220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1958812"/>
              </a:avLst>
            </a:prstTxWarp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Mục</a:t>
            </a:r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tiêu</a:t>
            </a:r>
            <a:endParaRPr lang="en-US" sz="3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514600" y="1100712"/>
            <a:ext cx="269187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Củng cố bảng </a:t>
            </a:r>
            <a:r>
              <a:rPr lang="en-US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cộng, trừ phạm vi 20</a:t>
            </a:r>
            <a:endParaRPr lang="en-US" sz="28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495800" y="3734699"/>
            <a:ext cx="381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Rèn </a:t>
            </a:r>
            <a:r>
              <a:rPr lang="en-US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kĩ n</a:t>
            </a:r>
            <a:r>
              <a:rPr lang="vi-VN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ăn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 tính </a:t>
            </a:r>
            <a:r>
              <a:rPr lang="en-US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toán</a:t>
            </a:r>
            <a:endParaRPr lang="en-US" sz="28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206478" y="703031"/>
            <a:ext cx="378512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Vận dụng </a:t>
            </a:r>
            <a:r>
              <a:rPr lang="en-US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bảng cộng, trừ vào </a:t>
            </a:r>
          </a:p>
          <a:p>
            <a:pPr algn="ctr"/>
            <a:r>
              <a:rPr lang="en-US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giải toán</a:t>
            </a:r>
            <a:endParaRPr lang="en-US" sz="28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 Box 1"/>
          <p:cNvSpPr txBox="1"/>
          <p:nvPr/>
        </p:nvSpPr>
        <p:spPr>
          <a:xfrm>
            <a:off x="1260444" y="5345428"/>
            <a:ext cx="783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: 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FB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18790417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8" grpId="0"/>
      <p:bldP spid="29" grpId="0"/>
      <p:bldP spid="30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ounded Rectangle 33"/>
          <p:cNvSpPr/>
          <p:nvPr/>
        </p:nvSpPr>
        <p:spPr>
          <a:xfrm>
            <a:off x="914702" y="1369324"/>
            <a:ext cx="7524974" cy="266381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71323" tIns="35662" rIns="71323" bIns="35662" rtlCol="0" anchor="ctr"/>
          <a:lstStyle/>
          <a:p>
            <a:pPr algn="ctr"/>
            <a:endParaRPr lang="en-US" sz="2000"/>
          </a:p>
        </p:txBody>
      </p:sp>
      <p:pic>
        <p:nvPicPr>
          <p:cNvPr id="25" name="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9208" b="10907"/>
          <a:stretch/>
        </p:blipFill>
        <p:spPr>
          <a:xfrm>
            <a:off x="92065" y="3598878"/>
            <a:ext cx="8751731" cy="2306622"/>
          </a:xfrm>
          <a:prstGeom prst="rect">
            <a:avLst/>
          </a:prstGeom>
        </p:spPr>
      </p:pic>
      <p:pic>
        <p:nvPicPr>
          <p:cNvPr id="26" name="图片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2800" t="40296"/>
          <a:stretch/>
        </p:blipFill>
        <p:spPr>
          <a:xfrm>
            <a:off x="6024697" y="3554842"/>
            <a:ext cx="3009541" cy="2198257"/>
          </a:xfrm>
          <a:prstGeom prst="rect">
            <a:avLst/>
          </a:prstGeom>
        </p:spPr>
      </p:pic>
      <p:pic>
        <p:nvPicPr>
          <p:cNvPr id="27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2988" t="21865" r="34023" b="21941"/>
          <a:stretch/>
        </p:blipFill>
        <p:spPr>
          <a:xfrm rot="11458889">
            <a:off x="-148949" y="3604760"/>
            <a:ext cx="1669118" cy="1777033"/>
          </a:xfrm>
          <a:prstGeom prst="rect">
            <a:avLst/>
          </a:prstGeom>
        </p:spPr>
      </p:pic>
      <p:pic>
        <p:nvPicPr>
          <p:cNvPr id="30" name="图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5309" t="24362" r="8263" b="45350"/>
          <a:stretch/>
        </p:blipFill>
        <p:spPr>
          <a:xfrm flipH="1">
            <a:off x="8306563" y="2137597"/>
            <a:ext cx="977655" cy="1126536"/>
          </a:xfrm>
          <a:prstGeom prst="rect">
            <a:avLst/>
          </a:prstGeom>
        </p:spPr>
      </p:pic>
      <p:pic>
        <p:nvPicPr>
          <p:cNvPr id="31" name="图片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111" t="21947" r="28344" b="32798"/>
          <a:stretch/>
        </p:blipFill>
        <p:spPr>
          <a:xfrm flipH="1">
            <a:off x="8182145" y="2959228"/>
            <a:ext cx="1208718" cy="1664039"/>
          </a:xfrm>
          <a:prstGeom prst="rect">
            <a:avLst/>
          </a:prstGeom>
        </p:spPr>
      </p:pic>
      <p:pic>
        <p:nvPicPr>
          <p:cNvPr id="32" name="图片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8148" t="47407" r="16173" b="4087"/>
          <a:stretch/>
        </p:blipFill>
        <p:spPr>
          <a:xfrm rot="19999882">
            <a:off x="7063747" y="3972223"/>
            <a:ext cx="1474200" cy="1740375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1072505" y="1675908"/>
            <a:ext cx="1243031" cy="441352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7 + 7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019311" y="1660474"/>
            <a:ext cx="1243031" cy="441352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9 + 6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822382" y="1677003"/>
            <a:ext cx="1243031" cy="441352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8 + 4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578243" y="1641963"/>
            <a:ext cx="1243031" cy="441352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5 + 7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072505" y="2475178"/>
            <a:ext cx="1243031" cy="441352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6 + 9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007917" y="2435011"/>
            <a:ext cx="1243031" cy="441352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4 + 8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781666" y="2516230"/>
            <a:ext cx="1243031" cy="441352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14 - 5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560839" y="2476500"/>
            <a:ext cx="1243031" cy="441352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15 - 6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827591" y="1705059"/>
            <a:ext cx="372800" cy="441352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400" dirty="0"/>
              <a:t>=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3808908" y="1681474"/>
            <a:ext cx="372800" cy="441352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400" dirty="0"/>
              <a:t>=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5570800" y="1680301"/>
            <a:ext cx="372800" cy="441352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400" dirty="0"/>
              <a:t>=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7365850" y="1652450"/>
            <a:ext cx="372800" cy="441352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400" dirty="0"/>
              <a:t>=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1858933" y="2471790"/>
            <a:ext cx="372800" cy="441352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400" dirty="0"/>
              <a:t>=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3779391" y="2458304"/>
            <a:ext cx="372800" cy="441352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400" dirty="0"/>
              <a:t>=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5588451" y="2492348"/>
            <a:ext cx="372800" cy="441352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400" dirty="0"/>
              <a:t>=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7399600" y="2476500"/>
            <a:ext cx="372800" cy="441352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400" dirty="0"/>
              <a:t>=</a:t>
            </a:r>
          </a:p>
        </p:txBody>
      </p:sp>
      <p:grpSp>
        <p:nvGrpSpPr>
          <p:cNvPr id="57" name="Group 56"/>
          <p:cNvGrpSpPr/>
          <p:nvPr/>
        </p:nvGrpSpPr>
        <p:grpSpPr>
          <a:xfrm>
            <a:off x="462905" y="234266"/>
            <a:ext cx="2998228" cy="609600"/>
            <a:chOff x="228600" y="190500"/>
            <a:chExt cx="2998228" cy="609600"/>
          </a:xfrm>
        </p:grpSpPr>
        <p:sp>
          <p:nvSpPr>
            <p:cNvPr id="60" name="Rounded Rectangle 59"/>
            <p:cNvSpPr/>
            <p:nvPr/>
          </p:nvSpPr>
          <p:spPr>
            <a:xfrm>
              <a:off x="533400" y="228600"/>
              <a:ext cx="2693428" cy="533400"/>
            </a:xfrm>
            <a:prstGeom prst="round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3200" b="1" dirty="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Tính nhẩm</a:t>
              </a:r>
              <a:endPara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1" name="Oval 60"/>
            <p:cNvSpPr/>
            <p:nvPr/>
          </p:nvSpPr>
          <p:spPr>
            <a:xfrm>
              <a:off x="228600" y="190500"/>
              <a:ext cx="609600" cy="6096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smtClean="0">
                  <a:latin typeface="Arial" pitchFamily="34" charset="0"/>
                  <a:cs typeface="Arial" pitchFamily="34" charset="0"/>
                </a:rPr>
                <a:t>1</a:t>
              </a:r>
              <a:endParaRPr lang="en-US" sz="3600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75" name="TextBox 74"/>
          <p:cNvSpPr txBox="1"/>
          <p:nvPr/>
        </p:nvSpPr>
        <p:spPr>
          <a:xfrm>
            <a:off x="990600" y="3281007"/>
            <a:ext cx="1243031" cy="441352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12 - 4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3007917" y="3315124"/>
            <a:ext cx="1243031" cy="441352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11 - 7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4832268" y="3315884"/>
            <a:ext cx="1243031" cy="441352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15 - 9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6545076" y="3269757"/>
            <a:ext cx="1243031" cy="441352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13 - 8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1828800" y="3277619"/>
            <a:ext cx="372800" cy="441352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400" dirty="0"/>
              <a:t>=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3818200" y="3264133"/>
            <a:ext cx="372800" cy="441352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400" dirty="0"/>
              <a:t>=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5647000" y="3292613"/>
            <a:ext cx="372800" cy="441352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400" dirty="0"/>
              <a:t>=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7383276" y="3269757"/>
            <a:ext cx="372800" cy="441352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400" dirty="0"/>
              <a:t>=</a:t>
            </a:r>
          </a:p>
        </p:txBody>
      </p:sp>
      <p:sp>
        <p:nvSpPr>
          <p:cNvPr id="84" name="Rounded Rectangle 83"/>
          <p:cNvSpPr/>
          <p:nvPr/>
        </p:nvSpPr>
        <p:spPr>
          <a:xfrm>
            <a:off x="2114419" y="1681474"/>
            <a:ext cx="628781" cy="46493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" name="Rounded Rectangle 87"/>
          <p:cNvSpPr/>
          <p:nvPr/>
        </p:nvSpPr>
        <p:spPr>
          <a:xfrm>
            <a:off x="2150862" y="2468763"/>
            <a:ext cx="628781" cy="46493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9" name="Rounded Rectangle 88"/>
          <p:cNvSpPr/>
          <p:nvPr/>
        </p:nvSpPr>
        <p:spPr>
          <a:xfrm>
            <a:off x="2133600" y="3246172"/>
            <a:ext cx="628781" cy="46493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0" name="Rounded Rectangle 89"/>
          <p:cNvSpPr/>
          <p:nvPr/>
        </p:nvSpPr>
        <p:spPr>
          <a:xfrm>
            <a:off x="4152191" y="1618378"/>
            <a:ext cx="628781" cy="46493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" name="Rounded Rectangle 90"/>
          <p:cNvSpPr/>
          <p:nvPr/>
        </p:nvSpPr>
        <p:spPr>
          <a:xfrm>
            <a:off x="4152191" y="2423218"/>
            <a:ext cx="628781" cy="46493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" name="Rounded Rectangle 91"/>
          <p:cNvSpPr/>
          <p:nvPr/>
        </p:nvSpPr>
        <p:spPr>
          <a:xfrm>
            <a:off x="4152191" y="3277734"/>
            <a:ext cx="628781" cy="46493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3" name="Rounded Rectangle 92"/>
          <p:cNvSpPr/>
          <p:nvPr/>
        </p:nvSpPr>
        <p:spPr>
          <a:xfrm>
            <a:off x="5863970" y="1618377"/>
            <a:ext cx="628781" cy="46493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8" name="Rounded Rectangle 97"/>
          <p:cNvSpPr/>
          <p:nvPr/>
        </p:nvSpPr>
        <p:spPr>
          <a:xfrm>
            <a:off x="7661555" y="1618376"/>
            <a:ext cx="628781" cy="46493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9" name="Rounded Rectangle 98"/>
          <p:cNvSpPr/>
          <p:nvPr/>
        </p:nvSpPr>
        <p:spPr>
          <a:xfrm>
            <a:off x="5894889" y="2463189"/>
            <a:ext cx="628781" cy="46493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Rounded Rectangle 99"/>
          <p:cNvSpPr/>
          <p:nvPr/>
        </p:nvSpPr>
        <p:spPr>
          <a:xfrm>
            <a:off x="7677019" y="2463189"/>
            <a:ext cx="628781" cy="46493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1" name="Rounded Rectangle 100"/>
          <p:cNvSpPr/>
          <p:nvPr/>
        </p:nvSpPr>
        <p:spPr>
          <a:xfrm>
            <a:off x="5907457" y="3257964"/>
            <a:ext cx="628781" cy="46493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" name="Rounded Rectangle 101"/>
          <p:cNvSpPr/>
          <p:nvPr/>
        </p:nvSpPr>
        <p:spPr>
          <a:xfrm>
            <a:off x="7670033" y="3257964"/>
            <a:ext cx="628781" cy="46493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0" name="Group 49"/>
          <p:cNvGrpSpPr/>
          <p:nvPr/>
        </p:nvGrpSpPr>
        <p:grpSpPr>
          <a:xfrm>
            <a:off x="7097122" y="-306012"/>
            <a:ext cx="2196079" cy="1690155"/>
            <a:chOff x="7308364" y="-320576"/>
            <a:chExt cx="2196079" cy="1690155"/>
          </a:xfrm>
        </p:grpSpPr>
        <p:pic>
          <p:nvPicPr>
            <p:cNvPr id="52" name="图片 37896" descr="1-2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1873294">
              <a:off x="7308364" y="154420"/>
              <a:ext cx="1623772" cy="121515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4" name="图片 37895" descr="1-27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668722" y="-320576"/>
              <a:ext cx="1835721" cy="1631752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56" name="Text Box 1"/>
          <p:cNvSpPr txBox="1"/>
          <p:nvPr/>
        </p:nvSpPr>
        <p:spPr>
          <a:xfrm>
            <a:off x="1260444" y="5345428"/>
            <a:ext cx="783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: 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FB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xmlns="" val="9387130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5" grpId="0"/>
      <p:bldP spid="47" grpId="0"/>
      <p:bldP spid="49" grpId="0"/>
      <p:bldP spid="51" grpId="0"/>
      <p:bldP spid="53" grpId="0"/>
      <p:bldP spid="55" grpId="0"/>
      <p:bldP spid="58" grpId="0"/>
      <p:bldP spid="75" grpId="0"/>
      <p:bldP spid="76" grpId="0"/>
      <p:bldP spid="77" grpId="0"/>
      <p:bldP spid="78" grpId="0"/>
      <p:bldP spid="79" grpId="0"/>
      <p:bldP spid="80" grpId="0"/>
      <p:bldP spid="81" grpId="0"/>
      <p:bldP spid="82" grpId="0"/>
      <p:bldP spid="84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5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20313" b="92057" l="38162" r="834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5205" t="26032" r="22564" b="17364"/>
          <a:stretch/>
        </p:blipFill>
        <p:spPr bwMode="auto">
          <a:xfrm>
            <a:off x="2362200" y="1257300"/>
            <a:ext cx="4175185" cy="414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Oval 5"/>
          <p:cNvSpPr/>
          <p:nvPr/>
        </p:nvSpPr>
        <p:spPr>
          <a:xfrm>
            <a:off x="228600" y="190500"/>
            <a:ext cx="609600" cy="6096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Arial" pitchFamily="34" charset="0"/>
                <a:cs typeface="Arial" pitchFamily="34" charset="0"/>
              </a:rPr>
              <a:t>2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838200" y="152400"/>
            <a:ext cx="6831105" cy="1181100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Mỗi số 7,5,11,13 là kết quả của những </a:t>
            </a:r>
          </a:p>
          <a:p>
            <a:r>
              <a:rPr lang="en-US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phép tính nào?</a:t>
            </a:r>
            <a:endParaRPr lang="en-US" sz="28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0" b="99890" l="0" r="100000">
                        <a14:foregroundMark x1="8503" y1="87741" x2="95238" y2="91919"/>
                        <a14:foregroundMark x1="3123" y1="98516" x2="96537" y2="83178"/>
                        <a14:foregroundMark x1="2968" y1="84937" x2="20841" y2="80099"/>
                        <a14:foregroundMark x1="41095" y1="85267" x2="61812" y2="81143"/>
                        <a14:foregroundMark x1="60668" y1="97086" x2="90569" y2="95382"/>
                        <a14:foregroundMark x1="79654" y1="79714" x2="76531" y2="79714"/>
                        <a14:foregroundMark x1="21985" y1="80429" x2="26778" y2="81473"/>
                        <a14:foregroundMark x1="43506" y1="96756" x2="53865" y2="96427"/>
                        <a14:foregroundMark x1="58101" y1="80099" x2="58813" y2="79054"/>
                        <a14:foregroundMark x1="39116" y1="82518" x2="37693" y2="81803"/>
                        <a14:foregroundMark x1="32468" y1="81473" x2="30056" y2="82188"/>
                        <a14:backgroundMark x1="11348" y1="23090" x2="55566" y2="33150"/>
                        <a14:backgroundMark x1="27489" y1="17482" x2="85622" y2="37658"/>
                        <a14:backgroundMark x1="17996" y1="60583" x2="91558" y2="5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6803" b="11334"/>
          <a:stretch/>
        </p:blipFill>
        <p:spPr>
          <a:xfrm>
            <a:off x="1" y="4950372"/>
            <a:ext cx="9144000" cy="764628"/>
          </a:xfrm>
          <a:prstGeom prst="rect">
            <a:avLst/>
          </a:prstGeom>
        </p:spPr>
      </p:pic>
      <p:pic>
        <p:nvPicPr>
          <p:cNvPr id="7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80594" y="4607084"/>
            <a:ext cx="6508533" cy="1202849"/>
          </a:xfrm>
          <a:prstGeom prst="rect">
            <a:avLst/>
          </a:prstGeom>
        </p:spPr>
      </p:pic>
      <p:pic>
        <p:nvPicPr>
          <p:cNvPr id="8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54413" y="3066262"/>
            <a:ext cx="2016655" cy="2664506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7041647" y="24345"/>
            <a:ext cx="2196079" cy="1690155"/>
            <a:chOff x="7308364" y="-320576"/>
            <a:chExt cx="2196079" cy="1690155"/>
          </a:xfrm>
        </p:grpSpPr>
        <p:pic>
          <p:nvPicPr>
            <p:cNvPr id="10" name="图片 37896" descr="1-2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1873294">
              <a:off x="7308364" y="154420"/>
              <a:ext cx="1623772" cy="121515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1" name="图片 37895" descr="1-27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668722" y="-320576"/>
              <a:ext cx="1835721" cy="1631752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13" name="Freeform 12"/>
          <p:cNvSpPr/>
          <p:nvPr/>
        </p:nvSpPr>
        <p:spPr>
          <a:xfrm>
            <a:off x="3668358" y="2990626"/>
            <a:ext cx="706569" cy="874772"/>
          </a:xfrm>
          <a:custGeom>
            <a:avLst/>
            <a:gdLst>
              <a:gd name="connsiteX0" fmla="*/ 0 w 706569"/>
              <a:gd name="connsiteY0" fmla="*/ 0 h 874772"/>
              <a:gd name="connsiteX1" fmla="*/ 311971 w 706569"/>
              <a:gd name="connsiteY1" fmla="*/ 806823 h 874772"/>
              <a:gd name="connsiteX2" fmla="*/ 677731 w 706569"/>
              <a:gd name="connsiteY2" fmla="*/ 828339 h 874772"/>
              <a:gd name="connsiteX3" fmla="*/ 656216 w 706569"/>
              <a:gd name="connsiteY3" fmla="*/ 796066 h 87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6569" h="874772">
                <a:moveTo>
                  <a:pt x="0" y="0"/>
                </a:moveTo>
                <a:cubicBezTo>
                  <a:pt x="99508" y="334383"/>
                  <a:pt x="199016" y="668767"/>
                  <a:pt x="311971" y="806823"/>
                </a:cubicBezTo>
                <a:cubicBezTo>
                  <a:pt x="424926" y="944879"/>
                  <a:pt x="620357" y="830132"/>
                  <a:pt x="677731" y="828339"/>
                </a:cubicBezTo>
                <a:cubicBezTo>
                  <a:pt x="735105" y="826546"/>
                  <a:pt x="695660" y="811306"/>
                  <a:pt x="656216" y="796066"/>
                </a:cubicBezTo>
              </a:path>
            </a:pathLst>
          </a:custGeom>
          <a:ln w="190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3886200" y="3467100"/>
            <a:ext cx="135442" cy="533400"/>
          </a:xfrm>
          <a:prstGeom prst="line">
            <a:avLst/>
          </a:prstGeom>
          <a:ln w="190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3532916" y="3467100"/>
            <a:ext cx="488726" cy="227612"/>
          </a:xfrm>
          <a:prstGeom prst="line">
            <a:avLst/>
          </a:prstGeom>
          <a:ln w="190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4715921" y="3580157"/>
            <a:ext cx="67721" cy="533400"/>
          </a:xfrm>
          <a:prstGeom prst="line">
            <a:avLst/>
          </a:prstGeom>
          <a:ln w="190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Freeform 22"/>
          <p:cNvSpPr/>
          <p:nvPr/>
        </p:nvSpPr>
        <p:spPr>
          <a:xfrm rot="10800000" flipV="1">
            <a:off x="4683776" y="3390900"/>
            <a:ext cx="904977" cy="297863"/>
          </a:xfrm>
          <a:custGeom>
            <a:avLst/>
            <a:gdLst>
              <a:gd name="connsiteX0" fmla="*/ 0 w 706569"/>
              <a:gd name="connsiteY0" fmla="*/ 0 h 874772"/>
              <a:gd name="connsiteX1" fmla="*/ 311971 w 706569"/>
              <a:gd name="connsiteY1" fmla="*/ 806823 h 874772"/>
              <a:gd name="connsiteX2" fmla="*/ 677731 w 706569"/>
              <a:gd name="connsiteY2" fmla="*/ 828339 h 874772"/>
              <a:gd name="connsiteX3" fmla="*/ 656216 w 706569"/>
              <a:gd name="connsiteY3" fmla="*/ 796066 h 87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6569" h="874772">
                <a:moveTo>
                  <a:pt x="0" y="0"/>
                </a:moveTo>
                <a:cubicBezTo>
                  <a:pt x="99508" y="334383"/>
                  <a:pt x="199016" y="668767"/>
                  <a:pt x="311971" y="806823"/>
                </a:cubicBezTo>
                <a:cubicBezTo>
                  <a:pt x="424926" y="944879"/>
                  <a:pt x="620357" y="830132"/>
                  <a:pt x="677731" y="828339"/>
                </a:cubicBezTo>
                <a:cubicBezTo>
                  <a:pt x="735105" y="826546"/>
                  <a:pt x="695660" y="811306"/>
                  <a:pt x="656216" y="796066"/>
                </a:cubicBezTo>
              </a:path>
            </a:pathLst>
          </a:custGeom>
          <a:ln w="190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4" name="Arc 23"/>
          <p:cNvSpPr/>
          <p:nvPr/>
        </p:nvSpPr>
        <p:spPr>
          <a:xfrm rot="20640567">
            <a:off x="4286651" y="2345758"/>
            <a:ext cx="595788" cy="1926476"/>
          </a:xfrm>
          <a:prstGeom prst="arc">
            <a:avLst/>
          </a:prstGeom>
          <a:ln w="190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Arc 26"/>
          <p:cNvSpPr/>
          <p:nvPr/>
        </p:nvSpPr>
        <p:spPr>
          <a:xfrm rot="20640567">
            <a:off x="4344762" y="2969841"/>
            <a:ext cx="1140276" cy="1829702"/>
          </a:xfrm>
          <a:prstGeom prst="arc">
            <a:avLst/>
          </a:prstGeom>
          <a:ln w="190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 Box 1"/>
          <p:cNvSpPr txBox="1"/>
          <p:nvPr/>
        </p:nvSpPr>
        <p:spPr>
          <a:xfrm>
            <a:off x="1260444" y="5345428"/>
            <a:ext cx="783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: 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FB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xmlns="" val="4185734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3" grpId="0" animBg="1"/>
      <p:bldP spid="24" grpId="0" animBg="1"/>
      <p:bldP spid="27" grpId="0" animBg="1"/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2608" t="62972" r="39134" b="16273"/>
          <a:stretch/>
        </p:blipFill>
        <p:spPr bwMode="auto">
          <a:xfrm>
            <a:off x="6429323" y="3045172"/>
            <a:ext cx="1069675" cy="1518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38281" b="89974" l="13971" r="65368">
                        <a14:foregroundMark x1="26765" y1="75130" x2="26765" y2="75130"/>
                        <a14:foregroundMark x1="27868" y1="73047" x2="27868" y2="73047"/>
                        <a14:foregroundMark x1="27868" y1="73047" x2="27868" y2="73047"/>
                        <a14:foregroundMark x1="27868" y1="72786" x2="27868" y2="72786"/>
                        <a14:foregroundMark x1="27647" y1="72396" x2="27647" y2="72396"/>
                        <a14:foregroundMark x1="27647" y1="72135" x2="27647" y2="72135"/>
                        <a14:foregroundMark x1="27647" y1="72135" x2="34485" y2="62760"/>
                        <a14:foregroundMark x1="33235" y1="63932" x2="30000" y2="57813"/>
                        <a14:foregroundMark x1="32941" y1="62630" x2="34632" y2="57813"/>
                        <a14:foregroundMark x1="28162" y1="71484" x2="25000" y2="69531"/>
                        <a14:foregroundMark x1="26691" y1="72786" x2="24853" y2="72786"/>
                        <a14:foregroundMark x1="41029" y1="63281" x2="47132" y2="60026"/>
                        <a14:foregroundMark x1="42353" y1="61849" x2="41765" y2="57031"/>
                        <a14:backgroundMark x1="24412" y1="60156" x2="32941" y2="52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295" t="53390" r="47203" b="13119"/>
          <a:stretch/>
        </p:blipFill>
        <p:spPr bwMode="auto">
          <a:xfrm>
            <a:off x="1219200" y="1327514"/>
            <a:ext cx="5209777" cy="3456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Oval 5"/>
          <p:cNvSpPr/>
          <p:nvPr/>
        </p:nvSpPr>
        <p:spPr>
          <a:xfrm>
            <a:off x="228600" y="266700"/>
            <a:ext cx="609600" cy="6096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Arial" pitchFamily="34" charset="0"/>
                <a:cs typeface="Arial" pitchFamily="34" charset="0"/>
              </a:rPr>
              <a:t>3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2209800" y="2628900"/>
            <a:ext cx="640080" cy="640080"/>
            <a:chOff x="2137147" y="3436992"/>
            <a:chExt cx="640080" cy="640080"/>
          </a:xfrm>
        </p:grpSpPr>
        <p:sp>
          <p:nvSpPr>
            <p:cNvPr id="30" name="Oval 29"/>
            <p:cNvSpPr/>
            <p:nvPr/>
          </p:nvSpPr>
          <p:spPr>
            <a:xfrm>
              <a:off x="2137147" y="3436992"/>
              <a:ext cx="640080" cy="640080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2251051" y="3501008"/>
              <a:ext cx="40427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3481933" y="3986183"/>
            <a:ext cx="640080" cy="640080"/>
            <a:chOff x="2137147" y="3436992"/>
            <a:chExt cx="640080" cy="640080"/>
          </a:xfrm>
        </p:grpSpPr>
        <p:sp>
          <p:nvSpPr>
            <p:cNvPr id="33" name="Oval 32"/>
            <p:cNvSpPr/>
            <p:nvPr/>
          </p:nvSpPr>
          <p:spPr>
            <a:xfrm>
              <a:off x="2137147" y="3436992"/>
              <a:ext cx="640080" cy="640080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251051" y="3501008"/>
              <a:ext cx="40427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5486400" y="3845564"/>
            <a:ext cx="640080" cy="640080"/>
            <a:chOff x="2137147" y="3436992"/>
            <a:chExt cx="640080" cy="640080"/>
          </a:xfrm>
          <a:solidFill>
            <a:srgbClr val="FFFF00"/>
          </a:solidFill>
        </p:grpSpPr>
        <p:sp>
          <p:nvSpPr>
            <p:cNvPr id="36" name="Oval 35"/>
            <p:cNvSpPr/>
            <p:nvPr/>
          </p:nvSpPr>
          <p:spPr>
            <a:xfrm>
              <a:off x="2137147" y="3436992"/>
              <a:ext cx="640080" cy="640080"/>
            </a:xfrm>
            <a:prstGeom prst="ellipse">
              <a:avLst/>
            </a:prstGeom>
            <a:grpFill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251051" y="3501008"/>
              <a:ext cx="404278" cy="52322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3398520" y="1485900"/>
            <a:ext cx="640080" cy="640080"/>
            <a:chOff x="2137147" y="3436992"/>
            <a:chExt cx="640080" cy="640080"/>
          </a:xfrm>
          <a:solidFill>
            <a:srgbClr val="FFFF00"/>
          </a:solidFill>
        </p:grpSpPr>
        <p:sp>
          <p:nvSpPr>
            <p:cNvPr id="39" name="Oval 38"/>
            <p:cNvSpPr/>
            <p:nvPr/>
          </p:nvSpPr>
          <p:spPr>
            <a:xfrm>
              <a:off x="2137147" y="3436992"/>
              <a:ext cx="640080" cy="640080"/>
            </a:xfrm>
            <a:prstGeom prst="ellipse">
              <a:avLst/>
            </a:prstGeom>
            <a:grpFill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251051" y="3501008"/>
              <a:ext cx="404278" cy="52322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4572000" y="2634486"/>
            <a:ext cx="640080" cy="640080"/>
            <a:chOff x="2137147" y="3436992"/>
            <a:chExt cx="640080" cy="640080"/>
          </a:xfrm>
        </p:grpSpPr>
        <p:sp>
          <p:nvSpPr>
            <p:cNvPr id="42" name="Oval 41"/>
            <p:cNvSpPr/>
            <p:nvPr/>
          </p:nvSpPr>
          <p:spPr>
            <a:xfrm>
              <a:off x="2137147" y="3436992"/>
              <a:ext cx="640080" cy="640080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2251051" y="3501008"/>
              <a:ext cx="40427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7" name="Rounded Rectangle 46"/>
          <p:cNvSpPr/>
          <p:nvPr/>
        </p:nvSpPr>
        <p:spPr>
          <a:xfrm>
            <a:off x="3477936" y="3995946"/>
            <a:ext cx="640080" cy="64175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endParaRPr lang="en-US" sz="2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9" name="Group 48"/>
          <p:cNvGrpSpPr/>
          <p:nvPr/>
        </p:nvGrpSpPr>
        <p:grpSpPr>
          <a:xfrm>
            <a:off x="5482403" y="3848100"/>
            <a:ext cx="640080" cy="640080"/>
            <a:chOff x="2137147" y="3436992"/>
            <a:chExt cx="640080" cy="640080"/>
          </a:xfrm>
          <a:solidFill>
            <a:srgbClr val="FFFF00"/>
          </a:solidFill>
        </p:grpSpPr>
        <p:sp>
          <p:nvSpPr>
            <p:cNvPr id="50" name="Oval 49"/>
            <p:cNvSpPr/>
            <p:nvPr/>
          </p:nvSpPr>
          <p:spPr>
            <a:xfrm>
              <a:off x="2137147" y="3436992"/>
              <a:ext cx="640080" cy="640080"/>
            </a:xfrm>
            <a:prstGeom prst="ellipse">
              <a:avLst/>
            </a:prstGeom>
            <a:grpFill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2251051" y="3501008"/>
              <a:ext cx="385042" cy="52322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</a:t>
              </a:r>
              <a:endPara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2" name="Rounded Rectangle 51"/>
          <p:cNvSpPr/>
          <p:nvPr/>
        </p:nvSpPr>
        <p:spPr>
          <a:xfrm>
            <a:off x="4572000" y="2652197"/>
            <a:ext cx="640080" cy="64175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3" name="Group 52"/>
          <p:cNvGrpSpPr/>
          <p:nvPr/>
        </p:nvGrpSpPr>
        <p:grpSpPr>
          <a:xfrm>
            <a:off x="3398520" y="1497072"/>
            <a:ext cx="640080" cy="640080"/>
            <a:chOff x="2137147" y="3436992"/>
            <a:chExt cx="640080" cy="640080"/>
          </a:xfrm>
          <a:solidFill>
            <a:srgbClr val="FFFF00"/>
          </a:solidFill>
        </p:grpSpPr>
        <p:sp>
          <p:nvSpPr>
            <p:cNvPr id="54" name="Oval 53"/>
            <p:cNvSpPr/>
            <p:nvPr/>
          </p:nvSpPr>
          <p:spPr>
            <a:xfrm>
              <a:off x="2137147" y="3436992"/>
              <a:ext cx="640080" cy="640080"/>
            </a:xfrm>
            <a:prstGeom prst="ellipse">
              <a:avLst/>
            </a:prstGeom>
            <a:grpFill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2251051" y="3501008"/>
              <a:ext cx="385042" cy="52322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</a:t>
              </a:r>
              <a:endPara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6" name="Rounded Rectangle 55"/>
          <p:cNvSpPr/>
          <p:nvPr/>
        </p:nvSpPr>
        <p:spPr>
          <a:xfrm>
            <a:off x="2209800" y="2652197"/>
            <a:ext cx="640080" cy="64175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endParaRPr lang="en-US" sz="2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7" name="图片 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0" b="99890" l="0" r="100000">
                        <a14:foregroundMark x1="8503" y1="87741" x2="95238" y2="91919"/>
                        <a14:foregroundMark x1="3123" y1="98516" x2="96537" y2="83178"/>
                        <a14:foregroundMark x1="2968" y1="84937" x2="20841" y2="80099"/>
                        <a14:foregroundMark x1="41095" y1="85267" x2="61812" y2="81143"/>
                        <a14:foregroundMark x1="60668" y1="97086" x2="90569" y2="95382"/>
                        <a14:foregroundMark x1="79654" y1="79714" x2="76531" y2="79714"/>
                        <a14:foregroundMark x1="21985" y1="80429" x2="26778" y2="81473"/>
                        <a14:foregroundMark x1="43506" y1="96756" x2="53865" y2="96427"/>
                        <a14:foregroundMark x1="58101" y1="80099" x2="58813" y2="79054"/>
                        <a14:foregroundMark x1="39116" y1="82518" x2="37693" y2="81803"/>
                        <a14:foregroundMark x1="32468" y1="81473" x2="30056" y2="82188"/>
                        <a14:backgroundMark x1="11348" y1="23090" x2="55566" y2="33150"/>
                        <a14:backgroundMark x1="27489" y1="17482" x2="85622" y2="37658"/>
                        <a14:backgroundMark x1="17996" y1="60583" x2="91558" y2="5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6803" b="11334"/>
          <a:stretch/>
        </p:blipFill>
        <p:spPr>
          <a:xfrm>
            <a:off x="1" y="4950372"/>
            <a:ext cx="9144000" cy="764628"/>
          </a:xfrm>
          <a:prstGeom prst="rect">
            <a:avLst/>
          </a:prstGeom>
        </p:spPr>
      </p:pic>
      <p:pic>
        <p:nvPicPr>
          <p:cNvPr id="58" name="图片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80594" y="4607084"/>
            <a:ext cx="6508533" cy="1202849"/>
          </a:xfrm>
          <a:prstGeom prst="rect">
            <a:avLst/>
          </a:prstGeom>
        </p:spPr>
      </p:pic>
      <p:pic>
        <p:nvPicPr>
          <p:cNvPr id="59" name="图片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55715" y="3423250"/>
            <a:ext cx="1741030" cy="2300337"/>
          </a:xfrm>
          <a:prstGeom prst="rect">
            <a:avLst/>
          </a:prstGeom>
        </p:spPr>
      </p:pic>
      <p:grpSp>
        <p:nvGrpSpPr>
          <p:cNvPr id="60" name="Group 59"/>
          <p:cNvGrpSpPr/>
          <p:nvPr/>
        </p:nvGrpSpPr>
        <p:grpSpPr>
          <a:xfrm>
            <a:off x="6524615" y="-105170"/>
            <a:ext cx="2393432" cy="1984365"/>
            <a:chOff x="7308364" y="-320576"/>
            <a:chExt cx="2196079" cy="1690155"/>
          </a:xfrm>
        </p:grpSpPr>
        <p:pic>
          <p:nvPicPr>
            <p:cNvPr id="61" name="图片 37896" descr="1-26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1873294">
              <a:off x="7308364" y="154420"/>
              <a:ext cx="1623772" cy="121515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62" name="图片 37895" descr="1-27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668722" y="-320576"/>
              <a:ext cx="1835721" cy="1631752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64" name="Rounded Rectangle 63"/>
          <p:cNvSpPr/>
          <p:nvPr/>
        </p:nvSpPr>
        <p:spPr>
          <a:xfrm>
            <a:off x="678241" y="272366"/>
            <a:ext cx="1346714" cy="533400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Số?</a:t>
            </a:r>
            <a:endParaRPr lang="en-US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5" name="Text Box 1"/>
          <p:cNvSpPr txBox="1"/>
          <p:nvPr/>
        </p:nvSpPr>
        <p:spPr>
          <a:xfrm>
            <a:off x="1260444" y="5345428"/>
            <a:ext cx="783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: 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FB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xmlns="" val="4110324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5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52" grpId="0" animBg="1"/>
      <p:bldP spid="56" grpId="0" animBg="1"/>
      <p:bldP spid="6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694" t="24528" r="17292" b="14623"/>
          <a:stretch/>
        </p:blipFill>
        <p:spPr bwMode="auto">
          <a:xfrm>
            <a:off x="2895600" y="1665514"/>
            <a:ext cx="2971800" cy="2172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val 4"/>
          <p:cNvSpPr/>
          <p:nvPr/>
        </p:nvSpPr>
        <p:spPr>
          <a:xfrm>
            <a:off x="76200" y="190500"/>
            <a:ext cx="609600" cy="6096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latin typeface="Arial" pitchFamily="34" charset="0"/>
                <a:cs typeface="Arial" pitchFamily="34" charset="0"/>
              </a:rPr>
              <a:t>4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762001" y="228600"/>
            <a:ext cx="7315199" cy="1409700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Lớp 2A có 8 bạn học hát. Số bạn học hát nhiều hơn số bạn học võ là 5 bạn. Hỏi lớp 2A có bao nhiêu bạn học võ? </a:t>
            </a:r>
            <a:endParaRPr lang="en-US" sz="28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2172" y="3238500"/>
            <a:ext cx="51456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         </a:t>
            </a:r>
            <a:r>
              <a:rPr lang="en-US" sz="2400" b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Tóm</a:t>
            </a:r>
            <a:r>
              <a:rPr lang="en-US" sz="24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tắt</a:t>
            </a:r>
            <a:r>
              <a:rPr lang="en-US" sz="24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Học hát: 8 bạn</a:t>
            </a:r>
          </a:p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Học hát nhiều hơn học võ: 5 bạn</a:t>
            </a:r>
          </a:p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Học võ: .... bạn?</a:t>
            </a:r>
            <a:endParaRPr lang="en-US" sz="2400" b="1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48200" y="3238500"/>
            <a:ext cx="745071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                Bài giải</a:t>
            </a:r>
          </a:p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Lớp 2A có số bạn học võ là: </a:t>
            </a:r>
          </a:p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             8 – 5 = 3 ( bạn)</a:t>
            </a:r>
          </a:p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                        Đáp số: 3 bạn</a:t>
            </a:r>
          </a:p>
          <a:p>
            <a:pPr algn="ctr">
              <a:lnSpc>
                <a:spcPct val="150000"/>
              </a:lnSpc>
            </a:pPr>
            <a:endParaRPr lang="en-US" sz="2400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7312710" y="155610"/>
            <a:ext cx="2196079" cy="1690155"/>
            <a:chOff x="7308364" y="-320576"/>
            <a:chExt cx="2196079" cy="1690155"/>
          </a:xfrm>
        </p:grpSpPr>
        <p:pic>
          <p:nvPicPr>
            <p:cNvPr id="14" name="图片 37896" descr="1-2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873294">
              <a:off x="7308364" y="154420"/>
              <a:ext cx="1623772" cy="121515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5" name="图片 37895" descr="1-2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68722" y="-320576"/>
              <a:ext cx="1835721" cy="1631752"/>
            </a:xfrm>
            <a:prstGeom prst="rect">
              <a:avLst/>
            </a:prstGeom>
            <a:noFill/>
            <a:ln w="9525">
              <a:noFill/>
            </a:ln>
          </p:spPr>
        </p:pic>
      </p:grpSp>
      <p:cxnSp>
        <p:nvCxnSpPr>
          <p:cNvPr id="16" name="Straight Connector 15"/>
          <p:cNvCxnSpPr/>
          <p:nvPr/>
        </p:nvCxnSpPr>
        <p:spPr>
          <a:xfrm>
            <a:off x="2684986" y="647700"/>
            <a:ext cx="234421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2684986" y="1485900"/>
            <a:ext cx="356341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500961" y="700314"/>
            <a:ext cx="117210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3294586" y="1104900"/>
            <a:ext cx="117210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5662346" y="1104900"/>
            <a:ext cx="83861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/>
          <p:cNvSpPr/>
          <p:nvPr/>
        </p:nvSpPr>
        <p:spPr>
          <a:xfrm>
            <a:off x="762001" y="647700"/>
            <a:ext cx="1981200" cy="533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 Box 1"/>
          <p:cNvSpPr txBox="1"/>
          <p:nvPr/>
        </p:nvSpPr>
        <p:spPr>
          <a:xfrm>
            <a:off x="1260444" y="5345428"/>
            <a:ext cx="783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: 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FB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xmlns="" val="22932793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0" b="99890" l="0" r="100000">
                        <a14:foregroundMark x1="8503" y1="87741" x2="95238" y2="91919"/>
                        <a14:foregroundMark x1="3123" y1="98516" x2="96537" y2="83178"/>
                        <a14:foregroundMark x1="2968" y1="84937" x2="20841" y2="80099"/>
                        <a14:foregroundMark x1="41095" y1="85267" x2="61812" y2="81143"/>
                        <a14:foregroundMark x1="60668" y1="97086" x2="90569" y2="95382"/>
                        <a14:foregroundMark x1="79654" y1="79714" x2="76531" y2="79714"/>
                        <a14:foregroundMark x1="21985" y1="80429" x2="26778" y2="81473"/>
                        <a14:foregroundMark x1="43506" y1="96756" x2="53865" y2="96427"/>
                        <a14:foregroundMark x1="58101" y1="80099" x2="58813" y2="79054"/>
                        <a14:foregroundMark x1="39116" y1="82518" x2="37693" y2="81803"/>
                        <a14:foregroundMark x1="32468" y1="81473" x2="30056" y2="82188"/>
                        <a14:backgroundMark x1="11348" y1="23090" x2="55566" y2="33150"/>
                        <a14:backgroundMark x1="27489" y1="17482" x2="85622" y2="37658"/>
                        <a14:backgroundMark x1="17996" y1="60583" x2="91558" y2="5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6803" b="11334"/>
          <a:stretch/>
        </p:blipFill>
        <p:spPr>
          <a:xfrm>
            <a:off x="1" y="4950372"/>
            <a:ext cx="9144000" cy="764628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5881305" y="-79083"/>
            <a:ext cx="3195436" cy="2616630"/>
            <a:chOff x="7308364" y="-320576"/>
            <a:chExt cx="2196079" cy="1690155"/>
          </a:xfrm>
        </p:grpSpPr>
        <p:pic>
          <p:nvPicPr>
            <p:cNvPr id="26" name="图片 37896" descr="1-2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873294">
              <a:off x="7308364" y="154420"/>
              <a:ext cx="1623772" cy="121515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7" name="图片 37895" descr="1-2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668722" y="-320576"/>
              <a:ext cx="1835721" cy="1631752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24" name="TextBox 23"/>
          <p:cNvSpPr txBox="1"/>
          <p:nvPr/>
        </p:nvSpPr>
        <p:spPr>
          <a:xfrm>
            <a:off x="4191000" y="2776766"/>
            <a:ext cx="495300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Ôn lại 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bảng </a:t>
            </a:r>
            <a:r>
              <a:rPr lang="en-US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cộng, </a:t>
            </a:r>
            <a:r>
              <a:rPr lang="en-US" sz="28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trừ </a:t>
            </a:r>
          </a:p>
          <a:p>
            <a:r>
              <a:rPr lang="en-US" sz="28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đến </a:t>
            </a:r>
            <a:r>
              <a:rPr lang="en-US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20.</a:t>
            </a:r>
          </a:p>
          <a:p>
            <a:pPr marL="285750" indent="-285750">
              <a:buFontTx/>
              <a:buChar char="-"/>
            </a:pPr>
            <a:r>
              <a:rPr lang="en-US" sz="28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Xem</a:t>
            </a:r>
            <a:r>
              <a:rPr lang="en-US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trước</a:t>
            </a:r>
            <a:r>
              <a:rPr lang="en-US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sau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r>
              <a:rPr lang="en-US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“</a:t>
            </a:r>
            <a:r>
              <a:rPr lang="en-US" sz="28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Tiết</a:t>
            </a:r>
            <a:r>
              <a:rPr lang="en-US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2 - </a:t>
            </a:r>
            <a:r>
              <a:rPr lang="en-US" sz="28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Luyện</a:t>
            </a:r>
            <a:r>
              <a:rPr lang="en-US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tập</a:t>
            </a:r>
            <a:r>
              <a:rPr lang="en-US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chung</a:t>
            </a:r>
            <a:r>
              <a:rPr lang="en-US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”.</a:t>
            </a:r>
            <a:endParaRPr lang="en-US" sz="28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9" name="图片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28575" y="154447"/>
            <a:ext cx="4495800" cy="5397349"/>
          </a:xfrm>
          <a:prstGeom prst="rect">
            <a:avLst/>
          </a:prstGeom>
        </p:spPr>
      </p:pic>
      <p:pic>
        <p:nvPicPr>
          <p:cNvPr id="30" name="图片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35468" y="4348947"/>
            <a:ext cx="6508533" cy="1202849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235F6F12-CCEE-452A-A579-1E14567FB943}"/>
              </a:ext>
            </a:extLst>
          </p:cNvPr>
          <p:cNvSpPr txBox="1"/>
          <p:nvPr/>
        </p:nvSpPr>
        <p:spPr>
          <a:xfrm>
            <a:off x="908685" y="1453327"/>
            <a:ext cx="26212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dirty="0" err="1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Củng</a:t>
            </a:r>
            <a:r>
              <a:rPr lang="en-US" sz="4000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  <a:r>
              <a:rPr lang="en-US" sz="4000" err="1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cố</a:t>
            </a:r>
            <a:r>
              <a:rPr lang="en-US" sz="400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</a:p>
          <a:p>
            <a:pPr algn="ctr"/>
            <a:r>
              <a:rPr lang="en-US" sz="400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dặn</a:t>
            </a:r>
            <a:r>
              <a:rPr lang="en-US" sz="4000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dò</a:t>
            </a:r>
            <a:endParaRPr lang="en-US" sz="4000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iCiel Crocante" panose="02000000000000000000" pitchFamily="2" charset="0"/>
            </a:endParaRPr>
          </a:p>
        </p:txBody>
      </p:sp>
      <p:sp>
        <p:nvSpPr>
          <p:cNvPr id="10" name="Text Box 1"/>
          <p:cNvSpPr txBox="1"/>
          <p:nvPr/>
        </p:nvSpPr>
        <p:spPr>
          <a:xfrm>
            <a:off x="1260444" y="5345428"/>
            <a:ext cx="783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: 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FB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7615062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1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40"/>
            <a:ext cx="9144000" cy="571476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0223" y="3362368"/>
            <a:ext cx="8139275" cy="180424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43261" y="98025"/>
            <a:ext cx="1382346" cy="150944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200" y="98025"/>
            <a:ext cx="1356750" cy="1300802"/>
          </a:xfrm>
          <a:prstGeom prst="rect">
            <a:avLst/>
          </a:prstGeom>
        </p:spPr>
      </p:pic>
      <p:pic>
        <p:nvPicPr>
          <p:cNvPr id="14" name="儿童歌曲 - 音乐剧背景音乐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xmlns="" r:embed="rId9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-650779" y="-230184"/>
            <a:ext cx="414753" cy="46084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63287" y="1792708"/>
            <a:ext cx="76331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 smtClean="0">
                <a:solidFill>
                  <a:srgbClr val="FF0000"/>
                </a:solidFill>
                <a:latin typeface="iCiel Crocante" panose="02000000000000000000" pitchFamily="2" charset="0"/>
              </a:rPr>
              <a:t>Tạm</a:t>
            </a:r>
            <a:r>
              <a:rPr lang="en-US" sz="3200" dirty="0" smtClean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iCiel Crocante" panose="02000000000000000000" pitchFamily="2" charset="0"/>
              </a:rPr>
              <a:t>biệt</a:t>
            </a:r>
            <a:r>
              <a:rPr lang="en-US" sz="3200" dirty="0" smtClean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iCiel Crocante" panose="02000000000000000000" pitchFamily="2" charset="0"/>
              </a:rPr>
              <a:t>và</a:t>
            </a:r>
            <a:r>
              <a:rPr lang="en-US" sz="3200" dirty="0" smtClean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iCiel Crocante" panose="02000000000000000000" pitchFamily="2" charset="0"/>
              </a:rPr>
              <a:t>hẹn</a:t>
            </a:r>
            <a:r>
              <a:rPr lang="en-US" sz="3200" dirty="0" smtClean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iCiel Crocante" panose="02000000000000000000" pitchFamily="2" charset="0"/>
              </a:rPr>
              <a:t>gặp</a:t>
            </a:r>
            <a:r>
              <a:rPr lang="en-US" sz="3200" dirty="0" smtClean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iCiel Crocante" panose="02000000000000000000" pitchFamily="2" charset="0"/>
              </a:rPr>
              <a:t>lại</a:t>
            </a:r>
            <a:r>
              <a:rPr lang="en-US" sz="3200" dirty="0" smtClean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 smtClean="0">
                <a:solidFill>
                  <a:srgbClr val="FF0000"/>
                </a:solidFill>
                <a:latin typeface="iCiel Crocante" panose="02000000000000000000" pitchFamily="2" charset="0"/>
              </a:rPr>
              <a:t>các</a:t>
            </a:r>
            <a:r>
              <a:rPr lang="en-US" sz="3200" dirty="0" smtClean="0">
                <a:solidFill>
                  <a:srgbClr val="FF0000"/>
                </a:solidFill>
                <a:latin typeface="iCiel Crocante" panose="02000000000000000000" pitchFamily="2" charset="0"/>
              </a:rPr>
              <a:t> con </a:t>
            </a:r>
            <a:r>
              <a:rPr lang="en-US" sz="3200" dirty="0" err="1" smtClean="0">
                <a:solidFill>
                  <a:srgbClr val="FF0000"/>
                </a:solidFill>
                <a:latin typeface="iCiel Crocante" panose="02000000000000000000" pitchFamily="2" charset="0"/>
              </a:rPr>
              <a:t>vào</a:t>
            </a:r>
            <a:r>
              <a:rPr lang="en-US" sz="3200" dirty="0" smtClean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iCiel Crocante" panose="02000000000000000000" pitchFamily="2" charset="0"/>
              </a:rPr>
              <a:t>những</a:t>
            </a:r>
            <a:r>
              <a:rPr lang="en-US" sz="3200" dirty="0" smtClean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iCiel Crocante" panose="02000000000000000000" pitchFamily="2" charset="0"/>
              </a:rPr>
              <a:t>tiết</a:t>
            </a:r>
            <a:r>
              <a:rPr lang="en-US" sz="3200" dirty="0" smtClean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iCiel Crocante" panose="02000000000000000000" pitchFamily="2" charset="0"/>
              </a:rPr>
              <a:t>học</a:t>
            </a:r>
            <a:r>
              <a:rPr lang="en-US" sz="3200" dirty="0" smtClean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iCiel Crocante" panose="02000000000000000000" pitchFamily="2" charset="0"/>
              </a:rPr>
              <a:t>sau</a:t>
            </a:r>
            <a:r>
              <a:rPr lang="en-US" sz="3200" dirty="0" smtClean="0">
                <a:solidFill>
                  <a:srgbClr val="FF0000"/>
                </a:solidFill>
                <a:latin typeface="iCiel Crocante" panose="02000000000000000000" pitchFamily="2" charset="0"/>
              </a:rPr>
              <a:t>!</a:t>
            </a:r>
            <a:endParaRPr lang="en-US" sz="3200" dirty="0">
              <a:solidFill>
                <a:srgbClr val="FF0000"/>
              </a:solidFill>
              <a:latin typeface="iCiel Crocante" panose="02000000000000000000" pitchFamily="2" charset="0"/>
            </a:endParaRPr>
          </a:p>
        </p:txBody>
      </p:sp>
      <p:sp>
        <p:nvSpPr>
          <p:cNvPr id="8" name="Text Box 1"/>
          <p:cNvSpPr txBox="1"/>
          <p:nvPr/>
        </p:nvSpPr>
        <p:spPr>
          <a:xfrm>
            <a:off x="1260444" y="5345428"/>
            <a:ext cx="783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: 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FB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256484703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999">
                <p:cTn id="4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video>
          </p:childTnLst>
        </p:cTn>
      </p:par>
    </p:tnLst>
    <p:bldLst>
      <p:bldP spid="7" grpId="0"/>
      <p:bldP spid="8" grpId="0"/>
    </p:bldLst>
  </p:timing>
  <p:extLst mod="1">
    <p:ext uri="{E180D4A7-C9FB-4DFB-919C-405C955672EB}">
      <p14:showEvtLst xmlns:p14="http://schemas.microsoft.com/office/powerpoint/2010/main" xmlns="">
        <p14:playEvt time="1" objId="14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851</TotalTime>
  <Words>363</Words>
  <Application>Microsoft Office PowerPoint</Application>
  <PresentationFormat>On-screen Show (16:10)</PresentationFormat>
  <Paragraphs>91</Paragraphs>
  <Slides>8</Slides>
  <Notes>2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SKY</dc:creator>
  <cp:lastModifiedBy>Admin</cp:lastModifiedBy>
  <cp:revision>124</cp:revision>
  <dcterms:created xsi:type="dcterms:W3CDTF">2021-05-31T07:51:14Z</dcterms:created>
  <dcterms:modified xsi:type="dcterms:W3CDTF">2022-12-22T13:59:41Z</dcterms:modified>
</cp:coreProperties>
</file>