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9" r:id="rId5"/>
    <p:sldId id="258" r:id="rId6"/>
    <p:sldId id="261" r:id="rId7"/>
    <p:sldId id="260" r:id="rId8"/>
    <p:sldId id="263" r:id="rId9"/>
    <p:sldId id="262" r:id="rId10"/>
    <p:sldId id="264" r:id="rId11"/>
    <p:sldId id="265" r:id="rId12"/>
    <p:sldId id="267" r:id="rId13"/>
    <p:sldId id="266" r:id="rId14"/>
    <p:sldId id="268" r:id="rId15"/>
    <p:sldId id="270" r:id="rId16"/>
    <p:sldId id="269" r:id="rId17"/>
    <p:sldId id="271" r:id="rId18"/>
    <p:sldId id="272" r:id="rId19"/>
    <p:sldId id="273" r:id="rId20"/>
    <p:sldId id="274" r:id="rId21"/>
    <p:sldId id="275"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nCommercial Script" pitchFamily="34" charset="0"/>
        <a:ea typeface="+mn-ea"/>
        <a:cs typeface="Arial" charset="0"/>
      </a:defRPr>
    </a:lvl1pPr>
    <a:lvl2pPr marL="457200" algn="l" rtl="0" fontAlgn="base">
      <a:spcBef>
        <a:spcPct val="0"/>
      </a:spcBef>
      <a:spcAft>
        <a:spcPct val="0"/>
      </a:spcAft>
      <a:defRPr kern="1200">
        <a:solidFill>
          <a:schemeClr val="tx1"/>
        </a:solidFill>
        <a:latin typeface=".VnCommercial Script" pitchFamily="34" charset="0"/>
        <a:ea typeface="+mn-ea"/>
        <a:cs typeface="Arial" charset="0"/>
      </a:defRPr>
    </a:lvl2pPr>
    <a:lvl3pPr marL="914400" algn="l" rtl="0" fontAlgn="base">
      <a:spcBef>
        <a:spcPct val="0"/>
      </a:spcBef>
      <a:spcAft>
        <a:spcPct val="0"/>
      </a:spcAft>
      <a:defRPr kern="1200">
        <a:solidFill>
          <a:schemeClr val="tx1"/>
        </a:solidFill>
        <a:latin typeface=".VnCommercial Script" pitchFamily="34" charset="0"/>
        <a:ea typeface="+mn-ea"/>
        <a:cs typeface="Arial" charset="0"/>
      </a:defRPr>
    </a:lvl3pPr>
    <a:lvl4pPr marL="1371600" algn="l" rtl="0" fontAlgn="base">
      <a:spcBef>
        <a:spcPct val="0"/>
      </a:spcBef>
      <a:spcAft>
        <a:spcPct val="0"/>
      </a:spcAft>
      <a:defRPr kern="1200">
        <a:solidFill>
          <a:schemeClr val="tx1"/>
        </a:solidFill>
        <a:latin typeface=".VnCommercial Script" pitchFamily="34" charset="0"/>
        <a:ea typeface="+mn-ea"/>
        <a:cs typeface="Arial" charset="0"/>
      </a:defRPr>
    </a:lvl4pPr>
    <a:lvl5pPr marL="1828800" algn="l" rtl="0" fontAlgn="base">
      <a:spcBef>
        <a:spcPct val="0"/>
      </a:spcBef>
      <a:spcAft>
        <a:spcPct val="0"/>
      </a:spcAft>
      <a:defRPr kern="1200">
        <a:solidFill>
          <a:schemeClr val="tx1"/>
        </a:solidFill>
        <a:latin typeface=".VnCommercial Script" pitchFamily="34" charset="0"/>
        <a:ea typeface="+mn-ea"/>
        <a:cs typeface="Arial" charset="0"/>
      </a:defRPr>
    </a:lvl5pPr>
    <a:lvl6pPr marL="2286000" algn="l" defTabSz="914400" rtl="0" eaLnBrk="1" latinLnBrk="0" hangingPunct="1">
      <a:defRPr kern="1200">
        <a:solidFill>
          <a:schemeClr val="tx1"/>
        </a:solidFill>
        <a:latin typeface=".VnCommercial Script" pitchFamily="34" charset="0"/>
        <a:ea typeface="+mn-ea"/>
        <a:cs typeface="Arial" charset="0"/>
      </a:defRPr>
    </a:lvl6pPr>
    <a:lvl7pPr marL="2743200" algn="l" defTabSz="914400" rtl="0" eaLnBrk="1" latinLnBrk="0" hangingPunct="1">
      <a:defRPr kern="1200">
        <a:solidFill>
          <a:schemeClr val="tx1"/>
        </a:solidFill>
        <a:latin typeface=".VnCommercial Script" pitchFamily="34" charset="0"/>
        <a:ea typeface="+mn-ea"/>
        <a:cs typeface="Arial" charset="0"/>
      </a:defRPr>
    </a:lvl7pPr>
    <a:lvl8pPr marL="3200400" algn="l" defTabSz="914400" rtl="0" eaLnBrk="1" latinLnBrk="0" hangingPunct="1">
      <a:defRPr kern="1200">
        <a:solidFill>
          <a:schemeClr val="tx1"/>
        </a:solidFill>
        <a:latin typeface=".VnCommercial Script" pitchFamily="34" charset="0"/>
        <a:ea typeface="+mn-ea"/>
        <a:cs typeface="Arial" charset="0"/>
      </a:defRPr>
    </a:lvl8pPr>
    <a:lvl9pPr marL="3657600" algn="l" defTabSz="914400" rtl="0" eaLnBrk="1" latinLnBrk="0" hangingPunct="1">
      <a:defRPr kern="1200">
        <a:solidFill>
          <a:schemeClr val="tx1"/>
        </a:solidFill>
        <a:latin typeface=".VnCommercial Scrip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00"/>
    <a:srgbClr val="003300"/>
    <a:srgbClr val="FF0066"/>
    <a:srgbClr val="0000FF"/>
    <a:srgbClr val="000099"/>
    <a:srgbClr val="FF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18ABFA-D302-4D0D-949A-11D34DEDBC6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136944-EA27-47B1-8710-B8A344096C8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39CB75-6179-48C0-B894-1641BC1E7AE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527EFE-701F-4A35-8CC6-91547090DD0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1CC3A8-B426-4C53-A538-C7007B7D684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D1335D-A602-4DFA-98B4-5B70AA0D6B8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095ACCD-BAB1-4738-AB54-CFC48076D58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515BC9-6B0C-4ED6-8BD2-0F33FF0D5C4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CF70EC-2C85-4A4E-AB7B-299E8E7D9F7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930A20-3AA1-49B0-9CD3-1F551BA0306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521309-1ABD-4052-9200-B5907657012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6D0A3C9-16D9-49BB-BDE8-5FD75C6F87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4" descr="Thomas_Kinkade73"/>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000099"/>
          </a:solidFill>
          <a:ln w="9525">
            <a:noFill/>
            <a:miter lim="800000"/>
            <a:headEnd/>
            <a:tailEnd/>
          </a:ln>
        </p:spPr>
      </p:pic>
      <p:sp>
        <p:nvSpPr>
          <p:cNvPr id="22533" name="WordArt 5"/>
          <p:cNvSpPr>
            <a:spLocks noChangeArrowheads="1" noChangeShapeType="1" noTextEdit="1"/>
          </p:cNvSpPr>
          <p:nvPr/>
        </p:nvSpPr>
        <p:spPr bwMode="auto">
          <a:xfrm>
            <a:off x="5148263" y="333375"/>
            <a:ext cx="3467100" cy="628650"/>
          </a:xfrm>
          <a:prstGeom prst="rect">
            <a:avLst/>
          </a:prstGeom>
        </p:spPr>
        <p:txBody>
          <a:bodyPr wrap="none" fromWordArt="1">
            <a:prstTxWarp prst="textPlain">
              <a:avLst>
                <a:gd name="adj" fmla="val 50000"/>
              </a:avLst>
            </a:prstTxWarp>
            <a:scene3d>
              <a:camera prst="legacyPerspectiveBottomLeft"/>
              <a:lightRig rig="legacyFlat3" dir="t"/>
            </a:scene3d>
            <a:sp3d extrusionH="121893000" prstMaterial="legacyMatte">
              <a:extrusionClr>
                <a:srgbClr val="FF66FF"/>
              </a:extrusionClr>
            </a:sp3d>
          </a:bodyPr>
          <a:lstStyle/>
          <a:p>
            <a:pPr algn="ctr"/>
            <a:r>
              <a:rPr lang="vi-VN" sz="4400" i="1" kern="10">
                <a:ln w="9525">
                  <a:round/>
                  <a:headEnd/>
                  <a:tailEnd/>
                </a:ln>
                <a:solidFill>
                  <a:srgbClr val="FF66FF"/>
                </a:solidFill>
                <a:latin typeface="Arial"/>
                <a:cs typeface="Arial"/>
              </a:rPr>
              <a:t>Tập đọc lớp 5</a:t>
            </a:r>
            <a:endParaRPr lang="en-US" sz="4400" i="1" kern="10">
              <a:ln w="9525">
                <a:round/>
                <a:headEnd/>
                <a:tailEnd/>
              </a:ln>
              <a:solidFill>
                <a:srgbClr val="FF66FF"/>
              </a:solidFill>
              <a:latin typeface="Arial"/>
              <a:cs typeface="Arial"/>
            </a:endParaRPr>
          </a:p>
        </p:txBody>
      </p:sp>
      <p:sp>
        <p:nvSpPr>
          <p:cNvPr id="22534" name="WordArt 6"/>
          <p:cNvSpPr>
            <a:spLocks noChangeArrowheads="1" noChangeShapeType="1" noTextEdit="1"/>
          </p:cNvSpPr>
          <p:nvPr/>
        </p:nvSpPr>
        <p:spPr bwMode="auto">
          <a:xfrm>
            <a:off x="1547813" y="2276475"/>
            <a:ext cx="6472237" cy="838200"/>
          </a:xfrm>
          <a:prstGeom prst="rect">
            <a:avLst/>
          </a:prstGeom>
        </p:spPr>
        <p:txBody>
          <a:bodyPr wrap="none" fromWordArt="1">
            <a:prstTxWarp prst="textPlain">
              <a:avLst>
                <a:gd name="adj" fmla="val 50000"/>
              </a:avLst>
            </a:prstTxWarp>
          </a:bodyPr>
          <a:lstStyle/>
          <a:p>
            <a:pPr algn="ctr"/>
            <a:r>
              <a:rPr lang="vi-VN" sz="3600" i="1" kern="10">
                <a:ln w="28575">
                  <a:solidFill>
                    <a:srgbClr val="0000FF"/>
                  </a:solidFill>
                  <a:round/>
                  <a:headEnd/>
                  <a:tailEnd/>
                </a:ln>
                <a:solidFill>
                  <a:schemeClr val="bg1"/>
                </a:solidFill>
                <a:effectLst>
                  <a:outerShdw dist="35921" dir="2700000" algn="ctr" rotWithShape="0">
                    <a:srgbClr val="808080">
                      <a:alpha val="79999"/>
                    </a:srgbClr>
                  </a:outerShdw>
                </a:effectLst>
                <a:latin typeface="Arial"/>
                <a:cs typeface="Arial"/>
              </a:rPr>
              <a:t>Sự sụp đổ của chế độ a-pác-thai</a:t>
            </a:r>
            <a:endParaRPr lang="en-US" sz="3600" i="1" kern="10">
              <a:ln w="28575">
                <a:solidFill>
                  <a:srgbClr val="0000FF"/>
                </a:solidFill>
                <a:round/>
                <a:headEnd/>
                <a:tailEnd/>
              </a:ln>
              <a:solidFill>
                <a:schemeClr val="bg1"/>
              </a:solidFill>
              <a:effectLst>
                <a:outerShdw dist="35921" dir="2700000" algn="ctr" rotWithShape="0">
                  <a:srgbClr val="808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0.05"/>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 calcmode="lin" valueType="num">
                                      <p:cBhvr>
                                        <p:cTn id="9" dur="1000" fill="hold"/>
                                        <p:tgtEl>
                                          <p:spTgt spid="22533"/>
                                        </p:tgtEl>
                                        <p:attrNameLst>
                                          <p:attrName>ppt_x</p:attrName>
                                        </p:attrNameLst>
                                      </p:cBhvr>
                                      <p:tavLst>
                                        <p:tav tm="0">
                                          <p:val>
                                            <p:strVal val="#ppt_x-.2"/>
                                          </p:val>
                                        </p:tav>
                                        <p:tav tm="100000">
                                          <p:val>
                                            <p:strVal val="#ppt_x"/>
                                          </p:val>
                                        </p:tav>
                                      </p:tavLst>
                                    </p:anim>
                                    <p:anim calcmode="lin" valueType="num">
                                      <p:cBhvr>
                                        <p:cTn id="10" dur="1000" fill="hold"/>
                                        <p:tgtEl>
                                          <p:spTgt spid="22533"/>
                                        </p:tgtEl>
                                        <p:attrNameLst>
                                          <p:attrName>ppt_y</p:attrName>
                                        </p:attrNameLst>
                                      </p:cBhvr>
                                      <p:tavLst>
                                        <p:tav tm="0">
                                          <p:val>
                                            <p:strVal val="#ppt_y"/>
                                          </p:val>
                                        </p:tav>
                                        <p:tav tm="100000">
                                          <p:val>
                                            <p:strVal val="#ppt_y"/>
                                          </p:val>
                                        </p:tav>
                                      </p:tavLst>
                                    </p:anim>
                                    <p:animEffect transition="in" filter="fade">
                                      <p:cBhvr>
                                        <p:cTn id="11" dur="1000"/>
                                        <p:tgtEl>
                                          <p:spTgt spid="225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22534"/>
                                        </p:tgtEl>
                                        <p:attrNameLst>
                                          <p:attrName>style.visibility</p:attrName>
                                        </p:attrNameLst>
                                      </p:cBhvr>
                                      <p:to>
                                        <p:strVal val="visible"/>
                                      </p:to>
                                    </p:set>
                                    <p:anim to="" calcmode="lin" valueType="num">
                                      <p:cBhvr>
                                        <p:cTn id="16" dur="1" fill="hold"/>
                                        <p:tgtEl>
                                          <p:spTgt spid="225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Nguoi da mau"/>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orchide3"/>
          <p:cNvPicPr>
            <a:picLocks noChangeAspect="1" noChangeArrowheads="1"/>
          </p:cNvPicPr>
          <p:nvPr/>
        </p:nvPicPr>
        <p:blipFill>
          <a:blip r:embed="rId2"/>
          <a:srcRect/>
          <a:stretch>
            <a:fillRect/>
          </a:stretch>
        </p:blipFill>
        <p:spPr bwMode="auto">
          <a:xfrm>
            <a:off x="0" y="0"/>
            <a:ext cx="5257800" cy="3200400"/>
          </a:xfrm>
          <a:prstGeom prst="rect">
            <a:avLst/>
          </a:prstGeom>
          <a:noFill/>
          <a:ln w="9525">
            <a:noFill/>
            <a:miter lim="800000"/>
            <a:headEnd/>
            <a:tailEnd/>
          </a:ln>
        </p:spPr>
      </p:pic>
      <p:sp>
        <p:nvSpPr>
          <p:cNvPr id="12291" name="Text Box 5"/>
          <p:cNvSpPr txBox="1">
            <a:spLocks noChangeArrowheads="1"/>
          </p:cNvSpPr>
          <p:nvPr/>
        </p:nvSpPr>
        <p:spPr bwMode="auto">
          <a:xfrm>
            <a:off x="5076825" y="188913"/>
            <a:ext cx="3744913" cy="1938337"/>
          </a:xfrm>
          <a:prstGeom prst="rect">
            <a:avLst/>
          </a:prstGeom>
          <a:noFill/>
          <a:ln w="9525">
            <a:noFill/>
            <a:miter lim="800000"/>
            <a:headEnd/>
            <a:tailEnd/>
          </a:ln>
        </p:spPr>
        <p:txBody>
          <a:bodyPr>
            <a:spAutoFit/>
          </a:bodyPr>
          <a:lstStyle/>
          <a:p>
            <a:pPr algn="just">
              <a:spcBef>
                <a:spcPct val="50000"/>
              </a:spcBef>
            </a:pPr>
            <a:r>
              <a:rPr lang="en-GB" sz="2400" b="1">
                <a:solidFill>
                  <a:srgbClr val="0000CC"/>
                </a:solidFill>
                <a:latin typeface="Arial" charset="0"/>
              </a:rPr>
              <a:t>4. Vì sao cuộc đấu tranh chống chế độ a-pác-thai được đông đảo mọi người trên thế giới ủng hộ?</a:t>
            </a:r>
          </a:p>
        </p:txBody>
      </p:sp>
      <p:sp>
        <p:nvSpPr>
          <p:cNvPr id="11270" name="Text Box 6"/>
          <p:cNvSpPr txBox="1">
            <a:spLocks noChangeArrowheads="1"/>
          </p:cNvSpPr>
          <p:nvPr/>
        </p:nvSpPr>
        <p:spPr bwMode="auto">
          <a:xfrm>
            <a:off x="2301875" y="2205038"/>
            <a:ext cx="6842125" cy="1570037"/>
          </a:xfrm>
          <a:prstGeom prst="rect">
            <a:avLst/>
          </a:prstGeom>
          <a:noFill/>
          <a:ln w="9525">
            <a:noFill/>
            <a:miter lim="800000"/>
            <a:headEnd/>
            <a:tailEnd/>
          </a:ln>
        </p:spPr>
        <p:txBody>
          <a:bodyPr>
            <a:spAutoFit/>
          </a:bodyPr>
          <a:lstStyle/>
          <a:p>
            <a:pPr algn="just">
              <a:spcBef>
                <a:spcPct val="50000"/>
              </a:spcBef>
            </a:pPr>
            <a:r>
              <a:rPr lang="en-GB" sz="2400" b="1">
                <a:solidFill>
                  <a:srgbClr val="CC0000"/>
                </a:solidFill>
                <a:latin typeface="Arial" charset="0"/>
              </a:rPr>
              <a:t>- Vì những người yêu chuộng hoà bình và công lí không thể chấp nhận một chính sách phân biệt chủng tộc dã man, tàn bạo như chế độ a-pác-thai.</a:t>
            </a:r>
          </a:p>
        </p:txBody>
      </p:sp>
      <p:sp>
        <p:nvSpPr>
          <p:cNvPr id="11271" name="Text Box 7"/>
          <p:cNvSpPr txBox="1">
            <a:spLocks noChangeArrowheads="1"/>
          </p:cNvSpPr>
          <p:nvPr/>
        </p:nvSpPr>
        <p:spPr bwMode="auto">
          <a:xfrm>
            <a:off x="358775" y="3789363"/>
            <a:ext cx="8785225" cy="1200150"/>
          </a:xfrm>
          <a:prstGeom prst="rect">
            <a:avLst/>
          </a:prstGeom>
          <a:noFill/>
          <a:ln w="9525">
            <a:noFill/>
            <a:miter lim="800000"/>
            <a:headEnd/>
            <a:tailEnd/>
          </a:ln>
        </p:spPr>
        <p:txBody>
          <a:bodyPr>
            <a:spAutoFit/>
          </a:bodyPr>
          <a:lstStyle/>
          <a:p>
            <a:pPr algn="just">
              <a:spcBef>
                <a:spcPct val="50000"/>
              </a:spcBef>
            </a:pPr>
            <a:r>
              <a:rPr lang="en-GB" sz="2400" b="1">
                <a:solidFill>
                  <a:srgbClr val="003300"/>
                </a:solidFill>
                <a:latin typeface="Arial" charset="0"/>
              </a:rPr>
              <a:t>- Vì chế độ a-pác-thai là chế độ phân biệt chủng tộc xấu xa nhất hành tinh, cần phải xoá bỏ để mọi người thuộc mọi màu da đều được hưởng quyền bình đẳng.</a:t>
            </a:r>
          </a:p>
        </p:txBody>
      </p:sp>
      <p:sp>
        <p:nvSpPr>
          <p:cNvPr id="11272" name="Text Box 8"/>
          <p:cNvSpPr txBox="1">
            <a:spLocks noChangeArrowheads="1"/>
          </p:cNvSpPr>
          <p:nvPr/>
        </p:nvSpPr>
        <p:spPr bwMode="auto">
          <a:xfrm>
            <a:off x="358775" y="5084763"/>
            <a:ext cx="8785225" cy="1570037"/>
          </a:xfrm>
          <a:prstGeom prst="rect">
            <a:avLst/>
          </a:prstGeom>
          <a:noFill/>
          <a:ln w="9525">
            <a:noFill/>
            <a:miter lim="800000"/>
            <a:headEnd/>
            <a:tailEnd/>
          </a:ln>
        </p:spPr>
        <p:txBody>
          <a:bodyPr>
            <a:spAutoFit/>
          </a:bodyPr>
          <a:lstStyle/>
          <a:p>
            <a:pPr algn="just">
              <a:spcBef>
                <a:spcPct val="50000"/>
              </a:spcBef>
            </a:pPr>
            <a:r>
              <a:rPr lang="en-GB" sz="2400" b="1">
                <a:solidFill>
                  <a:srgbClr val="990099"/>
                </a:solidFill>
                <a:latin typeface="Arial" charset="0"/>
              </a:rPr>
              <a:t>- Vì mọi người sinh ra dù màu da khác nhau đều là con người. Không thể có màu da cao quý và màu da thấp hèn, không thể có dân tộc thống trị và dân tộc đáng bị thống trị, bị khinh miệt.</a:t>
            </a:r>
          </a:p>
        </p:txBody>
      </p:sp>
      <p:pic>
        <p:nvPicPr>
          <p:cNvPr id="12295" name="Picture 9" descr="103458287"/>
          <p:cNvPicPr>
            <a:picLocks noChangeAspect="1" noChangeArrowheads="1"/>
          </p:cNvPicPr>
          <p:nvPr/>
        </p:nvPicPr>
        <p:blipFill>
          <a:blip r:embed="rId3"/>
          <a:srcRect/>
          <a:stretch>
            <a:fillRect/>
          </a:stretch>
        </p:blipFill>
        <p:spPr bwMode="auto">
          <a:xfrm>
            <a:off x="0" y="6572250"/>
            <a:ext cx="9144000" cy="28575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fade">
                                      <p:cBhvr>
                                        <p:cTn id="14" dur="500"/>
                                        <p:tgtEl>
                                          <p:spTgt spid="11271"/>
                                        </p:tgtEl>
                                      </p:cBhvr>
                                    </p:animEffect>
                                    <p:anim calcmode="lin" valueType="num">
                                      <p:cBhvr>
                                        <p:cTn id="15" dur="500" fill="hold"/>
                                        <p:tgtEl>
                                          <p:spTgt spid="11271"/>
                                        </p:tgtEl>
                                        <p:attrNameLst>
                                          <p:attrName>ppt_x</p:attrName>
                                        </p:attrNameLst>
                                      </p:cBhvr>
                                      <p:tavLst>
                                        <p:tav tm="0">
                                          <p:val>
                                            <p:strVal val="#ppt_x"/>
                                          </p:val>
                                        </p:tav>
                                        <p:tav tm="100000">
                                          <p:val>
                                            <p:strVal val="#ppt_x"/>
                                          </p:val>
                                        </p:tav>
                                      </p:tavLst>
                                    </p:anim>
                                    <p:anim calcmode="lin" valueType="num">
                                      <p:cBhvr>
                                        <p:cTn id="16" dur="450" decel="100000" fill="hold"/>
                                        <p:tgtEl>
                                          <p:spTgt spid="11271"/>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1271"/>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 calcmode="lin" valueType="num">
                                      <p:cBhvr>
                                        <p:cTn id="22" dur="500" fill="hold"/>
                                        <p:tgtEl>
                                          <p:spTgt spid="11272"/>
                                        </p:tgtEl>
                                        <p:attrNameLst>
                                          <p:attrName>ppt_w</p:attrName>
                                        </p:attrNameLst>
                                      </p:cBhvr>
                                      <p:tavLst>
                                        <p:tav tm="0">
                                          <p:val>
                                            <p:fltVal val="0"/>
                                          </p:val>
                                        </p:tav>
                                        <p:tav tm="100000">
                                          <p:val>
                                            <p:strVal val="#ppt_w"/>
                                          </p:val>
                                        </p:tav>
                                      </p:tavLst>
                                    </p:anim>
                                    <p:anim calcmode="lin" valueType="num">
                                      <p:cBhvr>
                                        <p:cTn id="23" dur="500" fill="hold"/>
                                        <p:tgtEl>
                                          <p:spTgt spid="112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8"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13319" name="Line 7"/>
          <p:cNvSpPr>
            <a:spLocks noChangeShapeType="1"/>
          </p:cNvSpPr>
          <p:nvPr/>
        </p:nvSpPr>
        <p:spPr bwMode="auto">
          <a:xfrm>
            <a:off x="4284663" y="1341438"/>
            <a:ext cx="0" cy="4103687"/>
          </a:xfrm>
          <a:prstGeom prst="line">
            <a:avLst/>
          </a:prstGeom>
          <a:noFill/>
          <a:ln w="19050">
            <a:solidFill>
              <a:srgbClr val="0000CC"/>
            </a:solidFill>
            <a:round/>
            <a:headEnd/>
            <a:tailEnd/>
          </a:ln>
        </p:spPr>
        <p:txBody>
          <a:bodyPr/>
          <a:lstStyle/>
          <a:p>
            <a:endParaRPr lang="en-US"/>
          </a:p>
        </p:txBody>
      </p:sp>
      <p:sp>
        <p:nvSpPr>
          <p:cNvPr id="13320"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13321"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13322"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13323"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13324"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13325"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13326"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13327"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13328"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13329"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13330"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13331"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13332"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13333"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13334"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13335" name="Text Box 23"/>
          <p:cNvSpPr txBox="1">
            <a:spLocks noChangeArrowheads="1"/>
          </p:cNvSpPr>
          <p:nvPr/>
        </p:nvSpPr>
        <p:spPr bwMode="auto">
          <a:xfrm>
            <a:off x="4535488" y="2708275"/>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sp>
        <p:nvSpPr>
          <p:cNvPr id="13336" name="Text Box 24"/>
          <p:cNvSpPr txBox="1">
            <a:spLocks noChangeArrowheads="1"/>
          </p:cNvSpPr>
          <p:nvPr/>
        </p:nvSpPr>
        <p:spPr bwMode="auto">
          <a:xfrm>
            <a:off x="4535488" y="3500438"/>
            <a:ext cx="4608512" cy="830262"/>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2:</a:t>
            </a:r>
            <a:r>
              <a:rPr lang="en-GB" sz="2400" b="1">
                <a:solidFill>
                  <a:srgbClr val="003300"/>
                </a:solidFill>
                <a:latin typeface="Arial" charset="0"/>
              </a:rPr>
              <a:t> Chế độ phân biệt chủng tộc xấu xa ở Nam Phi.</a:t>
            </a:r>
          </a:p>
        </p:txBody>
      </p:sp>
      <p:sp>
        <p:nvSpPr>
          <p:cNvPr id="13338" name="Text Box 26"/>
          <p:cNvSpPr txBox="1">
            <a:spLocks noChangeArrowheads="1"/>
          </p:cNvSpPr>
          <p:nvPr/>
        </p:nvSpPr>
        <p:spPr bwMode="auto">
          <a:xfrm>
            <a:off x="4535488" y="4292600"/>
            <a:ext cx="4608512" cy="1200150"/>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3:</a:t>
            </a:r>
            <a:r>
              <a:rPr lang="en-GB" sz="2400" b="1">
                <a:solidFill>
                  <a:srgbClr val="003300"/>
                </a:solidFill>
                <a:latin typeface="Arial" charset="0"/>
              </a:rPr>
              <a:t> Cuộc đấu tranh của người da đen chống chế độ a-pác-thai.</a:t>
            </a:r>
          </a:p>
        </p:txBody>
      </p:sp>
      <p:sp>
        <p:nvSpPr>
          <p:cNvPr id="13339" name="Text Box 27"/>
          <p:cNvSpPr txBox="1">
            <a:spLocks noChangeArrowheads="1"/>
          </p:cNvSpPr>
          <p:nvPr/>
        </p:nvSpPr>
        <p:spPr bwMode="auto">
          <a:xfrm>
            <a:off x="1258888" y="5084763"/>
            <a:ext cx="27003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Đọc diễn cảm</a:t>
            </a:r>
          </a:p>
        </p:txBody>
      </p:sp>
      <p:grpSp>
        <p:nvGrpSpPr>
          <p:cNvPr id="2" name="Group 28"/>
          <p:cNvGrpSpPr>
            <a:grpSpLocks/>
          </p:cNvGrpSpPr>
          <p:nvPr/>
        </p:nvGrpSpPr>
        <p:grpSpPr bwMode="auto">
          <a:xfrm>
            <a:off x="0" y="0"/>
            <a:ext cx="1763713" cy="836613"/>
            <a:chOff x="2864" y="288"/>
            <a:chExt cx="1552" cy="864"/>
          </a:xfrm>
        </p:grpSpPr>
        <p:pic>
          <p:nvPicPr>
            <p:cNvPr id="13341" name="Picture 29"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13342" name="Picture 30"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13343" name="Picture 31"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13340" name="Picture 32" descr="103458290"/>
          <p:cNvPicPr>
            <a:picLocks noChangeAspect="1" noChangeArrowheads="1"/>
          </p:cNvPicPr>
          <p:nvPr/>
        </p:nvPicPr>
        <p:blipFill>
          <a:blip r:embed="rId5"/>
          <a:srcRect/>
          <a:stretch>
            <a:fillRect/>
          </a:stretch>
        </p:blipFill>
        <p:spPr bwMode="auto">
          <a:xfrm>
            <a:off x="0" y="6237288"/>
            <a:ext cx="9144000" cy="285750"/>
          </a:xfrm>
          <a:prstGeom prst="rect">
            <a:avLst/>
          </a:prstGeom>
          <a:noFill/>
          <a:ln w="9525">
            <a:noFill/>
            <a:miter lim="800000"/>
            <a:headEnd/>
            <a:tailEnd/>
          </a:ln>
        </p:spPr>
      </p:pic>
      <p:pic>
        <p:nvPicPr>
          <p:cNvPr id="32" name="Picture 28" descr="BANNERNGANG41"/>
          <p:cNvPicPr>
            <a:picLocks noChangeAspect="1" noChangeArrowheads="1" noCrop="1"/>
          </p:cNvPicPr>
          <p:nvPr/>
        </p:nvPicPr>
        <p:blipFill>
          <a:blip r:embed="rId6"/>
          <a:srcRect/>
          <a:stretch>
            <a:fillRect/>
          </a:stretch>
        </p:blipFill>
        <p:spPr bwMode="auto">
          <a:xfrm>
            <a:off x="323850" y="5516563"/>
            <a:ext cx="8496300" cy="1225550"/>
          </a:xfrm>
          <a:prstGeom prst="rect">
            <a:avLst/>
          </a:prstGeom>
          <a:noFill/>
          <a:ln w="9525">
            <a:noFill/>
            <a:miter lim="800000"/>
            <a:headEnd/>
            <a:tailEnd/>
          </a:ln>
        </p:spPr>
      </p:pic>
      <p:sp>
        <p:nvSpPr>
          <p:cNvPr id="33" name="Text Box 29"/>
          <p:cNvSpPr txBox="1">
            <a:spLocks noChangeArrowheads="1"/>
          </p:cNvSpPr>
          <p:nvPr/>
        </p:nvSpPr>
        <p:spPr bwMode="auto">
          <a:xfrm>
            <a:off x="539750" y="5661025"/>
            <a:ext cx="6048375" cy="1006475"/>
          </a:xfrm>
          <a:prstGeom prst="rect">
            <a:avLst/>
          </a:prstGeom>
          <a:noFill/>
          <a:ln w="9525">
            <a:noFill/>
            <a:miter lim="800000"/>
            <a:headEnd/>
            <a:tailEnd/>
          </a:ln>
        </p:spPr>
        <p:txBody>
          <a:bodyPr>
            <a:spAutoFit/>
          </a:bodyPr>
          <a:lstStyle/>
          <a:p>
            <a:pPr algn="just">
              <a:spcBef>
                <a:spcPct val="50000"/>
              </a:spcBef>
            </a:pPr>
            <a:r>
              <a:rPr lang="en-GB" sz="2000" b="1" u="sng" dirty="0" err="1">
                <a:latin typeface="Arial" charset="0"/>
              </a:rPr>
              <a:t>Nội</a:t>
            </a:r>
            <a:r>
              <a:rPr lang="en-GB" sz="2000" b="1" u="sng" dirty="0">
                <a:latin typeface="Arial" charset="0"/>
              </a:rPr>
              <a:t> dung </a:t>
            </a:r>
            <a:r>
              <a:rPr lang="en-GB" sz="2000" b="1" u="sng" dirty="0" err="1">
                <a:latin typeface="Arial" charset="0"/>
              </a:rPr>
              <a:t>chính</a:t>
            </a:r>
            <a:r>
              <a:rPr lang="en-GB" sz="2000" b="1" u="sng" dirty="0">
                <a:latin typeface="Arial" charset="0"/>
              </a:rPr>
              <a:t>:</a:t>
            </a:r>
            <a:r>
              <a:rPr lang="en-GB" sz="2000" b="1" dirty="0">
                <a:latin typeface="Arial" charset="0"/>
              </a:rPr>
              <a:t> </a:t>
            </a:r>
            <a:r>
              <a:rPr lang="en-GB" sz="2000" b="1" dirty="0" err="1">
                <a:latin typeface="Arial" charset="0"/>
              </a:rPr>
              <a:t>Bài</a:t>
            </a:r>
            <a:r>
              <a:rPr lang="en-GB" sz="2000" b="1" dirty="0">
                <a:latin typeface="Arial" charset="0"/>
              </a:rPr>
              <a:t> </a:t>
            </a:r>
            <a:r>
              <a:rPr lang="en-GB" sz="2000" b="1" dirty="0" err="1">
                <a:latin typeface="Arial" charset="0"/>
              </a:rPr>
              <a:t>văn</a:t>
            </a:r>
            <a:r>
              <a:rPr lang="en-GB" sz="2000" b="1" dirty="0">
                <a:latin typeface="Arial" charset="0"/>
              </a:rPr>
              <a:t> </a:t>
            </a:r>
            <a:r>
              <a:rPr lang="en-GB" sz="2000" b="1" dirty="0" err="1">
                <a:latin typeface="Arial" charset="0"/>
              </a:rPr>
              <a:t>phản</a:t>
            </a:r>
            <a:r>
              <a:rPr lang="en-GB" sz="2000" b="1" dirty="0">
                <a:latin typeface="Arial" charset="0"/>
              </a:rPr>
              <a:t> </a:t>
            </a:r>
            <a:r>
              <a:rPr lang="en-GB" sz="2000" b="1" dirty="0" err="1">
                <a:latin typeface="Arial" charset="0"/>
              </a:rPr>
              <a:t>đối</a:t>
            </a:r>
            <a:r>
              <a:rPr lang="en-GB" sz="2000" b="1" dirty="0">
                <a:latin typeface="Arial" charset="0"/>
              </a:rPr>
              <a:t> </a:t>
            </a:r>
            <a:r>
              <a:rPr lang="en-GB" sz="2000" b="1" dirty="0" err="1">
                <a:latin typeface="Arial" charset="0"/>
              </a:rPr>
              <a:t>chế</a:t>
            </a:r>
            <a:r>
              <a:rPr lang="en-GB" sz="2000" b="1" dirty="0">
                <a:latin typeface="Arial" charset="0"/>
              </a:rPr>
              <a:t> </a:t>
            </a:r>
            <a:r>
              <a:rPr lang="en-GB" sz="2000" b="1" dirty="0" err="1">
                <a:latin typeface="Arial" charset="0"/>
              </a:rPr>
              <a:t>độ</a:t>
            </a:r>
            <a:r>
              <a:rPr lang="en-GB" sz="2000" b="1" dirty="0">
                <a:latin typeface="Arial" charset="0"/>
              </a:rPr>
              <a:t> </a:t>
            </a:r>
            <a:r>
              <a:rPr lang="en-GB" sz="2000" b="1" dirty="0" err="1">
                <a:latin typeface="Arial" charset="0"/>
              </a:rPr>
              <a:t>phân</a:t>
            </a:r>
            <a:r>
              <a:rPr lang="en-GB" sz="2000" b="1" dirty="0">
                <a:latin typeface="Arial" charset="0"/>
              </a:rPr>
              <a:t> </a:t>
            </a:r>
            <a:r>
              <a:rPr lang="en-GB" sz="2000" b="1" dirty="0" err="1">
                <a:latin typeface="Arial" charset="0"/>
              </a:rPr>
              <a:t>biệt</a:t>
            </a:r>
            <a:r>
              <a:rPr lang="en-GB" sz="2000" b="1" dirty="0">
                <a:latin typeface="Arial" charset="0"/>
              </a:rPr>
              <a:t> </a:t>
            </a:r>
            <a:r>
              <a:rPr lang="en-GB" sz="2000" b="1" dirty="0" err="1">
                <a:latin typeface="Arial" charset="0"/>
              </a:rPr>
              <a:t>chủng</a:t>
            </a:r>
            <a:r>
              <a:rPr lang="en-GB" sz="2000" b="1" dirty="0">
                <a:latin typeface="Arial" charset="0"/>
              </a:rPr>
              <a:t> </a:t>
            </a:r>
            <a:r>
              <a:rPr lang="en-GB" sz="2000" b="1" dirty="0" err="1">
                <a:latin typeface="Arial" charset="0"/>
              </a:rPr>
              <a:t>tộc</a:t>
            </a:r>
            <a:r>
              <a:rPr lang="en-GB" sz="2000" b="1" dirty="0">
                <a:latin typeface="Arial" charset="0"/>
              </a:rPr>
              <a:t>, ca </a:t>
            </a:r>
            <a:r>
              <a:rPr lang="en-GB" sz="2000" b="1" dirty="0" err="1">
                <a:latin typeface="Arial" charset="0"/>
              </a:rPr>
              <a:t>ngợi</a:t>
            </a:r>
            <a:r>
              <a:rPr lang="en-GB" sz="2000" b="1" dirty="0">
                <a:latin typeface="Arial" charset="0"/>
              </a:rPr>
              <a:t> </a:t>
            </a:r>
            <a:r>
              <a:rPr lang="en-GB" sz="2000" b="1" dirty="0" err="1">
                <a:latin typeface="Arial" charset="0"/>
              </a:rPr>
              <a:t>cuộc</a:t>
            </a:r>
            <a:r>
              <a:rPr lang="en-GB" sz="2000" b="1" dirty="0">
                <a:latin typeface="Arial" charset="0"/>
              </a:rPr>
              <a:t> </a:t>
            </a:r>
            <a:r>
              <a:rPr lang="en-GB" sz="2000" b="1" dirty="0" err="1">
                <a:latin typeface="Arial" charset="0"/>
              </a:rPr>
              <a:t>đấu</a:t>
            </a:r>
            <a:r>
              <a:rPr lang="en-GB" sz="2000" b="1" dirty="0">
                <a:latin typeface="Arial" charset="0"/>
              </a:rPr>
              <a:t> </a:t>
            </a:r>
            <a:r>
              <a:rPr lang="en-GB" sz="2000" b="1" dirty="0" err="1">
                <a:latin typeface="Arial" charset="0"/>
              </a:rPr>
              <a:t>tranh</a:t>
            </a:r>
            <a:r>
              <a:rPr lang="en-GB" sz="2000" b="1" dirty="0">
                <a:latin typeface="Arial" charset="0"/>
              </a:rPr>
              <a:t> </a:t>
            </a:r>
            <a:r>
              <a:rPr lang="en-GB" sz="2000" b="1" dirty="0" err="1">
                <a:latin typeface="Arial" charset="0"/>
              </a:rPr>
              <a:t>của</a:t>
            </a:r>
            <a:r>
              <a:rPr lang="en-GB" sz="2000" b="1" dirty="0">
                <a:latin typeface="Arial" charset="0"/>
              </a:rPr>
              <a:t> </a:t>
            </a:r>
            <a:r>
              <a:rPr lang="en-GB" sz="2000" b="1" dirty="0" err="1">
                <a:latin typeface="Arial" charset="0"/>
              </a:rPr>
              <a:t>người</a:t>
            </a:r>
            <a:r>
              <a:rPr lang="en-GB" sz="2000" b="1" dirty="0">
                <a:latin typeface="Arial" charset="0"/>
              </a:rPr>
              <a:t> da </a:t>
            </a:r>
            <a:r>
              <a:rPr lang="en-GB" sz="2000" b="1" dirty="0" err="1">
                <a:latin typeface="Arial" charset="0"/>
              </a:rPr>
              <a:t>đen</a:t>
            </a:r>
            <a:r>
              <a:rPr lang="en-GB" sz="2000" b="1" dirty="0">
                <a:latin typeface="Arial" charset="0"/>
              </a:rPr>
              <a:t> </a:t>
            </a:r>
            <a:r>
              <a:rPr lang="en-GB" sz="2000" b="1" dirty="0" err="1">
                <a:latin typeface="Arial" charset="0"/>
              </a:rPr>
              <a:t>của</a:t>
            </a:r>
            <a:r>
              <a:rPr lang="en-GB" sz="2000" b="1" dirty="0">
                <a:latin typeface="Arial" charset="0"/>
              </a:rPr>
              <a:t> </a:t>
            </a:r>
            <a:r>
              <a:rPr lang="en-GB" sz="2000" b="1" dirty="0" err="1">
                <a:latin typeface="Arial" charset="0"/>
              </a:rPr>
              <a:t>người</a:t>
            </a:r>
            <a:r>
              <a:rPr lang="en-GB" sz="2000" b="1" dirty="0">
                <a:latin typeface="Arial" charset="0"/>
              </a:rPr>
              <a:t> Nam Phi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38"/>
                                        </p:tgtEl>
                                        <p:attrNameLst>
                                          <p:attrName>style.visibility</p:attrName>
                                        </p:attrNameLst>
                                      </p:cBhvr>
                                      <p:to>
                                        <p:strVal val="visible"/>
                                      </p:to>
                                    </p:set>
                                    <p:animEffect transition="in" filter="fade">
                                      <p:cBhvr>
                                        <p:cTn id="7" dur="400" decel="100000"/>
                                        <p:tgtEl>
                                          <p:spTgt spid="13338"/>
                                        </p:tgtEl>
                                      </p:cBhvr>
                                    </p:animEffect>
                                    <p:anim calcmode="lin" valueType="num">
                                      <p:cBhvr>
                                        <p:cTn id="8" dur="400" decel="100000" fill="hold"/>
                                        <p:tgtEl>
                                          <p:spTgt spid="13338"/>
                                        </p:tgtEl>
                                        <p:attrNameLst>
                                          <p:attrName>style.rotation</p:attrName>
                                        </p:attrNameLst>
                                      </p:cBhvr>
                                      <p:tavLst>
                                        <p:tav tm="0">
                                          <p:val>
                                            <p:fltVal val="-90"/>
                                          </p:val>
                                        </p:tav>
                                        <p:tav tm="100000">
                                          <p:val>
                                            <p:fltVal val="0"/>
                                          </p:val>
                                        </p:tav>
                                      </p:tavLst>
                                    </p:anim>
                                    <p:anim calcmode="lin" valueType="num">
                                      <p:cBhvr>
                                        <p:cTn id="9" dur="400" decel="100000" fill="hold"/>
                                        <p:tgtEl>
                                          <p:spTgt spid="13338"/>
                                        </p:tgtEl>
                                        <p:attrNameLst>
                                          <p:attrName>ppt_x</p:attrName>
                                        </p:attrNameLst>
                                      </p:cBhvr>
                                      <p:tavLst>
                                        <p:tav tm="0">
                                          <p:val>
                                            <p:strVal val="#ppt_x+0.4"/>
                                          </p:val>
                                        </p:tav>
                                        <p:tav tm="100000">
                                          <p:val>
                                            <p:strVal val="#ppt_x-0.05"/>
                                          </p:val>
                                        </p:tav>
                                      </p:tavLst>
                                    </p:anim>
                                    <p:anim calcmode="lin" valueType="num">
                                      <p:cBhvr>
                                        <p:cTn id="10" dur="400" decel="100000" fill="hold"/>
                                        <p:tgtEl>
                                          <p:spTgt spid="13338"/>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338"/>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3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13339"/>
                                        </p:tgtEl>
                                        <p:attrNameLst>
                                          <p:attrName>style.visibility</p:attrName>
                                        </p:attrNameLst>
                                      </p:cBhvr>
                                      <p:to>
                                        <p:strVal val="visible"/>
                                      </p:to>
                                    </p:set>
                                    <p:anim calcmode="lin" valueType="num">
                                      <p:cBhvr>
                                        <p:cTn id="17" dur="500" fill="hold"/>
                                        <p:tgtEl>
                                          <p:spTgt spid="133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500" fill="hold"/>
                                        <p:tgtEl>
                                          <p:spTgt spid="13339"/>
                                        </p:tgtEl>
                                        <p:attrNameLst>
                                          <p:attrName>ppt_x</p:attrName>
                                        </p:attrNameLst>
                                      </p:cBhvr>
                                      <p:tavLst>
                                        <p:tav tm="0">
                                          <p:val>
                                            <p:fltVal val="-1"/>
                                          </p:val>
                                        </p:tav>
                                        <p:tav tm="50000">
                                          <p:val>
                                            <p:fltVal val="0.95"/>
                                          </p:val>
                                        </p:tav>
                                        <p:tav tm="100000">
                                          <p:val>
                                            <p:strVal val="#ppt_x"/>
                                          </p:val>
                                        </p:tav>
                                      </p:tavLst>
                                    </p:anim>
                                    <p:anim calcmode="lin" valueType="num">
                                      <p:cBhvr>
                                        <p:cTn id="19" dur="500" fill="hold"/>
                                        <p:tgtEl>
                                          <p:spTgt spid="13339"/>
                                        </p:tgtEl>
                                        <p:attrNameLst>
                                          <p:attrName>ppt_y</p:attrName>
                                        </p:attrNameLst>
                                      </p:cBhvr>
                                      <p:tavLst>
                                        <p:tav tm="0">
                                          <p:val>
                                            <p:strVal val="#ppt_y"/>
                                          </p:val>
                                        </p:tav>
                                        <p:tav tm="100000">
                                          <p:val>
                                            <p:strVal val="#ppt_y"/>
                                          </p:val>
                                        </p:tav>
                                      </p:tavLst>
                                    </p:anim>
                                    <p:animEffect transition="in" filter="fade">
                                      <p:cBhvr>
                                        <p:cTn id="20" dur="500"/>
                                        <p:tgtEl>
                                          <p:spTgt spid="13339"/>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2"/>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2"/>
                                        </p:tgtEl>
                                        <p:attrNameLst>
                                          <p:attrName>ppt_y</p:attrName>
                                        </p:attrNameLst>
                                      </p:cBhvr>
                                      <p:tavLst>
                                        <p:tav tm="0">
                                          <p:val>
                                            <p:strVal val="#ppt_y"/>
                                          </p:val>
                                        </p:tav>
                                        <p:tav tm="100000">
                                          <p:val>
                                            <p:strVal val="#ppt_y"/>
                                          </p:val>
                                        </p:tav>
                                      </p:tavLst>
                                    </p:anim>
                                    <p:animEffect transition="in" filter="fade">
                                      <p:cBhvr>
                                        <p:cTn id="28" dur="1000"/>
                                        <p:tgtEl>
                                          <p:spTgt spid="32"/>
                                        </p:tgtEl>
                                      </p:cBhvr>
                                    </p:animEffect>
                                  </p:childTnLst>
                                </p:cTn>
                              </p:par>
                              <p:par>
                                <p:cTn id="29" presetID="48" presetClass="entr" presetSubtype="0" accel="50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3"/>
                                        </p:tgtEl>
                                        <p:attrNameLst>
                                          <p:attrName>ppt_y</p:attrName>
                                        </p:attrNameLst>
                                      </p:cBhvr>
                                      <p:tavLst>
                                        <p:tav tm="0">
                                          <p:val>
                                            <p:strVal val="#ppt_y"/>
                                          </p:val>
                                        </p:tav>
                                        <p:tav tm="100000">
                                          <p:val>
                                            <p:strVal val="#ppt_y"/>
                                          </p:val>
                                        </p:tav>
                                      </p:tavLst>
                                    </p:anim>
                                    <p:animEffect transition="in" filter="fade">
                                      <p:cBhvr>
                                        <p:cTn id="3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8" grpId="0"/>
      <p:bldP spid="1333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flowersFrame_png_ydh_0009_2291x150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3924300" y="3357563"/>
            <a:ext cx="3887788" cy="1604962"/>
          </a:xfrm>
          <a:prstGeom prst="rect">
            <a:avLst/>
          </a:prstGeom>
          <a:solidFill>
            <a:schemeClr val="bg1"/>
          </a:solidFill>
          <a:ln w="9525">
            <a:noFill/>
            <a:miter lim="800000"/>
            <a:headEnd/>
            <a:tailEnd/>
          </a:ln>
        </p:spPr>
        <p:txBody>
          <a:bodyPr>
            <a:spAutoFit/>
          </a:bodyPr>
          <a:lstStyle/>
          <a:p>
            <a:pPr>
              <a:spcBef>
                <a:spcPct val="50000"/>
              </a:spcBef>
            </a:pPr>
            <a:endParaRPr lang="en-GB">
              <a:latin typeface="Arial" charset="0"/>
            </a:endParaRPr>
          </a:p>
          <a:p>
            <a:pPr>
              <a:spcBef>
                <a:spcPct val="50000"/>
              </a:spcBef>
            </a:pPr>
            <a:endParaRPr lang="en-GB">
              <a:latin typeface="Arial" charset="0"/>
            </a:endParaRPr>
          </a:p>
          <a:p>
            <a:pPr>
              <a:spcBef>
                <a:spcPct val="50000"/>
              </a:spcBef>
            </a:pPr>
            <a:endParaRPr lang="en-GB">
              <a:latin typeface="Arial" charset="0"/>
            </a:endParaRPr>
          </a:p>
          <a:p>
            <a:pPr>
              <a:spcBef>
                <a:spcPct val="50000"/>
              </a:spcBef>
            </a:pPr>
            <a:endParaRPr lang="en-GB">
              <a:latin typeface="Arial" charset="0"/>
            </a:endParaRPr>
          </a:p>
        </p:txBody>
      </p:sp>
      <p:sp>
        <p:nvSpPr>
          <p:cNvPr id="14342" name="Text Box 6"/>
          <p:cNvSpPr txBox="1">
            <a:spLocks noChangeArrowheads="1"/>
          </p:cNvSpPr>
          <p:nvPr/>
        </p:nvSpPr>
        <p:spPr bwMode="auto">
          <a:xfrm>
            <a:off x="971550" y="1628775"/>
            <a:ext cx="6985000" cy="2492375"/>
          </a:xfrm>
          <a:prstGeom prst="rect">
            <a:avLst/>
          </a:prstGeom>
          <a:noFill/>
          <a:ln w="9525">
            <a:noFill/>
            <a:miter lim="800000"/>
            <a:headEnd/>
            <a:tailEnd/>
          </a:ln>
        </p:spPr>
        <p:txBody>
          <a:bodyPr>
            <a:spAutoFit/>
          </a:bodyPr>
          <a:lstStyle/>
          <a:p>
            <a:pPr>
              <a:spcBef>
                <a:spcPct val="50000"/>
              </a:spcBef>
            </a:pPr>
            <a:r>
              <a:rPr lang="en-GB" sz="2400" b="1">
                <a:solidFill>
                  <a:srgbClr val="990000"/>
                </a:solidFill>
                <a:latin typeface="Arial" charset="0"/>
              </a:rPr>
              <a:t>Hướng dẫn đọc diễn cảm toàn bài:</a:t>
            </a:r>
          </a:p>
          <a:p>
            <a:pPr algn="just">
              <a:spcBef>
                <a:spcPct val="50000"/>
              </a:spcBef>
            </a:pPr>
            <a:r>
              <a:rPr lang="en-GB" sz="2400" b="1">
                <a:solidFill>
                  <a:srgbClr val="990000"/>
                </a:solidFill>
                <a:latin typeface="Arial" charset="0"/>
              </a:rPr>
              <a:t>    + Đọc giọng thông báo rõ ràng, rành mạch, tốc độ khá nhanh, nhấn giọng ở những số liệu, thông tin về chính sách đối xử bất công với người da đen ở Nam Phi; thể hiện sự bất bình với chế độ a-pác-thai. </a:t>
            </a:r>
          </a:p>
        </p:txBody>
      </p:sp>
      <p:sp>
        <p:nvSpPr>
          <p:cNvPr id="14343" name="Text Box 7"/>
          <p:cNvSpPr txBox="1">
            <a:spLocks noChangeArrowheads="1"/>
          </p:cNvSpPr>
          <p:nvPr/>
        </p:nvSpPr>
        <p:spPr bwMode="auto">
          <a:xfrm>
            <a:off x="2987675" y="4149725"/>
            <a:ext cx="5113338" cy="1200150"/>
          </a:xfrm>
          <a:prstGeom prst="rect">
            <a:avLst/>
          </a:prstGeom>
          <a:noFill/>
          <a:ln w="9525">
            <a:noFill/>
            <a:miter lim="800000"/>
            <a:headEnd/>
            <a:tailEnd/>
          </a:ln>
        </p:spPr>
        <p:txBody>
          <a:bodyPr>
            <a:spAutoFit/>
          </a:bodyPr>
          <a:lstStyle/>
          <a:p>
            <a:pPr algn="just">
              <a:spcBef>
                <a:spcPct val="50000"/>
              </a:spcBef>
            </a:pPr>
            <a:r>
              <a:rPr lang="en-GB" sz="2400" b="1">
                <a:solidFill>
                  <a:srgbClr val="990000"/>
                </a:solidFill>
                <a:latin typeface="Arial" charset="0"/>
              </a:rPr>
              <a:t>+ Đoạn cuối đọc với cảm hứng ca ngợi cuộc đấu tranh bền bỉ, dũng cảm của người da đen.</a:t>
            </a:r>
          </a:p>
        </p:txBody>
      </p:sp>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A06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5"/>
          <p:cNvSpPr txBox="1">
            <a:spLocks noChangeArrowheads="1"/>
          </p:cNvSpPr>
          <p:nvPr/>
        </p:nvSpPr>
        <p:spPr bwMode="auto">
          <a:xfrm>
            <a:off x="395288" y="908050"/>
            <a:ext cx="8353425" cy="5078413"/>
          </a:xfrm>
          <a:prstGeom prst="rect">
            <a:avLst/>
          </a:prstGeom>
          <a:noFill/>
          <a:ln w="9525">
            <a:noFill/>
            <a:miter lim="800000"/>
            <a:headEnd/>
            <a:tailEnd/>
          </a:ln>
        </p:spPr>
        <p:txBody>
          <a:bodyPr>
            <a:spAutoFit/>
          </a:bodyPr>
          <a:lstStyle/>
          <a:p>
            <a:pPr algn="ctr">
              <a:spcBef>
                <a:spcPct val="50000"/>
              </a:spcBef>
            </a:pPr>
            <a:r>
              <a:rPr lang="en-GB">
                <a:latin typeface="Arial" charset="0"/>
              </a:rPr>
              <a:t>    </a:t>
            </a:r>
            <a:r>
              <a:rPr lang="en-GB" sz="2400" b="1">
                <a:solidFill>
                  <a:schemeClr val="bg1"/>
                </a:solidFill>
                <a:latin typeface="Arial" charset="0"/>
              </a:rPr>
              <a:t>Luyện đọc diễn cảm</a:t>
            </a:r>
          </a:p>
          <a:p>
            <a:pPr algn="just">
              <a:spcBef>
                <a:spcPct val="50000"/>
              </a:spcBef>
            </a:pPr>
            <a:r>
              <a:rPr lang="en-GB" sz="2400" b="1">
                <a:solidFill>
                  <a:schemeClr val="bg1"/>
                </a:solidFill>
                <a:latin typeface="Arial" charset="0"/>
              </a:rPr>
              <a:t>    Bất bình với chế độ a-pác-thai, người da đen đã đứng lên đòi bình đẳng. Cuộc đấu tranh dũng cảm và bền bỉ của họ được sự ủng hộ của những người yêu chuộng tự do và công lí trên toàn thế giới, cuối cùng đã giành được thắng lợi. Ngày 17- 6- 1991, chính quyền Nam Phi buộc phải huỷ bỏ sắc lệnh phân biệt chủng tộc. Ngày 27-  4- 1994, cuộc tổng tuyển cử đa sắc tộc đầu tiên được tổ chức. Luật sư da đen Nen-xơn Man-đê-la, người từng bị giam cầm suốt 27 năm vì đấu tranh chống chế độ a-pác-thai, được bầu làm Tổng thống. Chế độ phân biệt chủng tộc xấu xa nhất hành tinh đã chấm dứt trước khi nhân loại bước vào thế kỉ XXI.</a:t>
            </a:r>
          </a:p>
        </p:txBody>
      </p:sp>
      <p:sp>
        <p:nvSpPr>
          <p:cNvPr id="14342" name="Line 6"/>
          <p:cNvSpPr>
            <a:spLocks noChangeShapeType="1"/>
          </p:cNvSpPr>
          <p:nvPr/>
        </p:nvSpPr>
        <p:spPr bwMode="auto">
          <a:xfrm>
            <a:off x="827088" y="1844675"/>
            <a:ext cx="1223962" cy="0"/>
          </a:xfrm>
          <a:prstGeom prst="line">
            <a:avLst/>
          </a:prstGeom>
          <a:noFill/>
          <a:ln w="28575">
            <a:solidFill>
              <a:srgbClr val="FFFF00"/>
            </a:solidFill>
            <a:round/>
            <a:headEnd/>
            <a:tailEnd/>
          </a:ln>
        </p:spPr>
        <p:txBody>
          <a:bodyPr/>
          <a:lstStyle/>
          <a:p>
            <a:endParaRPr lang="en-US"/>
          </a:p>
        </p:txBody>
      </p:sp>
      <p:sp>
        <p:nvSpPr>
          <p:cNvPr id="14344" name="Line 8"/>
          <p:cNvSpPr>
            <a:spLocks noChangeShapeType="1"/>
          </p:cNvSpPr>
          <p:nvPr/>
        </p:nvSpPr>
        <p:spPr bwMode="auto">
          <a:xfrm>
            <a:off x="5724525" y="2205038"/>
            <a:ext cx="1439863" cy="0"/>
          </a:xfrm>
          <a:prstGeom prst="line">
            <a:avLst/>
          </a:prstGeom>
          <a:noFill/>
          <a:ln w="28575">
            <a:solidFill>
              <a:srgbClr val="FFFF00"/>
            </a:solidFill>
            <a:round/>
            <a:headEnd/>
            <a:tailEnd/>
          </a:ln>
        </p:spPr>
        <p:txBody>
          <a:bodyPr/>
          <a:lstStyle/>
          <a:p>
            <a:endParaRPr lang="en-US"/>
          </a:p>
        </p:txBody>
      </p:sp>
      <p:sp>
        <p:nvSpPr>
          <p:cNvPr id="14345" name="Line 9"/>
          <p:cNvSpPr>
            <a:spLocks noChangeShapeType="1"/>
          </p:cNvSpPr>
          <p:nvPr/>
        </p:nvSpPr>
        <p:spPr bwMode="auto">
          <a:xfrm>
            <a:off x="7740650" y="2205038"/>
            <a:ext cx="935038" cy="0"/>
          </a:xfrm>
          <a:prstGeom prst="line">
            <a:avLst/>
          </a:prstGeom>
          <a:noFill/>
          <a:ln w="28575">
            <a:solidFill>
              <a:srgbClr val="FFFF00"/>
            </a:solidFill>
            <a:round/>
            <a:headEnd/>
            <a:tailEnd/>
          </a:ln>
        </p:spPr>
        <p:txBody>
          <a:bodyPr/>
          <a:lstStyle/>
          <a:p>
            <a:endParaRPr lang="en-US"/>
          </a:p>
        </p:txBody>
      </p:sp>
      <p:sp>
        <p:nvSpPr>
          <p:cNvPr id="14346" name="Line 10"/>
          <p:cNvSpPr>
            <a:spLocks noChangeShapeType="1"/>
          </p:cNvSpPr>
          <p:nvPr/>
        </p:nvSpPr>
        <p:spPr bwMode="auto">
          <a:xfrm>
            <a:off x="6948488" y="2565400"/>
            <a:ext cx="1655762" cy="0"/>
          </a:xfrm>
          <a:prstGeom prst="line">
            <a:avLst/>
          </a:prstGeom>
          <a:noFill/>
          <a:ln w="28575">
            <a:solidFill>
              <a:srgbClr val="FFFF00"/>
            </a:solidFill>
            <a:round/>
            <a:headEnd/>
            <a:tailEnd/>
          </a:ln>
        </p:spPr>
        <p:txBody>
          <a:bodyPr/>
          <a:lstStyle/>
          <a:p>
            <a:endParaRPr lang="en-US"/>
          </a:p>
        </p:txBody>
      </p:sp>
      <p:sp>
        <p:nvSpPr>
          <p:cNvPr id="14350" name="Line 14"/>
          <p:cNvSpPr>
            <a:spLocks noChangeShapeType="1"/>
          </p:cNvSpPr>
          <p:nvPr/>
        </p:nvSpPr>
        <p:spPr bwMode="auto">
          <a:xfrm>
            <a:off x="539750" y="3644900"/>
            <a:ext cx="2592388" cy="0"/>
          </a:xfrm>
          <a:prstGeom prst="line">
            <a:avLst/>
          </a:prstGeom>
          <a:noFill/>
          <a:ln w="28575">
            <a:solidFill>
              <a:srgbClr val="FFFF00"/>
            </a:solidFill>
            <a:round/>
            <a:headEnd/>
            <a:tailEnd/>
          </a:ln>
        </p:spPr>
        <p:txBody>
          <a:bodyPr/>
          <a:lstStyle/>
          <a:p>
            <a:endParaRPr lang="en-US"/>
          </a:p>
        </p:txBody>
      </p:sp>
      <p:sp>
        <p:nvSpPr>
          <p:cNvPr id="14354" name="Line 18"/>
          <p:cNvSpPr>
            <a:spLocks noChangeShapeType="1"/>
          </p:cNvSpPr>
          <p:nvPr/>
        </p:nvSpPr>
        <p:spPr bwMode="auto">
          <a:xfrm>
            <a:off x="539750" y="2924175"/>
            <a:ext cx="2303463" cy="0"/>
          </a:xfrm>
          <a:prstGeom prst="line">
            <a:avLst/>
          </a:prstGeom>
          <a:noFill/>
          <a:ln w="28575">
            <a:solidFill>
              <a:srgbClr val="FFFF00"/>
            </a:solidFill>
            <a:round/>
            <a:headEnd/>
            <a:tailEnd/>
          </a:ln>
        </p:spPr>
        <p:txBody>
          <a:bodyPr/>
          <a:lstStyle/>
          <a:p>
            <a:endParaRPr lang="en-US"/>
          </a:p>
        </p:txBody>
      </p:sp>
      <p:sp>
        <p:nvSpPr>
          <p:cNvPr id="14355" name="Line 19"/>
          <p:cNvSpPr>
            <a:spLocks noChangeShapeType="1"/>
          </p:cNvSpPr>
          <p:nvPr/>
        </p:nvSpPr>
        <p:spPr bwMode="auto">
          <a:xfrm>
            <a:off x="4859338" y="5516563"/>
            <a:ext cx="1728787" cy="0"/>
          </a:xfrm>
          <a:prstGeom prst="line">
            <a:avLst/>
          </a:prstGeom>
          <a:noFill/>
          <a:ln w="28575">
            <a:solidFill>
              <a:srgbClr val="FFFF00"/>
            </a:solidFill>
            <a:round/>
            <a:headEnd/>
            <a:tailEnd/>
          </a:ln>
        </p:spPr>
        <p:txBody>
          <a:bodyPr/>
          <a:lstStyle/>
          <a:p>
            <a:endParaRPr lang="en-US"/>
          </a:p>
        </p:txBody>
      </p:sp>
      <p:sp>
        <p:nvSpPr>
          <p:cNvPr id="14356" name="Line 20"/>
          <p:cNvSpPr>
            <a:spLocks noChangeShapeType="1"/>
          </p:cNvSpPr>
          <p:nvPr/>
        </p:nvSpPr>
        <p:spPr bwMode="auto">
          <a:xfrm>
            <a:off x="539750" y="5876925"/>
            <a:ext cx="1368425" cy="0"/>
          </a:xfrm>
          <a:prstGeom prst="line">
            <a:avLst/>
          </a:prstGeom>
          <a:noFill/>
          <a:ln w="28575">
            <a:solidFill>
              <a:srgbClr val="FFFF00"/>
            </a:solidFill>
            <a:round/>
            <a:headEnd/>
            <a:tailEnd/>
          </a:ln>
        </p:spPr>
        <p:txBody>
          <a:bodyPr/>
          <a:lstStyle/>
          <a:p>
            <a:endParaRPr lang="en-US"/>
          </a:p>
        </p:txBody>
      </p:sp>
      <p:pic>
        <p:nvPicPr>
          <p:cNvPr id="15374" name="Picture 21" descr="POINSET2"/>
          <p:cNvPicPr>
            <a:picLocks noChangeAspect="1" noChangeArrowheads="1"/>
          </p:cNvPicPr>
          <p:nvPr/>
        </p:nvPicPr>
        <p:blipFill>
          <a:blip r:embed="rId3"/>
          <a:srcRect/>
          <a:stretch>
            <a:fillRect/>
          </a:stretch>
        </p:blipFill>
        <p:spPr bwMode="auto">
          <a:xfrm>
            <a:off x="0" y="0"/>
            <a:ext cx="2124075" cy="2124075"/>
          </a:xfrm>
          <a:prstGeom prst="rect">
            <a:avLst/>
          </a:prstGeom>
          <a:noFill/>
          <a:ln w="9525">
            <a:noFill/>
            <a:miter lim="800000"/>
            <a:headEnd/>
            <a:tailEnd/>
          </a:ln>
        </p:spPr>
      </p:pic>
      <p:pic>
        <p:nvPicPr>
          <p:cNvPr id="15375" name="Picture 22" descr="POINSET2"/>
          <p:cNvPicPr>
            <a:picLocks noChangeAspect="1" noChangeArrowheads="1"/>
          </p:cNvPicPr>
          <p:nvPr/>
        </p:nvPicPr>
        <p:blipFill>
          <a:blip r:embed="rId3"/>
          <a:srcRect/>
          <a:stretch>
            <a:fillRect/>
          </a:stretch>
        </p:blipFill>
        <p:spPr bwMode="auto">
          <a:xfrm rot="10800000">
            <a:off x="7394575" y="5084763"/>
            <a:ext cx="1749425" cy="177323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ppt_x</p:attrName>
                                        </p:attrNameLst>
                                      </p:cBhvr>
                                      <p:tavLst>
                                        <p:tav tm="0">
                                          <p:val>
                                            <p:strVal val="#ppt_x-.2"/>
                                          </p:val>
                                        </p:tav>
                                        <p:tav tm="100000">
                                          <p:val>
                                            <p:strVal val="#ppt_x"/>
                                          </p:val>
                                        </p:tav>
                                      </p:tavLst>
                                    </p:anim>
                                    <p:anim calcmode="lin" valueType="num">
                                      <p:cBhvr>
                                        <p:cTn id="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344"/>
                                        </p:tgtEl>
                                        <p:attrNameLst>
                                          <p:attrName>style.visibility</p:attrName>
                                        </p:attrNameLst>
                                      </p:cBhvr>
                                      <p:to>
                                        <p:strVal val="visible"/>
                                      </p:to>
                                    </p:set>
                                    <p:anim calcmode="lin" valueType="num">
                                      <p:cBhvr>
                                        <p:cTn id="12" dur="1000" fill="hold"/>
                                        <p:tgtEl>
                                          <p:spTgt spid="14344"/>
                                        </p:tgtEl>
                                        <p:attrNameLst>
                                          <p:attrName>ppt_x</p:attrName>
                                        </p:attrNameLst>
                                      </p:cBhvr>
                                      <p:tavLst>
                                        <p:tav tm="0">
                                          <p:val>
                                            <p:strVal val="#ppt_x-.2"/>
                                          </p:val>
                                        </p:tav>
                                        <p:tav tm="100000">
                                          <p:val>
                                            <p:strVal val="#ppt_x"/>
                                          </p:val>
                                        </p:tav>
                                      </p:tavLst>
                                    </p:anim>
                                    <p:anim calcmode="lin" valueType="num">
                                      <p:cBhvr>
                                        <p:cTn id="13" dur="1000" fill="hold"/>
                                        <p:tgtEl>
                                          <p:spTgt spid="1434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4345"/>
                                        </p:tgtEl>
                                        <p:attrNameLst>
                                          <p:attrName>style.visibility</p:attrName>
                                        </p:attrNameLst>
                                      </p:cBhvr>
                                      <p:to>
                                        <p:strVal val="visible"/>
                                      </p:to>
                                    </p:set>
                                    <p:anim calcmode="lin" valueType="num">
                                      <p:cBhvr>
                                        <p:cTn id="17" dur="1000" fill="hold"/>
                                        <p:tgtEl>
                                          <p:spTgt spid="14345"/>
                                        </p:tgtEl>
                                        <p:attrNameLst>
                                          <p:attrName>ppt_x</p:attrName>
                                        </p:attrNameLst>
                                      </p:cBhvr>
                                      <p:tavLst>
                                        <p:tav tm="0">
                                          <p:val>
                                            <p:strVal val="#ppt_x-.2"/>
                                          </p:val>
                                        </p:tav>
                                        <p:tav tm="100000">
                                          <p:val>
                                            <p:strVal val="#ppt_x"/>
                                          </p:val>
                                        </p:tav>
                                      </p:tavLst>
                                    </p:anim>
                                    <p:anim calcmode="lin" valueType="num">
                                      <p:cBhvr>
                                        <p:cTn id="18" dur="1000" fill="hold"/>
                                        <p:tgtEl>
                                          <p:spTgt spid="1434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354"/>
                                        </p:tgtEl>
                                        <p:attrNameLst>
                                          <p:attrName>style.visibility</p:attrName>
                                        </p:attrNameLst>
                                      </p:cBhvr>
                                      <p:to>
                                        <p:strVal val="visible"/>
                                      </p:to>
                                    </p:set>
                                    <p:anim calcmode="lin" valueType="num">
                                      <p:cBhvr>
                                        <p:cTn id="22" dur="1000" fill="hold"/>
                                        <p:tgtEl>
                                          <p:spTgt spid="14354"/>
                                        </p:tgtEl>
                                        <p:attrNameLst>
                                          <p:attrName>ppt_x</p:attrName>
                                        </p:attrNameLst>
                                      </p:cBhvr>
                                      <p:tavLst>
                                        <p:tav tm="0">
                                          <p:val>
                                            <p:strVal val="#ppt_x-.2"/>
                                          </p:val>
                                        </p:tav>
                                        <p:tav tm="100000">
                                          <p:val>
                                            <p:strVal val="#ppt_x"/>
                                          </p:val>
                                        </p:tav>
                                      </p:tavLst>
                                    </p:anim>
                                    <p:anim calcmode="lin" valueType="num">
                                      <p:cBhvr>
                                        <p:cTn id="23" dur="1000" fill="hold"/>
                                        <p:tgtEl>
                                          <p:spTgt spid="1435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35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4346"/>
                                        </p:tgtEl>
                                        <p:attrNameLst>
                                          <p:attrName>style.visibility</p:attrName>
                                        </p:attrNameLst>
                                      </p:cBhvr>
                                      <p:to>
                                        <p:strVal val="visible"/>
                                      </p:to>
                                    </p:set>
                                    <p:anim calcmode="lin" valueType="num">
                                      <p:cBhvr>
                                        <p:cTn id="27" dur="1000" fill="hold"/>
                                        <p:tgtEl>
                                          <p:spTgt spid="14346"/>
                                        </p:tgtEl>
                                        <p:attrNameLst>
                                          <p:attrName>ppt_x</p:attrName>
                                        </p:attrNameLst>
                                      </p:cBhvr>
                                      <p:tavLst>
                                        <p:tav tm="0">
                                          <p:val>
                                            <p:strVal val="#ppt_x-.2"/>
                                          </p:val>
                                        </p:tav>
                                        <p:tav tm="100000">
                                          <p:val>
                                            <p:strVal val="#ppt_x"/>
                                          </p:val>
                                        </p:tav>
                                      </p:tavLst>
                                    </p:anim>
                                    <p:anim calcmode="lin" valueType="num">
                                      <p:cBhvr>
                                        <p:cTn id="28" dur="1000" fill="hold"/>
                                        <p:tgtEl>
                                          <p:spTgt spid="1434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34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4350"/>
                                        </p:tgtEl>
                                        <p:attrNameLst>
                                          <p:attrName>style.visibility</p:attrName>
                                        </p:attrNameLst>
                                      </p:cBhvr>
                                      <p:to>
                                        <p:strVal val="visible"/>
                                      </p:to>
                                    </p:set>
                                    <p:anim calcmode="lin" valueType="num">
                                      <p:cBhvr>
                                        <p:cTn id="32" dur="1000" fill="hold"/>
                                        <p:tgtEl>
                                          <p:spTgt spid="14350"/>
                                        </p:tgtEl>
                                        <p:attrNameLst>
                                          <p:attrName>ppt_x</p:attrName>
                                        </p:attrNameLst>
                                      </p:cBhvr>
                                      <p:tavLst>
                                        <p:tav tm="0">
                                          <p:val>
                                            <p:strVal val="#ppt_x-.2"/>
                                          </p:val>
                                        </p:tav>
                                        <p:tav tm="100000">
                                          <p:val>
                                            <p:strVal val="#ppt_x"/>
                                          </p:val>
                                        </p:tav>
                                      </p:tavLst>
                                    </p:anim>
                                    <p:anim calcmode="lin" valueType="num">
                                      <p:cBhvr>
                                        <p:cTn id="33" dur="1000" fill="hold"/>
                                        <p:tgtEl>
                                          <p:spTgt spid="1435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350"/>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4356"/>
                                        </p:tgtEl>
                                        <p:attrNameLst>
                                          <p:attrName>style.visibility</p:attrName>
                                        </p:attrNameLst>
                                      </p:cBhvr>
                                      <p:to>
                                        <p:strVal val="visible"/>
                                      </p:to>
                                    </p:set>
                                    <p:anim calcmode="lin" valueType="num">
                                      <p:cBhvr>
                                        <p:cTn id="37" dur="1000" fill="hold"/>
                                        <p:tgtEl>
                                          <p:spTgt spid="14356"/>
                                        </p:tgtEl>
                                        <p:attrNameLst>
                                          <p:attrName>ppt_x</p:attrName>
                                        </p:attrNameLst>
                                      </p:cBhvr>
                                      <p:tavLst>
                                        <p:tav tm="0">
                                          <p:val>
                                            <p:strVal val="#ppt_x-.2"/>
                                          </p:val>
                                        </p:tav>
                                        <p:tav tm="100000">
                                          <p:val>
                                            <p:strVal val="#ppt_x"/>
                                          </p:val>
                                        </p:tav>
                                      </p:tavLst>
                                    </p:anim>
                                    <p:anim calcmode="lin" valueType="num">
                                      <p:cBhvr>
                                        <p:cTn id="38" dur="1000" fill="hold"/>
                                        <p:tgtEl>
                                          <p:spTgt spid="1435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35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4355"/>
                                        </p:tgtEl>
                                        <p:attrNameLst>
                                          <p:attrName>style.visibility</p:attrName>
                                        </p:attrNameLst>
                                      </p:cBhvr>
                                      <p:to>
                                        <p:strVal val="visible"/>
                                      </p:to>
                                    </p:set>
                                    <p:anim calcmode="lin" valueType="num">
                                      <p:cBhvr>
                                        <p:cTn id="42" dur="1000" fill="hold"/>
                                        <p:tgtEl>
                                          <p:spTgt spid="14355"/>
                                        </p:tgtEl>
                                        <p:attrNameLst>
                                          <p:attrName>ppt_x</p:attrName>
                                        </p:attrNameLst>
                                      </p:cBhvr>
                                      <p:tavLst>
                                        <p:tav tm="0">
                                          <p:val>
                                            <p:strVal val="#ppt_x-.2"/>
                                          </p:val>
                                        </p:tav>
                                        <p:tav tm="100000">
                                          <p:val>
                                            <p:strVal val="#ppt_x"/>
                                          </p:val>
                                        </p:tav>
                                      </p:tavLst>
                                    </p:anim>
                                    <p:anim calcmode="lin" valueType="num">
                                      <p:cBhvr>
                                        <p:cTn id="43" dur="1000" fill="hold"/>
                                        <p:tgtEl>
                                          <p:spTgt spid="1435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4" grpId="0" animBg="1"/>
      <p:bldP spid="14345" grpId="0" animBg="1"/>
      <p:bldP spid="14346" grpId="0" animBg="1"/>
      <p:bldP spid="14350" grpId="0" animBg="1"/>
      <p:bldP spid="14354" grpId="0" animBg="1"/>
      <p:bldP spid="14355" grpId="0" animBg="1"/>
      <p:bldP spid="143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90"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16391" name="Line 7"/>
          <p:cNvSpPr>
            <a:spLocks noChangeShapeType="1"/>
          </p:cNvSpPr>
          <p:nvPr/>
        </p:nvSpPr>
        <p:spPr bwMode="auto">
          <a:xfrm>
            <a:off x="4284663" y="1341438"/>
            <a:ext cx="0" cy="4103687"/>
          </a:xfrm>
          <a:prstGeom prst="line">
            <a:avLst/>
          </a:prstGeom>
          <a:noFill/>
          <a:ln w="19050">
            <a:solidFill>
              <a:srgbClr val="0000CC"/>
            </a:solidFill>
            <a:round/>
            <a:headEnd/>
            <a:tailEnd/>
          </a:ln>
        </p:spPr>
        <p:txBody>
          <a:bodyPr/>
          <a:lstStyle/>
          <a:p>
            <a:endParaRPr lang="en-US"/>
          </a:p>
        </p:txBody>
      </p:sp>
      <p:sp>
        <p:nvSpPr>
          <p:cNvPr id="16392"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16393"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16394"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16395"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16396"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16397"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16398"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16399"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16400"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16401"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16402"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16403"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16404"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16405"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16406"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16407" name="Text Box 23"/>
          <p:cNvSpPr txBox="1">
            <a:spLocks noChangeArrowheads="1"/>
          </p:cNvSpPr>
          <p:nvPr/>
        </p:nvSpPr>
        <p:spPr bwMode="auto">
          <a:xfrm>
            <a:off x="4535488" y="2708275"/>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sp>
        <p:nvSpPr>
          <p:cNvPr id="16408" name="Text Box 24"/>
          <p:cNvSpPr txBox="1">
            <a:spLocks noChangeArrowheads="1"/>
          </p:cNvSpPr>
          <p:nvPr/>
        </p:nvSpPr>
        <p:spPr bwMode="auto">
          <a:xfrm>
            <a:off x="4535488" y="3500438"/>
            <a:ext cx="4608512" cy="830262"/>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2:</a:t>
            </a:r>
            <a:r>
              <a:rPr lang="en-GB" sz="2400" b="1">
                <a:solidFill>
                  <a:srgbClr val="003300"/>
                </a:solidFill>
                <a:latin typeface="Arial" charset="0"/>
              </a:rPr>
              <a:t> Chế độ phân biệt chủng tộc xấu xa ở Nam Phi.</a:t>
            </a:r>
          </a:p>
        </p:txBody>
      </p:sp>
      <p:sp>
        <p:nvSpPr>
          <p:cNvPr id="16409" name="Text Box 25"/>
          <p:cNvSpPr txBox="1">
            <a:spLocks noChangeArrowheads="1"/>
          </p:cNvSpPr>
          <p:nvPr/>
        </p:nvSpPr>
        <p:spPr bwMode="auto">
          <a:xfrm>
            <a:off x="4535488" y="4292600"/>
            <a:ext cx="4608512" cy="1200150"/>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3:</a:t>
            </a:r>
            <a:r>
              <a:rPr lang="en-GB" sz="2400" b="1">
                <a:solidFill>
                  <a:srgbClr val="003300"/>
                </a:solidFill>
                <a:latin typeface="Arial" charset="0"/>
              </a:rPr>
              <a:t> Cuộc đấu tranh của người da đen chống chế độ a-pác-thai.</a:t>
            </a:r>
          </a:p>
        </p:txBody>
      </p:sp>
      <p:sp>
        <p:nvSpPr>
          <p:cNvPr id="16410" name="Text Box 26"/>
          <p:cNvSpPr txBox="1">
            <a:spLocks noChangeArrowheads="1"/>
          </p:cNvSpPr>
          <p:nvPr/>
        </p:nvSpPr>
        <p:spPr bwMode="auto">
          <a:xfrm>
            <a:off x="1258888" y="5084763"/>
            <a:ext cx="27003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Đọc diễn cảm</a:t>
            </a:r>
          </a:p>
        </p:txBody>
      </p:sp>
      <p:grpSp>
        <p:nvGrpSpPr>
          <p:cNvPr id="2" name="Group 30"/>
          <p:cNvGrpSpPr>
            <a:grpSpLocks/>
          </p:cNvGrpSpPr>
          <p:nvPr/>
        </p:nvGrpSpPr>
        <p:grpSpPr bwMode="auto">
          <a:xfrm>
            <a:off x="0" y="0"/>
            <a:ext cx="1763713" cy="836613"/>
            <a:chOff x="2864" y="288"/>
            <a:chExt cx="1552" cy="864"/>
          </a:xfrm>
        </p:grpSpPr>
        <p:pic>
          <p:nvPicPr>
            <p:cNvPr id="16414" name="Picture 31"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16415" name="Picture 32"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16416" name="Picture 33"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33" name="Picture 28" descr="BANNERNGANG41"/>
          <p:cNvPicPr>
            <a:picLocks noChangeAspect="1" noChangeArrowheads="1" noCrop="1"/>
          </p:cNvPicPr>
          <p:nvPr/>
        </p:nvPicPr>
        <p:blipFill>
          <a:blip r:embed="rId5"/>
          <a:srcRect/>
          <a:stretch>
            <a:fillRect/>
          </a:stretch>
        </p:blipFill>
        <p:spPr bwMode="auto">
          <a:xfrm>
            <a:off x="323850" y="5516563"/>
            <a:ext cx="8496300" cy="1225550"/>
          </a:xfrm>
          <a:prstGeom prst="rect">
            <a:avLst/>
          </a:prstGeom>
          <a:noFill/>
          <a:ln w="9525">
            <a:noFill/>
            <a:miter lim="800000"/>
            <a:headEnd/>
            <a:tailEnd/>
          </a:ln>
        </p:spPr>
      </p:pic>
      <p:sp>
        <p:nvSpPr>
          <p:cNvPr id="34" name="Text Box 29"/>
          <p:cNvSpPr txBox="1">
            <a:spLocks noChangeArrowheads="1"/>
          </p:cNvSpPr>
          <p:nvPr/>
        </p:nvSpPr>
        <p:spPr bwMode="auto">
          <a:xfrm>
            <a:off x="539750" y="5661025"/>
            <a:ext cx="6048375" cy="1006475"/>
          </a:xfrm>
          <a:prstGeom prst="rect">
            <a:avLst/>
          </a:prstGeom>
          <a:noFill/>
          <a:ln w="9525">
            <a:noFill/>
            <a:miter lim="800000"/>
            <a:headEnd/>
            <a:tailEnd/>
          </a:ln>
        </p:spPr>
        <p:txBody>
          <a:bodyPr>
            <a:spAutoFit/>
          </a:bodyPr>
          <a:lstStyle/>
          <a:p>
            <a:pPr algn="just">
              <a:spcBef>
                <a:spcPct val="50000"/>
              </a:spcBef>
            </a:pPr>
            <a:r>
              <a:rPr lang="en-GB" sz="2000" b="1" u="sng" dirty="0" err="1">
                <a:latin typeface="Arial" charset="0"/>
              </a:rPr>
              <a:t>Nội</a:t>
            </a:r>
            <a:r>
              <a:rPr lang="en-GB" sz="2000" b="1" u="sng" dirty="0">
                <a:latin typeface="Arial" charset="0"/>
              </a:rPr>
              <a:t> dung </a:t>
            </a:r>
            <a:r>
              <a:rPr lang="en-GB" sz="2000" b="1" u="sng" dirty="0" err="1">
                <a:latin typeface="Arial" charset="0"/>
              </a:rPr>
              <a:t>chính</a:t>
            </a:r>
            <a:r>
              <a:rPr lang="en-GB" sz="2000" b="1" u="sng" dirty="0">
                <a:latin typeface="Arial" charset="0"/>
              </a:rPr>
              <a:t>:</a:t>
            </a:r>
            <a:r>
              <a:rPr lang="en-GB" sz="2000" b="1" dirty="0">
                <a:latin typeface="Arial" charset="0"/>
              </a:rPr>
              <a:t> </a:t>
            </a:r>
            <a:r>
              <a:rPr lang="en-GB" sz="2000" b="1" dirty="0" err="1">
                <a:latin typeface="Arial" charset="0"/>
              </a:rPr>
              <a:t>Bài</a:t>
            </a:r>
            <a:r>
              <a:rPr lang="en-GB" sz="2000" b="1" dirty="0">
                <a:latin typeface="Arial" charset="0"/>
              </a:rPr>
              <a:t> </a:t>
            </a:r>
            <a:r>
              <a:rPr lang="en-GB" sz="2000" b="1" dirty="0" err="1">
                <a:latin typeface="Arial" charset="0"/>
              </a:rPr>
              <a:t>văn</a:t>
            </a:r>
            <a:r>
              <a:rPr lang="en-GB" sz="2000" b="1" dirty="0">
                <a:latin typeface="Arial" charset="0"/>
              </a:rPr>
              <a:t> </a:t>
            </a:r>
            <a:r>
              <a:rPr lang="en-GB" sz="2000" b="1" dirty="0" err="1">
                <a:latin typeface="Arial" charset="0"/>
              </a:rPr>
              <a:t>phản</a:t>
            </a:r>
            <a:r>
              <a:rPr lang="en-GB" sz="2000" b="1" dirty="0">
                <a:latin typeface="Arial" charset="0"/>
              </a:rPr>
              <a:t> </a:t>
            </a:r>
            <a:r>
              <a:rPr lang="en-GB" sz="2000" b="1" dirty="0" err="1">
                <a:latin typeface="Arial" charset="0"/>
              </a:rPr>
              <a:t>đối</a:t>
            </a:r>
            <a:r>
              <a:rPr lang="en-GB" sz="2000" b="1" dirty="0">
                <a:latin typeface="Arial" charset="0"/>
              </a:rPr>
              <a:t> </a:t>
            </a:r>
            <a:r>
              <a:rPr lang="en-GB" sz="2000" b="1" dirty="0" err="1">
                <a:latin typeface="Arial" charset="0"/>
              </a:rPr>
              <a:t>chế</a:t>
            </a:r>
            <a:r>
              <a:rPr lang="en-GB" sz="2000" b="1" dirty="0">
                <a:latin typeface="Arial" charset="0"/>
              </a:rPr>
              <a:t> </a:t>
            </a:r>
            <a:r>
              <a:rPr lang="en-GB" sz="2000" b="1" dirty="0" err="1">
                <a:latin typeface="Arial" charset="0"/>
              </a:rPr>
              <a:t>độ</a:t>
            </a:r>
            <a:r>
              <a:rPr lang="en-GB" sz="2000" b="1" dirty="0">
                <a:latin typeface="Arial" charset="0"/>
              </a:rPr>
              <a:t> </a:t>
            </a:r>
            <a:r>
              <a:rPr lang="en-GB" sz="2000" b="1" dirty="0" err="1">
                <a:latin typeface="Arial" charset="0"/>
              </a:rPr>
              <a:t>phân</a:t>
            </a:r>
            <a:r>
              <a:rPr lang="en-GB" sz="2000" b="1" dirty="0">
                <a:latin typeface="Arial" charset="0"/>
              </a:rPr>
              <a:t> </a:t>
            </a:r>
            <a:r>
              <a:rPr lang="en-GB" sz="2000" b="1" dirty="0" err="1">
                <a:latin typeface="Arial" charset="0"/>
              </a:rPr>
              <a:t>biệt</a:t>
            </a:r>
            <a:r>
              <a:rPr lang="en-GB" sz="2000" b="1" dirty="0">
                <a:latin typeface="Arial" charset="0"/>
              </a:rPr>
              <a:t> </a:t>
            </a:r>
            <a:r>
              <a:rPr lang="en-GB" sz="2000" b="1" dirty="0" err="1">
                <a:latin typeface="Arial" charset="0"/>
              </a:rPr>
              <a:t>chủng</a:t>
            </a:r>
            <a:r>
              <a:rPr lang="en-GB" sz="2000" b="1" dirty="0">
                <a:latin typeface="Arial" charset="0"/>
              </a:rPr>
              <a:t> </a:t>
            </a:r>
            <a:r>
              <a:rPr lang="en-GB" sz="2000" b="1" dirty="0" err="1">
                <a:latin typeface="Arial" charset="0"/>
              </a:rPr>
              <a:t>tộc</a:t>
            </a:r>
            <a:r>
              <a:rPr lang="en-GB" sz="2000" b="1" dirty="0">
                <a:latin typeface="Arial" charset="0"/>
              </a:rPr>
              <a:t>, ca </a:t>
            </a:r>
            <a:r>
              <a:rPr lang="en-GB" sz="2000" b="1" dirty="0" err="1">
                <a:latin typeface="Arial" charset="0"/>
              </a:rPr>
              <a:t>ngợi</a:t>
            </a:r>
            <a:r>
              <a:rPr lang="en-GB" sz="2000" b="1" dirty="0">
                <a:latin typeface="Arial" charset="0"/>
              </a:rPr>
              <a:t> </a:t>
            </a:r>
            <a:r>
              <a:rPr lang="en-GB" sz="2000" b="1" dirty="0" err="1">
                <a:latin typeface="Arial" charset="0"/>
              </a:rPr>
              <a:t>cuộc</a:t>
            </a:r>
            <a:r>
              <a:rPr lang="en-GB" sz="2000" b="1" dirty="0">
                <a:latin typeface="Arial" charset="0"/>
              </a:rPr>
              <a:t> </a:t>
            </a:r>
            <a:r>
              <a:rPr lang="en-GB" sz="2000" b="1" dirty="0" err="1">
                <a:latin typeface="Arial" charset="0"/>
              </a:rPr>
              <a:t>đấu</a:t>
            </a:r>
            <a:r>
              <a:rPr lang="en-GB" sz="2000" b="1" dirty="0">
                <a:latin typeface="Arial" charset="0"/>
              </a:rPr>
              <a:t> </a:t>
            </a:r>
            <a:r>
              <a:rPr lang="en-GB" sz="2000" b="1" dirty="0" err="1">
                <a:latin typeface="Arial" charset="0"/>
              </a:rPr>
              <a:t>tranh</a:t>
            </a:r>
            <a:r>
              <a:rPr lang="en-GB" sz="2000" b="1" dirty="0">
                <a:latin typeface="Arial" charset="0"/>
              </a:rPr>
              <a:t> </a:t>
            </a:r>
            <a:r>
              <a:rPr lang="en-GB" sz="2000" b="1" dirty="0" err="1">
                <a:latin typeface="Arial" charset="0"/>
              </a:rPr>
              <a:t>của</a:t>
            </a:r>
            <a:r>
              <a:rPr lang="en-GB" sz="2000" b="1" dirty="0">
                <a:latin typeface="Arial" charset="0"/>
              </a:rPr>
              <a:t> </a:t>
            </a:r>
            <a:r>
              <a:rPr lang="en-GB" sz="2000" b="1" dirty="0" err="1">
                <a:latin typeface="Arial" charset="0"/>
              </a:rPr>
              <a:t>người</a:t>
            </a:r>
            <a:r>
              <a:rPr lang="en-GB" sz="2000" b="1" dirty="0">
                <a:latin typeface="Arial" charset="0"/>
              </a:rPr>
              <a:t> da </a:t>
            </a:r>
            <a:r>
              <a:rPr lang="en-GB" sz="2000" b="1" dirty="0" err="1">
                <a:latin typeface="Arial" charset="0"/>
              </a:rPr>
              <a:t>đen</a:t>
            </a:r>
            <a:r>
              <a:rPr lang="en-GB" sz="2000" b="1" dirty="0">
                <a:latin typeface="Arial" charset="0"/>
              </a:rPr>
              <a:t> </a:t>
            </a:r>
            <a:r>
              <a:rPr lang="en-GB" sz="2000" b="1" dirty="0" err="1">
                <a:latin typeface="Arial" charset="0"/>
              </a:rPr>
              <a:t>của</a:t>
            </a:r>
            <a:r>
              <a:rPr lang="en-GB" sz="2000" b="1" dirty="0">
                <a:latin typeface="Arial" charset="0"/>
              </a:rPr>
              <a:t> </a:t>
            </a:r>
            <a:r>
              <a:rPr lang="en-GB" sz="2000" b="1" dirty="0" err="1">
                <a:latin typeface="Arial" charset="0"/>
              </a:rPr>
              <a:t>người</a:t>
            </a:r>
            <a:r>
              <a:rPr lang="en-GB" sz="2000" b="1" dirty="0">
                <a:latin typeface="Arial" charset="0"/>
              </a:rPr>
              <a:t> Nam Phi</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3"/>
                                        </p:tgtEl>
                                        <p:attrNameLst>
                                          <p:attrName>ppt_y</p:attrName>
                                        </p:attrNameLst>
                                      </p:cBhvr>
                                      <p:tavLst>
                                        <p:tav tm="0">
                                          <p:val>
                                            <p:strVal val="#ppt_y"/>
                                          </p:val>
                                        </p:tav>
                                        <p:tav tm="100000">
                                          <p:val>
                                            <p:strVal val="#ppt_y"/>
                                          </p:val>
                                        </p:tav>
                                      </p:tavLst>
                                    </p:anim>
                                    <p:animEffect transition="in" filter="fade">
                                      <p:cBhvr>
                                        <p:cTn id="10" dur="1000"/>
                                        <p:tgtEl>
                                          <p:spTgt spid="33"/>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4"/>
                                        </p:tgtEl>
                                        <p:attrNameLst>
                                          <p:attrName>ppt_y</p:attrName>
                                        </p:attrNameLst>
                                      </p:cBhvr>
                                      <p:tavLst>
                                        <p:tav tm="0">
                                          <p:val>
                                            <p:strVal val="#ppt_y"/>
                                          </p:val>
                                        </p:tav>
                                        <p:tav tm="100000">
                                          <p:val>
                                            <p:strVal val="#ppt_y"/>
                                          </p:val>
                                        </p:tav>
                                      </p:tavLst>
                                    </p:anim>
                                    <p:animEffect transition="in" filter="fade">
                                      <p:cBhvr>
                                        <p:cTn id="1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descr="bfb007dq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3" name="Text Box 5"/>
          <p:cNvSpPr txBox="1">
            <a:spLocks noChangeArrowheads="1"/>
          </p:cNvSpPr>
          <p:nvPr/>
        </p:nvSpPr>
        <p:spPr bwMode="auto">
          <a:xfrm>
            <a:off x="4500563" y="4652963"/>
            <a:ext cx="3816350" cy="1200150"/>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rgbClr val="0000CC"/>
                </a:solidFill>
                <a:latin typeface="Arial" charset="0"/>
              </a:rPr>
              <a:t>Em hãy giới thiệu về vị Tổng thống đầu tiên của nước Nam Phi mới.</a:t>
            </a:r>
          </a:p>
        </p:txBody>
      </p:sp>
      <p:pic>
        <p:nvPicPr>
          <p:cNvPr id="17414" name="Picture 6" descr="200806290903572_29"/>
          <p:cNvPicPr>
            <a:picLocks noChangeAspect="1" noChangeArrowheads="1"/>
          </p:cNvPicPr>
          <p:nvPr/>
        </p:nvPicPr>
        <p:blipFill>
          <a:blip r:embed="rId3"/>
          <a:srcRect/>
          <a:stretch>
            <a:fillRect/>
          </a:stretch>
        </p:blipFill>
        <p:spPr bwMode="auto">
          <a:xfrm>
            <a:off x="4572000" y="404813"/>
            <a:ext cx="3889375" cy="2952750"/>
          </a:xfrm>
          <a:prstGeom prst="rect">
            <a:avLst/>
          </a:prstGeom>
          <a:noFill/>
          <a:ln w="9525">
            <a:noFill/>
            <a:miter lim="800000"/>
            <a:headEnd/>
            <a:tailEnd/>
          </a:ln>
        </p:spPr>
      </p:pic>
      <p:sp>
        <p:nvSpPr>
          <p:cNvPr id="17415" name="Text Box 7"/>
          <p:cNvSpPr txBox="1">
            <a:spLocks noChangeArrowheads="1"/>
          </p:cNvSpPr>
          <p:nvPr/>
        </p:nvSpPr>
        <p:spPr bwMode="auto">
          <a:xfrm>
            <a:off x="5508625" y="3500438"/>
            <a:ext cx="2520950" cy="396875"/>
          </a:xfrm>
          <a:prstGeom prst="rect">
            <a:avLst/>
          </a:prstGeom>
          <a:noFill/>
          <a:ln w="9525">
            <a:noFill/>
            <a:miter lim="800000"/>
            <a:headEnd/>
            <a:tailEnd/>
          </a:ln>
        </p:spPr>
        <p:txBody>
          <a:bodyPr>
            <a:spAutoFit/>
          </a:bodyPr>
          <a:lstStyle/>
          <a:p>
            <a:pPr>
              <a:spcBef>
                <a:spcPct val="50000"/>
              </a:spcBef>
            </a:pPr>
            <a:r>
              <a:rPr lang="en-GB" sz="2000" b="1">
                <a:solidFill>
                  <a:srgbClr val="990099"/>
                </a:solidFill>
                <a:latin typeface="Arial" charset="0"/>
              </a:rPr>
              <a:t>Nen-xơn Man-đê-la</a:t>
            </a:r>
          </a:p>
        </p:txBody>
      </p:sp>
    </p:spTree>
  </p:cSld>
  <p:clrMapOvr>
    <a:masterClrMapping/>
  </p:clrMapOvr>
  <p:transition spd="med">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5" descr="bfb005zk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437" name="Picture 6" descr="Nen xơn Man de la vao khoảng năm 1937"/>
          <p:cNvPicPr>
            <a:picLocks noChangeAspect="1" noChangeArrowheads="1"/>
          </p:cNvPicPr>
          <p:nvPr/>
        </p:nvPicPr>
        <p:blipFill>
          <a:blip r:embed="rId3"/>
          <a:srcRect/>
          <a:stretch>
            <a:fillRect/>
          </a:stretch>
        </p:blipFill>
        <p:spPr bwMode="auto">
          <a:xfrm>
            <a:off x="1619250" y="549275"/>
            <a:ext cx="4464050" cy="5327650"/>
          </a:xfrm>
          <a:prstGeom prst="rect">
            <a:avLst/>
          </a:prstGeom>
          <a:noFill/>
          <a:ln w="9525">
            <a:noFill/>
            <a:miter lim="800000"/>
            <a:headEnd/>
            <a:tailEnd/>
          </a:ln>
        </p:spPr>
      </p:pic>
      <p:sp>
        <p:nvSpPr>
          <p:cNvPr id="18438" name="Text Box 7"/>
          <p:cNvSpPr txBox="1">
            <a:spLocks noChangeArrowheads="1"/>
          </p:cNvSpPr>
          <p:nvPr/>
        </p:nvSpPr>
        <p:spPr bwMode="auto">
          <a:xfrm>
            <a:off x="1187450" y="5876925"/>
            <a:ext cx="5400675" cy="396875"/>
          </a:xfrm>
          <a:prstGeom prst="rect">
            <a:avLst/>
          </a:prstGeom>
          <a:noFill/>
          <a:ln w="9525">
            <a:noFill/>
            <a:miter lim="800000"/>
            <a:headEnd/>
            <a:tailEnd/>
          </a:ln>
        </p:spPr>
        <p:txBody>
          <a:bodyPr>
            <a:spAutoFit/>
          </a:bodyPr>
          <a:lstStyle/>
          <a:p>
            <a:pPr>
              <a:spcBef>
                <a:spcPct val="50000"/>
              </a:spcBef>
            </a:pPr>
            <a:r>
              <a:rPr lang="en-GB" sz="2000" b="1">
                <a:solidFill>
                  <a:srgbClr val="990099"/>
                </a:solidFill>
                <a:latin typeface="Arial" charset="0"/>
              </a:rPr>
              <a:t>Nen-xơn Man-đê-la vào khoảng năm 1937</a:t>
            </a:r>
          </a:p>
        </p:txBody>
      </p:sp>
    </p:spTree>
  </p:cSld>
  <p:clrMapOvr>
    <a:masterClrMapping/>
  </p:clrMapOvr>
  <p:transition spd="med">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imagevg[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1" name="Picture 5" descr="Man de la và tong thong Hoa Kì  1993"/>
          <p:cNvPicPr>
            <a:picLocks noChangeAspect="1" noChangeArrowheads="1"/>
          </p:cNvPicPr>
          <p:nvPr/>
        </p:nvPicPr>
        <p:blipFill>
          <a:blip r:embed="rId3"/>
          <a:srcRect/>
          <a:stretch>
            <a:fillRect/>
          </a:stretch>
        </p:blipFill>
        <p:spPr bwMode="auto">
          <a:xfrm>
            <a:off x="4643438" y="692150"/>
            <a:ext cx="4176712" cy="4752975"/>
          </a:xfrm>
          <a:prstGeom prst="rect">
            <a:avLst/>
          </a:prstGeom>
          <a:noFill/>
          <a:ln w="9525">
            <a:noFill/>
            <a:miter lim="800000"/>
            <a:headEnd/>
            <a:tailEnd/>
          </a:ln>
        </p:spPr>
      </p:pic>
      <p:sp>
        <p:nvSpPr>
          <p:cNvPr id="19462" name="Text Box 6"/>
          <p:cNvSpPr txBox="1">
            <a:spLocks noChangeArrowheads="1"/>
          </p:cNvSpPr>
          <p:nvPr/>
        </p:nvSpPr>
        <p:spPr bwMode="auto">
          <a:xfrm>
            <a:off x="2555875" y="3357563"/>
            <a:ext cx="2016125" cy="1311275"/>
          </a:xfrm>
          <a:prstGeom prst="rect">
            <a:avLst/>
          </a:prstGeom>
          <a:solidFill>
            <a:schemeClr val="bg1"/>
          </a:solidFill>
          <a:ln w="9525">
            <a:noFill/>
            <a:miter lim="800000"/>
            <a:headEnd/>
            <a:tailEnd/>
          </a:ln>
        </p:spPr>
        <p:txBody>
          <a:bodyPr>
            <a:spAutoFit/>
          </a:bodyPr>
          <a:lstStyle/>
          <a:p>
            <a:pPr algn="just">
              <a:spcBef>
                <a:spcPct val="50000"/>
              </a:spcBef>
            </a:pPr>
            <a:r>
              <a:rPr lang="en-GB" sz="2000" b="1">
                <a:solidFill>
                  <a:srgbClr val="0000CC"/>
                </a:solidFill>
                <a:latin typeface="Arial" charset="0"/>
              </a:rPr>
              <a:t>N. Man-đê-la và Tổng thống Hoa Kỳ năm 1993</a:t>
            </a: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psdframe37pt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485" name="Picture 5" descr="191px-Nelson_Mandela-năm 2008"/>
          <p:cNvPicPr>
            <a:picLocks noChangeAspect="1" noChangeArrowheads="1"/>
          </p:cNvPicPr>
          <p:nvPr/>
        </p:nvPicPr>
        <p:blipFill>
          <a:blip r:embed="rId3"/>
          <a:srcRect/>
          <a:stretch>
            <a:fillRect/>
          </a:stretch>
        </p:blipFill>
        <p:spPr bwMode="auto">
          <a:xfrm>
            <a:off x="1187450" y="476250"/>
            <a:ext cx="3744913" cy="5184775"/>
          </a:xfrm>
          <a:prstGeom prst="rect">
            <a:avLst/>
          </a:prstGeom>
          <a:noFill/>
          <a:ln w="9525">
            <a:noFill/>
            <a:miter lim="800000"/>
            <a:headEnd/>
            <a:tailEnd/>
          </a:ln>
        </p:spPr>
      </p:pic>
      <p:sp>
        <p:nvSpPr>
          <p:cNvPr id="20486" name="Text Box 6"/>
          <p:cNvSpPr txBox="1">
            <a:spLocks noChangeArrowheads="1"/>
          </p:cNvSpPr>
          <p:nvPr/>
        </p:nvSpPr>
        <p:spPr bwMode="auto">
          <a:xfrm>
            <a:off x="1547813" y="5734050"/>
            <a:ext cx="3025775" cy="701675"/>
          </a:xfrm>
          <a:prstGeom prst="rect">
            <a:avLst/>
          </a:prstGeom>
          <a:noFill/>
          <a:ln w="9525">
            <a:noFill/>
            <a:miter lim="800000"/>
            <a:headEnd/>
            <a:tailEnd/>
          </a:ln>
        </p:spPr>
        <p:txBody>
          <a:bodyPr>
            <a:spAutoFit/>
          </a:bodyPr>
          <a:lstStyle/>
          <a:p>
            <a:pPr algn="ctr">
              <a:spcBef>
                <a:spcPct val="50000"/>
              </a:spcBef>
            </a:pPr>
            <a:r>
              <a:rPr lang="en-GB" sz="2000" b="1">
                <a:solidFill>
                  <a:srgbClr val="0000CC"/>
                </a:solidFill>
                <a:latin typeface="Arial" charset="0"/>
              </a:rPr>
              <a:t>Nen-xơn Man-đê-la năm 2008</a:t>
            </a:r>
          </a:p>
        </p:txBody>
      </p:sp>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en-US" smtClean="0"/>
          </a:p>
        </p:txBody>
      </p:sp>
      <p:sp>
        <p:nvSpPr>
          <p:cNvPr id="3075" name="Rectangle 3"/>
          <p:cNvSpPr>
            <a:spLocks noGrp="1" noChangeArrowheads="1"/>
          </p:cNvSpPr>
          <p:nvPr>
            <p:ph type="subTitle" idx="1"/>
          </p:nvPr>
        </p:nvSpPr>
        <p:spPr/>
        <p:txBody>
          <a:bodyPr/>
          <a:lstStyle/>
          <a:p>
            <a:pPr eaLnBrk="1" hangingPunct="1"/>
            <a:endParaRPr lang="en-US" smtClean="0"/>
          </a:p>
        </p:txBody>
      </p:sp>
      <p:pic>
        <p:nvPicPr>
          <p:cNvPr id="3076" name="Picture 4" descr="3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4" name="Text Box 6"/>
          <p:cNvSpPr txBox="1">
            <a:spLocks noChangeArrowheads="1"/>
          </p:cNvSpPr>
          <p:nvPr/>
        </p:nvSpPr>
        <p:spPr bwMode="auto">
          <a:xfrm>
            <a:off x="1116013" y="1484313"/>
            <a:ext cx="6264275" cy="461665"/>
          </a:xfrm>
          <a:prstGeom prst="rect">
            <a:avLst/>
          </a:prstGeom>
          <a:noFill/>
          <a:ln w="9525">
            <a:noFill/>
            <a:miter lim="800000"/>
            <a:headEnd/>
            <a:tailEnd/>
          </a:ln>
        </p:spPr>
        <p:txBody>
          <a:bodyPr>
            <a:spAutoFit/>
          </a:bodyPr>
          <a:lstStyle/>
          <a:p>
            <a:pPr algn="just">
              <a:spcBef>
                <a:spcPct val="50000"/>
              </a:spcBef>
            </a:pPr>
            <a:r>
              <a:rPr lang="en-GB" sz="2400" b="1" dirty="0" smtClean="0">
                <a:solidFill>
                  <a:srgbClr val="CC0066"/>
                </a:solidFill>
                <a:latin typeface="Arial" charset="0"/>
              </a:rPr>
              <a:t>- </a:t>
            </a:r>
            <a:r>
              <a:rPr lang="en-GB" sz="2400" b="1" dirty="0" err="1">
                <a:solidFill>
                  <a:srgbClr val="CC0066"/>
                </a:solidFill>
                <a:latin typeface="Arial" charset="0"/>
              </a:rPr>
              <a:t>Đọc</a:t>
            </a:r>
            <a:r>
              <a:rPr lang="en-GB" sz="2400" b="1" dirty="0">
                <a:solidFill>
                  <a:srgbClr val="CC0066"/>
                </a:solidFill>
                <a:latin typeface="Arial" charset="0"/>
              </a:rPr>
              <a:t> </a:t>
            </a:r>
            <a:r>
              <a:rPr lang="en-GB" sz="2400" b="1" dirty="0" err="1">
                <a:solidFill>
                  <a:srgbClr val="CC0066"/>
                </a:solidFill>
                <a:latin typeface="Arial" charset="0"/>
              </a:rPr>
              <a:t>thuộc</a:t>
            </a:r>
            <a:r>
              <a:rPr lang="en-GB" sz="2400" b="1" dirty="0">
                <a:solidFill>
                  <a:srgbClr val="CC0066"/>
                </a:solidFill>
                <a:latin typeface="Arial" charset="0"/>
              </a:rPr>
              <a:t> </a:t>
            </a:r>
            <a:r>
              <a:rPr lang="en-GB" sz="2400" b="1" dirty="0" err="1">
                <a:solidFill>
                  <a:srgbClr val="CC0066"/>
                </a:solidFill>
                <a:latin typeface="Arial" charset="0"/>
              </a:rPr>
              <a:t>lòng</a:t>
            </a:r>
            <a:r>
              <a:rPr lang="en-GB" sz="2400" b="1" dirty="0">
                <a:solidFill>
                  <a:srgbClr val="CC0066"/>
                </a:solidFill>
                <a:latin typeface="Arial" charset="0"/>
              </a:rPr>
              <a:t> </a:t>
            </a:r>
            <a:r>
              <a:rPr lang="en-GB" sz="2400" b="1" dirty="0" err="1">
                <a:solidFill>
                  <a:srgbClr val="CC0066"/>
                </a:solidFill>
                <a:latin typeface="Arial" charset="0"/>
              </a:rPr>
              <a:t>bài</a:t>
            </a:r>
            <a:r>
              <a:rPr lang="en-GB" sz="2400" b="1" dirty="0">
                <a:solidFill>
                  <a:srgbClr val="CC0066"/>
                </a:solidFill>
                <a:latin typeface="Arial" charset="0"/>
              </a:rPr>
              <a:t> </a:t>
            </a:r>
            <a:r>
              <a:rPr lang="en-GB" sz="2400" b="1" dirty="0" err="1">
                <a:solidFill>
                  <a:srgbClr val="CC0066"/>
                </a:solidFill>
                <a:latin typeface="Arial" charset="0"/>
              </a:rPr>
              <a:t>thơ</a:t>
            </a:r>
            <a:r>
              <a:rPr lang="en-GB" sz="2400" b="1" dirty="0">
                <a:solidFill>
                  <a:srgbClr val="CC0066"/>
                </a:solidFill>
                <a:latin typeface="Arial" charset="0"/>
              </a:rPr>
              <a:t> “Ê-mi-li, con…”</a:t>
            </a:r>
          </a:p>
        </p:txBody>
      </p:sp>
      <p:sp>
        <p:nvSpPr>
          <p:cNvPr id="2055" name="Text Box 7"/>
          <p:cNvSpPr txBox="1">
            <a:spLocks noChangeArrowheads="1"/>
          </p:cNvSpPr>
          <p:nvPr/>
        </p:nvSpPr>
        <p:spPr bwMode="auto">
          <a:xfrm>
            <a:off x="2124075" y="4149725"/>
            <a:ext cx="4752975" cy="457200"/>
          </a:xfrm>
          <a:prstGeom prst="rect">
            <a:avLst/>
          </a:prstGeom>
          <a:noFill/>
          <a:ln w="9525">
            <a:noFill/>
            <a:miter lim="800000"/>
            <a:headEnd/>
            <a:tailEnd/>
          </a:ln>
        </p:spPr>
        <p:txBody>
          <a:bodyPr>
            <a:spAutoFit/>
          </a:bodyPr>
          <a:lstStyle/>
          <a:p>
            <a:pPr algn="just">
              <a:spcBef>
                <a:spcPct val="50000"/>
              </a:spcBef>
            </a:pPr>
            <a:r>
              <a:rPr lang="en-GB" sz="2400" b="1">
                <a:latin typeface="Arial" charset="0"/>
              </a:rPr>
              <a:t>- Bài thơ muốn nói lên điều gì?</a:t>
            </a:r>
          </a:p>
        </p:txBody>
      </p:sp>
      <p:pic>
        <p:nvPicPr>
          <p:cNvPr id="2056" name="Picture 8" descr="BANNERNGANG30"/>
          <p:cNvPicPr>
            <a:picLocks noChangeAspect="1" noChangeArrowheads="1" noCrop="1"/>
          </p:cNvPicPr>
          <p:nvPr/>
        </p:nvPicPr>
        <p:blipFill>
          <a:blip r:embed="rId3"/>
          <a:srcRect/>
          <a:stretch>
            <a:fillRect/>
          </a:stretch>
        </p:blipFill>
        <p:spPr bwMode="auto">
          <a:xfrm>
            <a:off x="468313" y="5013325"/>
            <a:ext cx="8280400" cy="1511300"/>
          </a:xfrm>
          <a:prstGeom prst="rect">
            <a:avLst/>
          </a:prstGeom>
          <a:noFill/>
          <a:ln w="9525">
            <a:noFill/>
            <a:miter lim="800000"/>
            <a:headEnd/>
            <a:tailEnd/>
          </a:ln>
        </p:spPr>
      </p:pic>
      <p:sp>
        <p:nvSpPr>
          <p:cNvPr id="2058" name="Text Box 10"/>
          <p:cNvSpPr txBox="1">
            <a:spLocks noChangeArrowheads="1"/>
          </p:cNvSpPr>
          <p:nvPr/>
        </p:nvSpPr>
        <p:spPr bwMode="auto">
          <a:xfrm>
            <a:off x="827088" y="5218113"/>
            <a:ext cx="7705725" cy="1200150"/>
          </a:xfrm>
          <a:prstGeom prst="rect">
            <a:avLst/>
          </a:prstGeom>
          <a:noFill/>
          <a:ln w="9525">
            <a:noFill/>
            <a:miter lim="800000"/>
            <a:headEnd/>
            <a:tailEnd/>
          </a:ln>
        </p:spPr>
        <p:txBody>
          <a:bodyPr>
            <a:spAutoFit/>
          </a:bodyPr>
          <a:lstStyle/>
          <a:p>
            <a:pPr algn="just">
              <a:spcBef>
                <a:spcPct val="50000"/>
              </a:spcBef>
            </a:pPr>
            <a:r>
              <a:rPr lang="en-GB" b="1">
                <a:latin typeface="Arial" charset="0"/>
              </a:rPr>
              <a:t>    </a:t>
            </a:r>
            <a:r>
              <a:rPr lang="en-GB" sz="2400" b="1">
                <a:solidFill>
                  <a:srgbClr val="CC0000"/>
                </a:solidFill>
                <a:latin typeface="Arial" charset="0"/>
              </a:rPr>
              <a:t>Bài thơ ca ngợi hành động dũng cảm của một công dân Mĩ, đã tự thiêu để phản đối cuộc chiến tranh xâm lược Việt Nam.</a:t>
            </a:r>
            <a:endParaRPr lang="en-GB" sz="2400">
              <a:solidFill>
                <a:srgbClr val="CC0000"/>
              </a:solidFill>
              <a:latin typeface="Arial" charset="0"/>
            </a:endParaRPr>
          </a:p>
        </p:txBody>
      </p:sp>
      <p:grpSp>
        <p:nvGrpSpPr>
          <p:cNvPr id="3082" name="Group 11"/>
          <p:cNvGrpSpPr>
            <a:grpSpLocks/>
          </p:cNvGrpSpPr>
          <p:nvPr/>
        </p:nvGrpSpPr>
        <p:grpSpPr bwMode="auto">
          <a:xfrm>
            <a:off x="0" y="0"/>
            <a:ext cx="2209800" cy="1069975"/>
            <a:chOff x="2864" y="288"/>
            <a:chExt cx="1552" cy="864"/>
          </a:xfrm>
        </p:grpSpPr>
        <p:pic>
          <p:nvPicPr>
            <p:cNvPr id="3083" name="Picture 12" descr="Picture2"/>
            <p:cNvPicPr>
              <a:picLocks noChangeAspect="1" noChangeArrowheads="1" noCrop="1"/>
            </p:cNvPicPr>
            <p:nvPr/>
          </p:nvPicPr>
          <p:blipFill>
            <a:blip r:embed="rId4">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3084" name="Picture 13" descr="Dove-02-june"/>
            <p:cNvPicPr>
              <a:picLocks noChangeAspect="1" noChangeArrowheads="1" noCrop="1"/>
            </p:cNvPicPr>
            <p:nvPr/>
          </p:nvPicPr>
          <p:blipFill>
            <a:blip r:embed="rId5">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3085" name="Picture 14" descr="Dove-02-june"/>
            <p:cNvPicPr>
              <a:picLocks noChangeAspect="1" noChangeArrowheads="1" noCrop="1"/>
            </p:cNvPicPr>
            <p:nvPr/>
          </p:nvPicPr>
          <p:blipFill>
            <a:blip r:embed="rId5">
              <a:lum bright="-4000" contrast="-2000"/>
            </a:blip>
            <a:srcRect/>
            <a:stretch>
              <a:fillRect/>
            </a:stretch>
          </p:blipFill>
          <p:spPr bwMode="auto">
            <a:xfrm>
              <a:off x="2864" y="288"/>
              <a:ext cx="838" cy="618"/>
            </a:xfrm>
            <a:prstGeom prst="rect">
              <a:avLst/>
            </a:prstGeom>
            <a:noFill/>
            <a:ln w="9525">
              <a:noFill/>
              <a:miter lim="800000"/>
              <a:headEnd/>
              <a:tailEnd/>
            </a:ln>
          </p:spPr>
        </p:pic>
      </p:gr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circle(in)">
                                      <p:cBhvr>
                                        <p:cTn id="12" dur="500"/>
                                        <p:tgtEl>
                                          <p:spTgt spid="2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p:cTn id="17" dur="500" fill="hold"/>
                                        <p:tgtEl>
                                          <p:spTgt spid="2056"/>
                                        </p:tgtEl>
                                        <p:attrNameLst>
                                          <p:attrName>ppt_w</p:attrName>
                                        </p:attrNameLst>
                                      </p:cBhvr>
                                      <p:tavLst>
                                        <p:tav tm="0">
                                          <p:val>
                                            <p:strVal val="#ppt_w*0.70"/>
                                          </p:val>
                                        </p:tav>
                                        <p:tav tm="100000">
                                          <p:val>
                                            <p:strVal val="#ppt_w"/>
                                          </p:val>
                                        </p:tav>
                                      </p:tavLst>
                                    </p:anim>
                                    <p:anim calcmode="lin" valueType="num">
                                      <p:cBhvr>
                                        <p:cTn id="18" dur="500" fill="hold"/>
                                        <p:tgtEl>
                                          <p:spTgt spid="2056"/>
                                        </p:tgtEl>
                                        <p:attrNameLst>
                                          <p:attrName>ppt_h</p:attrName>
                                        </p:attrNameLst>
                                      </p:cBhvr>
                                      <p:tavLst>
                                        <p:tav tm="0">
                                          <p:val>
                                            <p:strVal val="#ppt_h"/>
                                          </p:val>
                                        </p:tav>
                                        <p:tav tm="100000">
                                          <p:val>
                                            <p:strVal val="#ppt_h"/>
                                          </p:val>
                                        </p:tav>
                                      </p:tavLst>
                                    </p:anim>
                                    <p:animEffect transition="in" filter="fade">
                                      <p:cBhvr>
                                        <p:cTn id="19" dur="500"/>
                                        <p:tgtEl>
                                          <p:spTgt spid="205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p:cTn id="22" dur="500" fill="hold"/>
                                        <p:tgtEl>
                                          <p:spTgt spid="2058"/>
                                        </p:tgtEl>
                                        <p:attrNameLst>
                                          <p:attrName>ppt_w</p:attrName>
                                        </p:attrNameLst>
                                      </p:cBhvr>
                                      <p:tavLst>
                                        <p:tav tm="0">
                                          <p:val>
                                            <p:strVal val="#ppt_w*0.70"/>
                                          </p:val>
                                        </p:tav>
                                        <p:tav tm="100000">
                                          <p:val>
                                            <p:strVal val="#ppt_w"/>
                                          </p:val>
                                        </p:tav>
                                      </p:tavLst>
                                    </p:anim>
                                    <p:anim calcmode="lin" valueType="num">
                                      <p:cBhvr>
                                        <p:cTn id="23" dur="500" fill="hold"/>
                                        <p:tgtEl>
                                          <p:spTgt spid="2058"/>
                                        </p:tgtEl>
                                        <p:attrNameLst>
                                          <p:attrName>ppt_h</p:attrName>
                                        </p:attrNameLst>
                                      </p:cBhvr>
                                      <p:tavLst>
                                        <p:tav tm="0">
                                          <p:val>
                                            <p:strVal val="#ppt_h"/>
                                          </p:val>
                                        </p:tav>
                                        <p:tav tm="100000">
                                          <p:val>
                                            <p:strVal val="#ppt_h"/>
                                          </p:val>
                                        </p:tav>
                                      </p:tavLst>
                                    </p:anim>
                                    <p:animEffect transition="in" filter="fade">
                                      <p:cBhvr>
                                        <p:cTn id="2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ramka1091vk3[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9" name="Picture 5" descr="Chiến sĩ giải phóng Nam PHi trên con tem kỉ niệm của Liên Xô năm 1988"/>
          <p:cNvPicPr>
            <a:picLocks noChangeAspect="1" noChangeArrowheads="1"/>
          </p:cNvPicPr>
          <p:nvPr/>
        </p:nvPicPr>
        <p:blipFill>
          <a:blip r:embed="rId3"/>
          <a:srcRect/>
          <a:stretch>
            <a:fillRect/>
          </a:stretch>
        </p:blipFill>
        <p:spPr bwMode="auto">
          <a:xfrm>
            <a:off x="4140200" y="188913"/>
            <a:ext cx="4392613" cy="5400675"/>
          </a:xfrm>
          <a:prstGeom prst="rect">
            <a:avLst/>
          </a:prstGeom>
          <a:noFill/>
          <a:ln w="9525">
            <a:noFill/>
            <a:miter lim="800000"/>
            <a:headEnd/>
            <a:tailEnd/>
          </a:ln>
        </p:spPr>
      </p:pic>
      <p:sp>
        <p:nvSpPr>
          <p:cNvPr id="21510" name="Text Box 6"/>
          <p:cNvSpPr txBox="1">
            <a:spLocks noChangeArrowheads="1"/>
          </p:cNvSpPr>
          <p:nvPr/>
        </p:nvSpPr>
        <p:spPr bwMode="auto">
          <a:xfrm>
            <a:off x="4140200" y="5589588"/>
            <a:ext cx="4537075" cy="641350"/>
          </a:xfrm>
          <a:prstGeom prst="rect">
            <a:avLst/>
          </a:prstGeom>
          <a:noFill/>
          <a:ln w="9525">
            <a:noFill/>
            <a:miter lim="800000"/>
            <a:headEnd/>
            <a:tailEnd/>
          </a:ln>
        </p:spPr>
        <p:txBody>
          <a:bodyPr>
            <a:spAutoFit/>
          </a:bodyPr>
          <a:lstStyle/>
          <a:p>
            <a:pPr algn="ctr">
              <a:spcBef>
                <a:spcPct val="50000"/>
              </a:spcBef>
            </a:pPr>
            <a:r>
              <a:rPr lang="en-GB" b="1">
                <a:solidFill>
                  <a:srgbClr val="990000"/>
                </a:solidFill>
                <a:latin typeface="Arial" charset="0"/>
              </a:rPr>
              <a:t>Anh hùng giải phóng Nam Phi trên con tem kỉ niệm của Liên Xô năm 1988</a:t>
            </a:r>
          </a:p>
        </p:txBody>
      </p:sp>
    </p:spTree>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descr="imagece[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3" name="Picture 5" descr="Tượng Man de la tai quảng trường Nghị viện Luân Đôn"/>
          <p:cNvPicPr>
            <a:picLocks noChangeAspect="1" noChangeArrowheads="1"/>
          </p:cNvPicPr>
          <p:nvPr/>
        </p:nvPicPr>
        <p:blipFill>
          <a:blip r:embed="rId3"/>
          <a:srcRect/>
          <a:stretch>
            <a:fillRect/>
          </a:stretch>
        </p:blipFill>
        <p:spPr bwMode="auto">
          <a:xfrm>
            <a:off x="971550" y="836613"/>
            <a:ext cx="3889375" cy="4897437"/>
          </a:xfrm>
          <a:prstGeom prst="rect">
            <a:avLst/>
          </a:prstGeom>
          <a:noFill/>
          <a:ln w="9525">
            <a:noFill/>
            <a:miter lim="800000"/>
            <a:headEnd/>
            <a:tailEnd/>
          </a:ln>
        </p:spPr>
      </p:pic>
      <p:sp>
        <p:nvSpPr>
          <p:cNvPr id="22534" name="Text Box 6"/>
          <p:cNvSpPr txBox="1">
            <a:spLocks noChangeArrowheads="1"/>
          </p:cNvSpPr>
          <p:nvPr/>
        </p:nvSpPr>
        <p:spPr bwMode="auto">
          <a:xfrm>
            <a:off x="5795963" y="2276475"/>
            <a:ext cx="2665412" cy="1006475"/>
          </a:xfrm>
          <a:prstGeom prst="rect">
            <a:avLst/>
          </a:prstGeom>
          <a:solidFill>
            <a:schemeClr val="bg1"/>
          </a:solidFill>
          <a:ln w="9525">
            <a:noFill/>
            <a:miter lim="800000"/>
            <a:headEnd/>
            <a:tailEnd/>
          </a:ln>
        </p:spPr>
        <p:txBody>
          <a:bodyPr>
            <a:spAutoFit/>
          </a:bodyPr>
          <a:lstStyle/>
          <a:p>
            <a:pPr algn="just">
              <a:spcBef>
                <a:spcPct val="50000"/>
              </a:spcBef>
            </a:pPr>
            <a:r>
              <a:rPr lang="en-GB" sz="2000" b="1">
                <a:solidFill>
                  <a:srgbClr val="990000"/>
                </a:solidFill>
                <a:latin typeface="Arial" charset="0"/>
              </a:rPr>
              <a:t>Tượng N. Man-đê-la tại Quảng trường Nghị viện Luân Đôn</a:t>
            </a:r>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z="4000" smtClean="0"/>
          </a:p>
        </p:txBody>
      </p:sp>
      <p:sp>
        <p:nvSpPr>
          <p:cNvPr id="4099" name="Rectangle 3"/>
          <p:cNvSpPr>
            <a:spLocks noGrp="1" noChangeArrowheads="1"/>
          </p:cNvSpPr>
          <p:nvPr>
            <p:ph type="body" idx="1"/>
          </p:nvPr>
        </p:nvSpPr>
        <p:spPr/>
        <p:txBody>
          <a:bodyPr/>
          <a:lstStyle/>
          <a:p>
            <a:pPr eaLnBrk="1" hangingPunct="1"/>
            <a:endParaRPr lang="en-US" sz="2800" smtClean="0"/>
          </a:p>
        </p:txBody>
      </p:sp>
      <p:pic>
        <p:nvPicPr>
          <p:cNvPr id="4100"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8"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2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2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pic>
        <p:nvPicPr>
          <p:cNvPr id="3083" name="Picture 11" descr="65091245852532[1]"/>
          <p:cNvPicPr>
            <a:picLocks noChangeAspect="1" noChangeArrowheads="1"/>
          </p:cNvPicPr>
          <p:nvPr/>
        </p:nvPicPr>
        <p:blipFill>
          <a:blip r:embed="rId3"/>
          <a:srcRect/>
          <a:stretch>
            <a:fillRect/>
          </a:stretch>
        </p:blipFill>
        <p:spPr bwMode="auto">
          <a:xfrm>
            <a:off x="755650" y="1341438"/>
            <a:ext cx="7777163" cy="5256212"/>
          </a:xfrm>
          <a:prstGeom prst="rect">
            <a:avLst/>
          </a:prstGeom>
          <a:noFill/>
          <a:ln w="9525">
            <a:noFill/>
            <a:miter lim="800000"/>
            <a:headEnd/>
            <a:tailEnd/>
          </a:ln>
        </p:spPr>
      </p:pic>
      <p:sp>
        <p:nvSpPr>
          <p:cNvPr id="3084" name="Text Box 12"/>
          <p:cNvSpPr txBox="1">
            <a:spLocks noChangeArrowheads="1"/>
          </p:cNvSpPr>
          <p:nvPr/>
        </p:nvSpPr>
        <p:spPr bwMode="auto">
          <a:xfrm>
            <a:off x="5364163" y="5805488"/>
            <a:ext cx="2663825" cy="708025"/>
          </a:xfrm>
          <a:prstGeom prst="rect">
            <a:avLst/>
          </a:prstGeom>
          <a:solidFill>
            <a:schemeClr val="bg1"/>
          </a:solidFill>
          <a:ln w="9525">
            <a:noFill/>
            <a:miter lim="800000"/>
            <a:headEnd/>
            <a:tailEnd/>
          </a:ln>
        </p:spPr>
        <p:txBody>
          <a:bodyPr>
            <a:spAutoFit/>
          </a:bodyPr>
          <a:lstStyle/>
          <a:p>
            <a:pPr>
              <a:spcBef>
                <a:spcPct val="50000"/>
              </a:spcBef>
            </a:pPr>
            <a:endParaRPr lang="en-GB" sz="1600">
              <a:latin typeface="Arial" charset="0"/>
            </a:endParaRPr>
          </a:p>
          <a:p>
            <a:pPr>
              <a:spcBef>
                <a:spcPct val="50000"/>
              </a:spcBef>
            </a:pPr>
            <a:endParaRPr lang="en-GB" sz="1600">
              <a:latin typeface="Arial" charset="0"/>
            </a:endParaRPr>
          </a:p>
        </p:txBody>
      </p:sp>
      <p:sp>
        <p:nvSpPr>
          <p:cNvPr id="3085" name="Text Box 13"/>
          <p:cNvSpPr txBox="1">
            <a:spLocks noChangeArrowheads="1"/>
          </p:cNvSpPr>
          <p:nvPr/>
        </p:nvSpPr>
        <p:spPr bwMode="auto">
          <a:xfrm>
            <a:off x="3635375" y="2205038"/>
            <a:ext cx="4751388" cy="2400300"/>
          </a:xfrm>
          <a:prstGeom prst="rect">
            <a:avLst/>
          </a:prstGeom>
          <a:noFill/>
          <a:ln w="9525">
            <a:noFill/>
            <a:miter lim="800000"/>
            <a:headEnd/>
            <a:tailEnd/>
          </a:ln>
        </p:spPr>
        <p:txBody>
          <a:bodyPr>
            <a:spAutoFit/>
          </a:bodyPr>
          <a:lstStyle/>
          <a:p>
            <a:pPr>
              <a:spcBef>
                <a:spcPct val="50000"/>
              </a:spcBef>
            </a:pPr>
            <a:r>
              <a:rPr lang="en-GB" sz="2000" b="1">
                <a:solidFill>
                  <a:srgbClr val="000099"/>
                </a:solidFill>
                <a:latin typeface="Arial" charset="0"/>
              </a:rPr>
              <a:t>Bài văn gồm 3 đoạn:</a:t>
            </a:r>
          </a:p>
          <a:p>
            <a:pPr algn="just">
              <a:spcBef>
                <a:spcPct val="50000"/>
              </a:spcBef>
            </a:pPr>
            <a:r>
              <a:rPr lang="en-GB" sz="2000" b="1">
                <a:solidFill>
                  <a:srgbClr val="000099"/>
                </a:solidFill>
                <a:latin typeface="Arial" charset="0"/>
              </a:rPr>
              <a:t>+ Đoạn 1: Từ đầu đến “… tên gọi a-pác-thai”.</a:t>
            </a:r>
          </a:p>
          <a:p>
            <a:pPr algn="just">
              <a:spcBef>
                <a:spcPct val="50000"/>
              </a:spcBef>
            </a:pPr>
            <a:r>
              <a:rPr lang="en-GB" sz="2000" b="1">
                <a:solidFill>
                  <a:srgbClr val="000099"/>
                </a:solidFill>
                <a:latin typeface="Arial" charset="0"/>
              </a:rPr>
              <a:t>+ Đoạn 2: Tiếp đến “… tự do, dân chủ nào”.</a:t>
            </a:r>
          </a:p>
          <a:p>
            <a:pPr algn="just">
              <a:spcBef>
                <a:spcPct val="50000"/>
              </a:spcBef>
            </a:pPr>
            <a:r>
              <a:rPr lang="en-GB" sz="2000" b="1">
                <a:solidFill>
                  <a:srgbClr val="000099"/>
                </a:solidFill>
                <a:latin typeface="Arial" charset="0"/>
              </a:rPr>
              <a:t>+ Đoạn 3: Còn lại.</a:t>
            </a:r>
          </a:p>
        </p:txBody>
      </p:sp>
      <p:grpSp>
        <p:nvGrpSpPr>
          <p:cNvPr id="4106" name="Group 14"/>
          <p:cNvGrpSpPr>
            <a:grpSpLocks/>
          </p:cNvGrpSpPr>
          <p:nvPr/>
        </p:nvGrpSpPr>
        <p:grpSpPr bwMode="auto">
          <a:xfrm>
            <a:off x="0" y="0"/>
            <a:ext cx="1763713" cy="836613"/>
            <a:chOff x="2864" y="288"/>
            <a:chExt cx="1552" cy="864"/>
          </a:xfrm>
        </p:grpSpPr>
        <p:pic>
          <p:nvPicPr>
            <p:cNvPr id="4108" name="Picture 15" descr="Picture2"/>
            <p:cNvPicPr>
              <a:picLocks noChangeAspect="1" noChangeArrowheads="1" noCrop="1"/>
            </p:cNvPicPr>
            <p:nvPr/>
          </p:nvPicPr>
          <p:blipFill>
            <a:blip r:embed="rId4">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4109" name="Picture 16" descr="Dove-02-june"/>
            <p:cNvPicPr>
              <a:picLocks noChangeAspect="1" noChangeArrowheads="1" noCrop="1"/>
            </p:cNvPicPr>
            <p:nvPr/>
          </p:nvPicPr>
          <p:blipFill>
            <a:blip r:embed="rId5">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4110" name="Picture 17" descr="Dove-02-june"/>
            <p:cNvPicPr>
              <a:picLocks noChangeAspect="1" noChangeArrowheads="1" noCrop="1"/>
            </p:cNvPicPr>
            <p:nvPr/>
          </p:nvPicPr>
          <p:blipFill>
            <a:blip r:embed="rId5">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3090" name="Picture 18" descr="00dy1yytb79nz"/>
          <p:cNvPicPr>
            <a:picLocks noChangeAspect="1" noChangeArrowheads="1" noCrop="1"/>
          </p:cNvPicPr>
          <p:nvPr/>
        </p:nvPicPr>
        <p:blipFill>
          <a:blip r:embed="rId6"/>
          <a:srcRect/>
          <a:stretch>
            <a:fillRect/>
          </a:stretch>
        </p:blipFill>
        <p:spPr bwMode="auto">
          <a:xfrm>
            <a:off x="6804025" y="5013325"/>
            <a:ext cx="1752600" cy="1616075"/>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plus(in)">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randombar(horizontal)">
                                      <p:cBhvr>
                                        <p:cTn id="12" dur="500"/>
                                        <p:tgtEl>
                                          <p:spTgt spid="308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85"/>
                                        </p:tgtEl>
                                        <p:attrNameLst>
                                          <p:attrName>style.visibility</p:attrName>
                                        </p:attrNameLst>
                                      </p:cBhvr>
                                      <p:to>
                                        <p:strVal val="visible"/>
                                      </p:to>
                                    </p:set>
                                    <p:animEffect transition="in" filter="randombar(horizontal)">
                                      <p:cBhvr>
                                        <p:cTn id="15" dur="500"/>
                                        <p:tgtEl>
                                          <p:spTgt spid="308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084"/>
                                        </p:tgtEl>
                                        <p:attrNameLst>
                                          <p:attrName>style.visibility</p:attrName>
                                        </p:attrNameLst>
                                      </p:cBhvr>
                                      <p:to>
                                        <p:strVal val="visible"/>
                                      </p:to>
                                    </p:set>
                                    <p:animEffect transition="in" filter="randombar(horizontal)">
                                      <p:cBhvr>
                                        <p:cTn id="18" dur="500"/>
                                        <p:tgtEl>
                                          <p:spTgt spid="3084"/>
                                        </p:tgtEl>
                                      </p:cBhvr>
                                    </p:animEffect>
                                  </p:childTnLst>
                                </p:cTn>
                              </p:par>
                              <p:par>
                                <p:cTn id="19" presetID="24" presetClass="entr" presetSubtype="0" fill="hold" nodeType="withEffect">
                                  <p:stCondLst>
                                    <p:cond delay="0"/>
                                  </p:stCondLst>
                                  <p:childTnLst>
                                    <p:set>
                                      <p:cBhvr>
                                        <p:cTn id="20" dur="1" fill="hold">
                                          <p:stCondLst>
                                            <p:cond delay="0"/>
                                          </p:stCondLst>
                                        </p:cTn>
                                        <p:tgtEl>
                                          <p:spTgt spid="3090"/>
                                        </p:tgtEl>
                                        <p:attrNameLst>
                                          <p:attrName>style.visibility</p:attrName>
                                        </p:attrNameLst>
                                      </p:cBhvr>
                                      <p:to>
                                        <p:strVal val="visible"/>
                                      </p:to>
                                    </p:set>
                                    <p:anim to="" calcmode="lin" valueType="num">
                                      <p:cBhvr>
                                        <p:cTn id="21" dur="1" fill="hold"/>
                                        <p:tgtEl>
                                          <p:spTgt spid="30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4" grpId="0" animBg="1"/>
      <p:bldP spid="30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6"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5127" name="Line 10"/>
          <p:cNvSpPr>
            <a:spLocks noChangeShapeType="1"/>
          </p:cNvSpPr>
          <p:nvPr/>
        </p:nvSpPr>
        <p:spPr bwMode="auto">
          <a:xfrm>
            <a:off x="4284663" y="1341438"/>
            <a:ext cx="0" cy="4535487"/>
          </a:xfrm>
          <a:prstGeom prst="line">
            <a:avLst/>
          </a:prstGeom>
          <a:noFill/>
          <a:ln w="19050">
            <a:solidFill>
              <a:srgbClr val="0000CC"/>
            </a:solidFill>
            <a:round/>
            <a:headEnd/>
            <a:tailEnd/>
          </a:ln>
        </p:spPr>
        <p:txBody>
          <a:bodyPr/>
          <a:lstStyle/>
          <a:p>
            <a:endParaRPr lang="en-US"/>
          </a:p>
        </p:txBody>
      </p:sp>
      <p:sp>
        <p:nvSpPr>
          <p:cNvPr id="5128" name="Text Box 11"/>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5132" name="Text Box 12"/>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5133" name="Text Box 13"/>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5135" name="Text Box 15"/>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5136" name="Text Box 16"/>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5137" name="Text Box 17"/>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5138" name="Text Box 18"/>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5139" name="Text Box 19"/>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5140" name="Text Box 20"/>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5141" name="Text Box 21"/>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5142" name="Text Box 22"/>
          <p:cNvSpPr txBox="1">
            <a:spLocks noChangeArrowheads="1"/>
          </p:cNvSpPr>
          <p:nvPr/>
        </p:nvSpPr>
        <p:spPr bwMode="auto">
          <a:xfrm>
            <a:off x="0"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5143" name="Line 23"/>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5144" name="Line 24"/>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5145" name="Line 25"/>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5146" name="Line 26"/>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grpSp>
        <p:nvGrpSpPr>
          <p:cNvPr id="2" name="Group 27"/>
          <p:cNvGrpSpPr>
            <a:grpSpLocks/>
          </p:cNvGrpSpPr>
          <p:nvPr/>
        </p:nvGrpSpPr>
        <p:grpSpPr bwMode="auto">
          <a:xfrm>
            <a:off x="0" y="0"/>
            <a:ext cx="1763713" cy="836613"/>
            <a:chOff x="2864" y="288"/>
            <a:chExt cx="1552" cy="864"/>
          </a:xfrm>
        </p:grpSpPr>
        <p:pic>
          <p:nvPicPr>
            <p:cNvPr id="3" name="Picture 28"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4" name="Picture 29"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5147" name="Picture 30"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5" name="Picture 31" descr="4b986fdc_2c47d7a2_10wiji1_jpg"/>
          <p:cNvPicPr>
            <a:picLocks noChangeAspect="1" noChangeArrowheads="1" noCrop="1"/>
          </p:cNvPicPr>
          <p:nvPr/>
        </p:nvPicPr>
        <p:blipFill>
          <a:blip r:embed="rId5"/>
          <a:srcRect/>
          <a:stretch>
            <a:fillRect/>
          </a:stretch>
        </p:blipFill>
        <p:spPr bwMode="auto">
          <a:xfrm>
            <a:off x="7451725" y="4581525"/>
            <a:ext cx="1692275" cy="2276475"/>
          </a:xfrm>
          <a:prstGeom prst="rect">
            <a:avLst/>
          </a:prstGeom>
          <a:noFill/>
          <a:ln w="9525">
            <a:noFill/>
            <a:miter lim="800000"/>
            <a:headEnd/>
            <a:tailEnd/>
          </a:ln>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arn(inHorizontal)">
                                      <p:cBhvr>
                                        <p:cTn id="7" dur="500"/>
                                        <p:tgtEl>
                                          <p:spTgt spid="5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barn(inHorizontal)">
                                      <p:cBhvr>
                                        <p:cTn id="12" dur="500"/>
                                        <p:tgtEl>
                                          <p:spTgt spid="5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135"/>
                                        </p:tgtEl>
                                        <p:attrNameLst>
                                          <p:attrName>style.visibility</p:attrName>
                                        </p:attrNameLst>
                                      </p:cBhvr>
                                      <p:to>
                                        <p:strVal val="visible"/>
                                      </p:to>
                                    </p:set>
                                    <p:animEffect transition="in" filter="barn(inHorizontal)">
                                      <p:cBhvr>
                                        <p:cTn id="17" dur="500"/>
                                        <p:tgtEl>
                                          <p:spTgt spid="51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136"/>
                                        </p:tgtEl>
                                        <p:attrNameLst>
                                          <p:attrName>style.visibility</p:attrName>
                                        </p:attrNameLst>
                                      </p:cBhvr>
                                      <p:to>
                                        <p:strVal val="visible"/>
                                      </p:to>
                                    </p:set>
                                    <p:animEffect transition="in" filter="barn(inHorizontal)">
                                      <p:cBhvr>
                                        <p:cTn id="22" dur="500"/>
                                        <p:tgtEl>
                                          <p:spTgt spid="51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137"/>
                                        </p:tgtEl>
                                        <p:attrNameLst>
                                          <p:attrName>style.visibility</p:attrName>
                                        </p:attrNameLst>
                                      </p:cBhvr>
                                      <p:to>
                                        <p:strVal val="visible"/>
                                      </p:to>
                                    </p:set>
                                    <p:animEffect transition="in" filter="barn(inHorizontal)">
                                      <p:cBhvr>
                                        <p:cTn id="27" dur="500"/>
                                        <p:tgtEl>
                                          <p:spTgt spid="51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138"/>
                                        </p:tgtEl>
                                        <p:attrNameLst>
                                          <p:attrName>style.visibility</p:attrName>
                                        </p:attrNameLst>
                                      </p:cBhvr>
                                      <p:to>
                                        <p:strVal val="visible"/>
                                      </p:to>
                                    </p:set>
                                    <p:animEffect transition="in" filter="barn(inHorizontal)">
                                      <p:cBhvr>
                                        <p:cTn id="32" dur="500"/>
                                        <p:tgtEl>
                                          <p:spTgt spid="51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139"/>
                                        </p:tgtEl>
                                        <p:attrNameLst>
                                          <p:attrName>style.visibility</p:attrName>
                                        </p:attrNameLst>
                                      </p:cBhvr>
                                      <p:to>
                                        <p:strVal val="visible"/>
                                      </p:to>
                                    </p:set>
                                    <p:animEffect transition="in" filter="barn(inHorizontal)">
                                      <p:cBhvr>
                                        <p:cTn id="37" dur="500"/>
                                        <p:tgtEl>
                                          <p:spTgt spid="513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5140"/>
                                        </p:tgtEl>
                                        <p:attrNameLst>
                                          <p:attrName>style.visibility</p:attrName>
                                        </p:attrNameLst>
                                      </p:cBhvr>
                                      <p:to>
                                        <p:strVal val="visible"/>
                                      </p:to>
                                    </p:set>
                                    <p:animEffect transition="in" filter="barn(inHorizontal)">
                                      <p:cBhvr>
                                        <p:cTn id="42" dur="500"/>
                                        <p:tgtEl>
                                          <p:spTgt spid="514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5141"/>
                                        </p:tgtEl>
                                        <p:attrNameLst>
                                          <p:attrName>style.visibility</p:attrName>
                                        </p:attrNameLst>
                                      </p:cBhvr>
                                      <p:to>
                                        <p:strVal val="visible"/>
                                      </p:to>
                                    </p:set>
                                    <p:animEffect transition="in" filter="barn(inHorizontal)">
                                      <p:cBhvr>
                                        <p:cTn id="47" dur="500"/>
                                        <p:tgtEl>
                                          <p:spTgt spid="51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5142"/>
                                        </p:tgtEl>
                                        <p:attrNameLst>
                                          <p:attrName>style.visibility</p:attrName>
                                        </p:attrNameLst>
                                      </p:cBhvr>
                                      <p:to>
                                        <p:strVal val="visible"/>
                                      </p:to>
                                    </p:set>
                                    <p:anim calcmode="lin" valueType="num">
                                      <p:cBhvr>
                                        <p:cTn id="52" dur="500" fill="hold"/>
                                        <p:tgtEl>
                                          <p:spTgt spid="5142"/>
                                        </p:tgtEl>
                                        <p:attrNameLst>
                                          <p:attrName>ppt_w</p:attrName>
                                        </p:attrNameLst>
                                      </p:cBhvr>
                                      <p:tavLst>
                                        <p:tav tm="0">
                                          <p:val>
                                            <p:strVal val="#ppt_w*0.70"/>
                                          </p:val>
                                        </p:tav>
                                        <p:tav tm="100000">
                                          <p:val>
                                            <p:strVal val="#ppt_w"/>
                                          </p:val>
                                        </p:tav>
                                      </p:tavLst>
                                    </p:anim>
                                    <p:anim calcmode="lin" valueType="num">
                                      <p:cBhvr>
                                        <p:cTn id="53" dur="500" fill="hold"/>
                                        <p:tgtEl>
                                          <p:spTgt spid="5142"/>
                                        </p:tgtEl>
                                        <p:attrNameLst>
                                          <p:attrName>ppt_h</p:attrName>
                                        </p:attrNameLst>
                                      </p:cBhvr>
                                      <p:tavLst>
                                        <p:tav tm="0">
                                          <p:val>
                                            <p:strVal val="#ppt_h"/>
                                          </p:val>
                                        </p:tav>
                                        <p:tav tm="100000">
                                          <p:val>
                                            <p:strVal val="#ppt_h"/>
                                          </p:val>
                                        </p:tav>
                                      </p:tavLst>
                                    </p:anim>
                                    <p:animEffect transition="in" filter="fade">
                                      <p:cBhvr>
                                        <p:cTn id="54" dur="500"/>
                                        <p:tgtEl>
                                          <p:spTgt spid="51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5143"/>
                                        </p:tgtEl>
                                        <p:attrNameLst>
                                          <p:attrName>style.visibility</p:attrName>
                                        </p:attrNameLst>
                                      </p:cBhvr>
                                      <p:to>
                                        <p:strVal val="visible"/>
                                      </p:to>
                                    </p:set>
                                    <p:anim calcmode="lin" valueType="num">
                                      <p:cBhvr>
                                        <p:cTn id="59" dur="1000" fill="hold"/>
                                        <p:tgtEl>
                                          <p:spTgt spid="5143"/>
                                        </p:tgtEl>
                                        <p:attrNameLst>
                                          <p:attrName>ppt_x</p:attrName>
                                        </p:attrNameLst>
                                      </p:cBhvr>
                                      <p:tavLst>
                                        <p:tav tm="0">
                                          <p:val>
                                            <p:strVal val="#ppt_x-.2"/>
                                          </p:val>
                                        </p:tav>
                                        <p:tav tm="100000">
                                          <p:val>
                                            <p:strVal val="#ppt_x"/>
                                          </p:val>
                                        </p:tav>
                                      </p:tavLst>
                                    </p:anim>
                                    <p:anim calcmode="lin" valueType="num">
                                      <p:cBhvr>
                                        <p:cTn id="60" dur="1000" fill="hold"/>
                                        <p:tgtEl>
                                          <p:spTgt spid="514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143"/>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5144"/>
                                        </p:tgtEl>
                                        <p:attrNameLst>
                                          <p:attrName>style.visibility</p:attrName>
                                        </p:attrNameLst>
                                      </p:cBhvr>
                                      <p:to>
                                        <p:strVal val="visible"/>
                                      </p:to>
                                    </p:set>
                                    <p:anim calcmode="lin" valueType="num">
                                      <p:cBhvr>
                                        <p:cTn id="64" dur="1000" fill="hold"/>
                                        <p:tgtEl>
                                          <p:spTgt spid="5144"/>
                                        </p:tgtEl>
                                        <p:attrNameLst>
                                          <p:attrName>ppt_x</p:attrName>
                                        </p:attrNameLst>
                                      </p:cBhvr>
                                      <p:tavLst>
                                        <p:tav tm="0">
                                          <p:val>
                                            <p:strVal val="#ppt_x-.2"/>
                                          </p:val>
                                        </p:tav>
                                        <p:tav tm="100000">
                                          <p:val>
                                            <p:strVal val="#ppt_x"/>
                                          </p:val>
                                        </p:tav>
                                      </p:tavLst>
                                    </p:anim>
                                    <p:anim calcmode="lin" valueType="num">
                                      <p:cBhvr>
                                        <p:cTn id="65" dur="1000" fill="hold"/>
                                        <p:tgtEl>
                                          <p:spTgt spid="5144"/>
                                        </p:tgtEl>
                                        <p:attrNameLst>
                                          <p:attrName>ppt_y</p:attrName>
                                        </p:attrNameLst>
                                      </p:cBhvr>
                                      <p:tavLst>
                                        <p:tav tm="0">
                                          <p:val>
                                            <p:strVal val="#ppt_y"/>
                                          </p:val>
                                        </p:tav>
                                        <p:tav tm="100000">
                                          <p:val>
                                            <p:strVal val="#ppt_y"/>
                                          </p:val>
                                        </p:tav>
                                      </p:tavLst>
                                    </p:anim>
                                    <p:animEffect transition="in" filter="wipe(right)" prLst="gradientSize: 0.1">
                                      <p:cBhvr>
                                        <p:cTn id="66" dur="1000"/>
                                        <p:tgtEl>
                                          <p:spTgt spid="5144"/>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5145"/>
                                        </p:tgtEl>
                                        <p:attrNameLst>
                                          <p:attrName>style.visibility</p:attrName>
                                        </p:attrNameLst>
                                      </p:cBhvr>
                                      <p:to>
                                        <p:strVal val="visible"/>
                                      </p:to>
                                    </p:set>
                                    <p:anim calcmode="lin" valueType="num">
                                      <p:cBhvr>
                                        <p:cTn id="69" dur="1000" fill="hold"/>
                                        <p:tgtEl>
                                          <p:spTgt spid="5145"/>
                                        </p:tgtEl>
                                        <p:attrNameLst>
                                          <p:attrName>ppt_x</p:attrName>
                                        </p:attrNameLst>
                                      </p:cBhvr>
                                      <p:tavLst>
                                        <p:tav tm="0">
                                          <p:val>
                                            <p:strVal val="#ppt_x-.2"/>
                                          </p:val>
                                        </p:tav>
                                        <p:tav tm="100000">
                                          <p:val>
                                            <p:strVal val="#ppt_x"/>
                                          </p:val>
                                        </p:tav>
                                      </p:tavLst>
                                    </p:anim>
                                    <p:anim calcmode="lin" valueType="num">
                                      <p:cBhvr>
                                        <p:cTn id="70" dur="1000" fill="hold"/>
                                        <p:tgtEl>
                                          <p:spTgt spid="514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145"/>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5146"/>
                                        </p:tgtEl>
                                        <p:attrNameLst>
                                          <p:attrName>style.visibility</p:attrName>
                                        </p:attrNameLst>
                                      </p:cBhvr>
                                      <p:to>
                                        <p:strVal val="visible"/>
                                      </p:to>
                                    </p:set>
                                    <p:anim calcmode="lin" valueType="num">
                                      <p:cBhvr>
                                        <p:cTn id="74" dur="1000" fill="hold"/>
                                        <p:tgtEl>
                                          <p:spTgt spid="5146"/>
                                        </p:tgtEl>
                                        <p:attrNameLst>
                                          <p:attrName>ppt_x</p:attrName>
                                        </p:attrNameLst>
                                      </p:cBhvr>
                                      <p:tavLst>
                                        <p:tav tm="0">
                                          <p:val>
                                            <p:strVal val="#ppt_x-.2"/>
                                          </p:val>
                                        </p:tav>
                                        <p:tav tm="100000">
                                          <p:val>
                                            <p:strVal val="#ppt_x"/>
                                          </p:val>
                                        </p:tav>
                                      </p:tavLst>
                                    </p:anim>
                                    <p:anim calcmode="lin" valueType="num">
                                      <p:cBhvr>
                                        <p:cTn id="75" dur="1000" fill="hold"/>
                                        <p:tgtEl>
                                          <p:spTgt spid="5146"/>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3" grpId="0"/>
      <p:bldP spid="5135" grpId="0"/>
      <p:bldP spid="5136" grpId="0"/>
      <p:bldP spid="5137" grpId="0"/>
      <p:bldP spid="5138" grpId="0"/>
      <p:bldP spid="5139" grpId="0"/>
      <p:bldP spid="5140" grpId="0"/>
      <p:bldP spid="5141" grpId="0"/>
      <p:bldP spid="5142" grpId="0"/>
      <p:bldP spid="5143" grpId="0" animBg="1"/>
      <p:bldP spid="5144" grpId="0" animBg="1"/>
      <p:bldP spid="5145" grpId="0" animBg="1"/>
      <p:bldP spid="51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2" descr="7"/>
          <p:cNvPicPr>
            <a:picLocks noChangeAspect="1" noChangeArrowheads="1"/>
          </p:cNvPicPr>
          <p:nvPr/>
        </p:nvPicPr>
        <p:blipFill>
          <a:blip r:embed="rId2"/>
          <a:srcRect/>
          <a:stretch>
            <a:fillRect/>
          </a:stretch>
        </p:blipFill>
        <p:spPr bwMode="auto">
          <a:xfrm>
            <a:off x="0" y="0"/>
            <a:ext cx="9144000" cy="6858000"/>
          </a:xfrm>
          <a:prstGeom prst="rect">
            <a:avLst/>
          </a:prstGeom>
          <a:blipFill dpi="0" rotWithShape="1">
            <a:blip r:embed="rId3"/>
            <a:srcRect/>
            <a:stretch>
              <a:fillRect/>
            </a:stretch>
          </a:blipFill>
          <a:ln w="9525">
            <a:noFill/>
            <a:miter lim="800000"/>
            <a:headEnd/>
            <a:tailEnd/>
          </a:ln>
        </p:spPr>
      </p:pic>
      <p:sp>
        <p:nvSpPr>
          <p:cNvPr id="6149" name="Text Box 5"/>
          <p:cNvSpPr txBox="1">
            <a:spLocks noChangeArrowheads="1"/>
          </p:cNvSpPr>
          <p:nvPr/>
        </p:nvSpPr>
        <p:spPr bwMode="auto">
          <a:xfrm>
            <a:off x="0" y="333375"/>
            <a:ext cx="4859338" cy="1754188"/>
          </a:xfrm>
          <a:prstGeom prst="rect">
            <a:avLst/>
          </a:prstGeom>
          <a:solidFill>
            <a:srgbClr val="003300"/>
          </a:solidFill>
          <a:ln w="9525">
            <a:noFill/>
            <a:miter lim="800000"/>
            <a:headEnd/>
            <a:tailEnd/>
          </a:ln>
        </p:spPr>
        <p:txBody>
          <a:bodyPr>
            <a:spAutoFit/>
          </a:bodyPr>
          <a:lstStyle/>
          <a:p>
            <a:pPr algn="just">
              <a:spcBef>
                <a:spcPct val="50000"/>
              </a:spcBef>
            </a:pPr>
            <a:r>
              <a:rPr lang="en-GB" sz="2400" b="1">
                <a:solidFill>
                  <a:schemeClr val="bg1"/>
                </a:solidFill>
                <a:latin typeface="Arial" charset="0"/>
              </a:rPr>
              <a:t>Đọc thầm đoạn 1 và trả lời câu hỏi:</a:t>
            </a:r>
          </a:p>
          <a:p>
            <a:pPr algn="just">
              <a:spcBef>
                <a:spcPct val="50000"/>
              </a:spcBef>
            </a:pPr>
            <a:r>
              <a:rPr lang="en-GB" sz="2400" b="1">
                <a:solidFill>
                  <a:schemeClr val="bg1"/>
                </a:solidFill>
                <a:latin typeface="Arial" charset="0"/>
              </a:rPr>
              <a:t> 1. Hãy nêu những hiểu biết của em về đất nước Nam Phi.</a:t>
            </a:r>
          </a:p>
        </p:txBody>
      </p:sp>
      <p:pic>
        <p:nvPicPr>
          <p:cNvPr id="4102" name="Picture 6" descr="chu_phi_sau__1945_1_500_01"/>
          <p:cNvPicPr>
            <a:picLocks noChangeAspect="1" noChangeArrowheads="1"/>
          </p:cNvPicPr>
          <p:nvPr/>
        </p:nvPicPr>
        <p:blipFill>
          <a:blip r:embed="rId4"/>
          <a:srcRect/>
          <a:stretch>
            <a:fillRect/>
          </a:stretch>
        </p:blipFill>
        <p:spPr bwMode="auto">
          <a:xfrm>
            <a:off x="4953000" y="0"/>
            <a:ext cx="4191000" cy="5715000"/>
          </a:xfrm>
          <a:prstGeom prst="rect">
            <a:avLst/>
          </a:prstGeom>
          <a:noFill/>
          <a:ln w="9525">
            <a:noFill/>
            <a:miter lim="800000"/>
            <a:headEnd/>
            <a:tailEnd/>
          </a:ln>
        </p:spPr>
      </p:pic>
      <p:sp>
        <p:nvSpPr>
          <p:cNvPr id="4106" name="Freeform 10"/>
          <p:cNvSpPr>
            <a:spLocks/>
          </p:cNvSpPr>
          <p:nvPr/>
        </p:nvSpPr>
        <p:spPr bwMode="auto">
          <a:xfrm>
            <a:off x="6948488" y="4354513"/>
            <a:ext cx="863600" cy="741362"/>
          </a:xfrm>
          <a:custGeom>
            <a:avLst/>
            <a:gdLst>
              <a:gd name="T0" fmla="*/ 123167222 w 522"/>
              <a:gd name="T1" fmla="*/ 587195261 h 467"/>
              <a:gd name="T2" fmla="*/ 249072484 w 522"/>
              <a:gd name="T3" fmla="*/ 587195261 h 467"/>
              <a:gd name="T4" fmla="*/ 372239654 w 522"/>
              <a:gd name="T5" fmla="*/ 473789130 h 467"/>
              <a:gd name="T6" fmla="*/ 372239654 w 522"/>
              <a:gd name="T7" fmla="*/ 360381312 h 467"/>
              <a:gd name="T8" fmla="*/ 495408582 w 522"/>
              <a:gd name="T9" fmla="*/ 360381312 h 467"/>
              <a:gd name="T10" fmla="*/ 744479308 w 522"/>
              <a:gd name="T11" fmla="*/ 244454233 h 467"/>
              <a:gd name="T12" fmla="*/ 993551896 w 522"/>
              <a:gd name="T13" fmla="*/ 131048052 h 467"/>
              <a:gd name="T14" fmla="*/ 1116720720 w 522"/>
              <a:gd name="T15" fmla="*/ 17640290 h 467"/>
              <a:gd name="T16" fmla="*/ 1239887890 w 522"/>
              <a:gd name="T17" fmla="*/ 17640290 h 467"/>
              <a:gd name="T18" fmla="*/ 1239887890 w 522"/>
              <a:gd name="T19" fmla="*/ 131048052 h 467"/>
              <a:gd name="T20" fmla="*/ 1365793101 w 522"/>
              <a:gd name="T21" fmla="*/ 131048052 h 467"/>
              <a:gd name="T22" fmla="*/ 1365793101 w 522"/>
              <a:gd name="T23" fmla="*/ 244454233 h 467"/>
              <a:gd name="T24" fmla="*/ 1365793101 w 522"/>
              <a:gd name="T25" fmla="*/ 360381312 h 467"/>
              <a:gd name="T26" fmla="*/ 1365793101 w 522"/>
              <a:gd name="T27" fmla="*/ 473789130 h 467"/>
              <a:gd name="T28" fmla="*/ 1365793101 w 522"/>
              <a:gd name="T29" fmla="*/ 587195261 h 467"/>
              <a:gd name="T30" fmla="*/ 1365793101 w 522"/>
              <a:gd name="T31" fmla="*/ 703122340 h 467"/>
              <a:gd name="T32" fmla="*/ 993551896 w 522"/>
              <a:gd name="T33" fmla="*/ 1045863468 h 467"/>
              <a:gd name="T34" fmla="*/ 744479308 w 522"/>
              <a:gd name="T35" fmla="*/ 1159271187 h 467"/>
              <a:gd name="T36" fmla="*/ 495408582 w 522"/>
              <a:gd name="T37" fmla="*/ 1045863468 h 467"/>
              <a:gd name="T38" fmla="*/ 495408582 w 522"/>
              <a:gd name="T39" fmla="*/ 1159271187 h 467"/>
              <a:gd name="T40" fmla="*/ 372239654 w 522"/>
              <a:gd name="T41" fmla="*/ 1159271187 h 467"/>
              <a:gd name="T42" fmla="*/ 123167222 w 522"/>
              <a:gd name="T43" fmla="*/ 1045863468 h 467"/>
              <a:gd name="T44" fmla="*/ 249072484 w 522"/>
              <a:gd name="T45" fmla="*/ 932457337 h 467"/>
              <a:gd name="T46" fmla="*/ 123167222 w 522"/>
              <a:gd name="T47" fmla="*/ 816530059 h 467"/>
              <a:gd name="T48" fmla="*/ 123167222 w 522"/>
              <a:gd name="T49" fmla="*/ 703122340 h 467"/>
              <a:gd name="T50" fmla="*/ 0 w 522"/>
              <a:gd name="T51" fmla="*/ 587195261 h 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467"/>
              <a:gd name="T80" fmla="*/ 522 w 522"/>
              <a:gd name="T81" fmla="*/ 467 h 4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467">
                <a:moveTo>
                  <a:pt x="45" y="233"/>
                </a:moveTo>
                <a:cubicBezTo>
                  <a:pt x="60" y="236"/>
                  <a:pt x="76" y="240"/>
                  <a:pt x="91" y="233"/>
                </a:cubicBezTo>
                <a:cubicBezTo>
                  <a:pt x="106" y="226"/>
                  <a:pt x="129" y="203"/>
                  <a:pt x="136" y="188"/>
                </a:cubicBezTo>
                <a:cubicBezTo>
                  <a:pt x="143" y="173"/>
                  <a:pt x="129" y="150"/>
                  <a:pt x="136" y="143"/>
                </a:cubicBezTo>
                <a:cubicBezTo>
                  <a:pt x="143" y="136"/>
                  <a:pt x="158" y="151"/>
                  <a:pt x="181" y="143"/>
                </a:cubicBezTo>
                <a:cubicBezTo>
                  <a:pt x="204" y="135"/>
                  <a:pt x="242" y="112"/>
                  <a:pt x="272" y="97"/>
                </a:cubicBezTo>
                <a:cubicBezTo>
                  <a:pt x="302" y="82"/>
                  <a:pt x="340" y="67"/>
                  <a:pt x="363" y="52"/>
                </a:cubicBezTo>
                <a:cubicBezTo>
                  <a:pt x="386" y="37"/>
                  <a:pt x="393" y="14"/>
                  <a:pt x="408" y="7"/>
                </a:cubicBezTo>
                <a:cubicBezTo>
                  <a:pt x="423" y="0"/>
                  <a:pt x="446" y="0"/>
                  <a:pt x="453" y="7"/>
                </a:cubicBezTo>
                <a:cubicBezTo>
                  <a:pt x="460" y="14"/>
                  <a:pt x="445" y="45"/>
                  <a:pt x="453" y="52"/>
                </a:cubicBezTo>
                <a:cubicBezTo>
                  <a:pt x="461" y="59"/>
                  <a:pt x="491" y="45"/>
                  <a:pt x="499" y="52"/>
                </a:cubicBezTo>
                <a:cubicBezTo>
                  <a:pt x="507" y="59"/>
                  <a:pt x="499" y="82"/>
                  <a:pt x="499" y="97"/>
                </a:cubicBezTo>
                <a:cubicBezTo>
                  <a:pt x="499" y="112"/>
                  <a:pt x="499" y="128"/>
                  <a:pt x="499" y="143"/>
                </a:cubicBezTo>
                <a:cubicBezTo>
                  <a:pt x="499" y="158"/>
                  <a:pt x="499" y="173"/>
                  <a:pt x="499" y="188"/>
                </a:cubicBezTo>
                <a:cubicBezTo>
                  <a:pt x="499" y="203"/>
                  <a:pt x="499" y="218"/>
                  <a:pt x="499" y="233"/>
                </a:cubicBezTo>
                <a:cubicBezTo>
                  <a:pt x="499" y="248"/>
                  <a:pt x="522" y="249"/>
                  <a:pt x="499" y="279"/>
                </a:cubicBezTo>
                <a:cubicBezTo>
                  <a:pt x="476" y="309"/>
                  <a:pt x="401" y="385"/>
                  <a:pt x="363" y="415"/>
                </a:cubicBezTo>
                <a:cubicBezTo>
                  <a:pt x="325" y="445"/>
                  <a:pt x="302" y="460"/>
                  <a:pt x="272" y="460"/>
                </a:cubicBezTo>
                <a:cubicBezTo>
                  <a:pt x="242" y="460"/>
                  <a:pt x="196" y="415"/>
                  <a:pt x="181" y="415"/>
                </a:cubicBezTo>
                <a:cubicBezTo>
                  <a:pt x="166" y="415"/>
                  <a:pt x="188" y="453"/>
                  <a:pt x="181" y="460"/>
                </a:cubicBezTo>
                <a:cubicBezTo>
                  <a:pt x="174" y="467"/>
                  <a:pt x="159" y="467"/>
                  <a:pt x="136" y="460"/>
                </a:cubicBezTo>
                <a:cubicBezTo>
                  <a:pt x="113" y="453"/>
                  <a:pt x="52" y="430"/>
                  <a:pt x="45" y="415"/>
                </a:cubicBezTo>
                <a:cubicBezTo>
                  <a:pt x="38" y="400"/>
                  <a:pt x="91" y="385"/>
                  <a:pt x="91" y="370"/>
                </a:cubicBezTo>
                <a:cubicBezTo>
                  <a:pt x="91" y="355"/>
                  <a:pt x="53" y="339"/>
                  <a:pt x="45" y="324"/>
                </a:cubicBezTo>
                <a:cubicBezTo>
                  <a:pt x="37" y="309"/>
                  <a:pt x="52" y="294"/>
                  <a:pt x="45" y="279"/>
                </a:cubicBezTo>
                <a:cubicBezTo>
                  <a:pt x="38" y="264"/>
                  <a:pt x="19" y="248"/>
                  <a:pt x="0" y="233"/>
                </a:cubicBezTo>
              </a:path>
            </a:pathLst>
          </a:custGeom>
          <a:noFill/>
          <a:ln w="38100">
            <a:solidFill>
              <a:srgbClr val="FFFF00"/>
            </a:solidFill>
            <a:round/>
            <a:headEnd/>
            <a:tailEnd/>
          </a:ln>
        </p:spPr>
        <p:txBody>
          <a:bodyPr/>
          <a:lstStyle/>
          <a:p>
            <a:endParaRPr lang="en-US"/>
          </a:p>
        </p:txBody>
      </p:sp>
      <p:sp>
        <p:nvSpPr>
          <p:cNvPr id="4107" name="Text Box 11"/>
          <p:cNvSpPr txBox="1">
            <a:spLocks noChangeArrowheads="1"/>
          </p:cNvSpPr>
          <p:nvPr/>
        </p:nvSpPr>
        <p:spPr bwMode="auto">
          <a:xfrm>
            <a:off x="34925" y="2420938"/>
            <a:ext cx="4824413" cy="2678112"/>
          </a:xfrm>
          <a:prstGeom prst="rect">
            <a:avLst/>
          </a:prstGeom>
          <a:solidFill>
            <a:srgbClr val="800080"/>
          </a:solid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Nam Phi là quốc gia ở cực nam châu Phi, diện tích 1219000km</a:t>
            </a:r>
            <a:r>
              <a:rPr lang="en-GB" sz="2400" b="1" baseline="30000">
                <a:solidFill>
                  <a:schemeClr val="bg1"/>
                </a:solidFill>
                <a:latin typeface="Arial" charset="0"/>
              </a:rPr>
              <a:t>2</a:t>
            </a:r>
            <a:r>
              <a:rPr lang="en-GB" sz="2400" b="1">
                <a:solidFill>
                  <a:schemeClr val="bg1"/>
                </a:solidFill>
                <a:latin typeface="Arial" charset="0"/>
              </a:rPr>
              <a:t>, dân số 43 triệu người, thủ đô là Prê-tô-ri-a, nổi tiếng nhiều vàng và kim cương nhưng cũng rất nổi tiếng về nạn phân biệt chủng tộc.</a:t>
            </a:r>
          </a:p>
        </p:txBody>
      </p:sp>
      <p:sp>
        <p:nvSpPr>
          <p:cNvPr id="4108" name="Freeform 12"/>
          <p:cNvSpPr>
            <a:spLocks/>
          </p:cNvSpPr>
          <p:nvPr/>
        </p:nvSpPr>
        <p:spPr bwMode="auto">
          <a:xfrm>
            <a:off x="6924675" y="4724400"/>
            <a:ext cx="239713" cy="1588"/>
          </a:xfrm>
          <a:custGeom>
            <a:avLst/>
            <a:gdLst>
              <a:gd name="T0" fmla="*/ 380545127 w 151"/>
              <a:gd name="T1" fmla="*/ 0 h 1"/>
              <a:gd name="T2" fmla="*/ 37803213 w 151"/>
              <a:gd name="T3" fmla="*/ 0 h 1"/>
              <a:gd name="T4" fmla="*/ 151209679 w 151"/>
              <a:gd name="T5" fmla="*/ 0 h 1"/>
              <a:gd name="T6" fmla="*/ 0 60000 65536"/>
              <a:gd name="T7" fmla="*/ 0 60000 65536"/>
              <a:gd name="T8" fmla="*/ 0 60000 65536"/>
              <a:gd name="T9" fmla="*/ 0 w 151"/>
              <a:gd name="T10" fmla="*/ 0 h 1"/>
              <a:gd name="T11" fmla="*/ 151 w 151"/>
              <a:gd name="T12" fmla="*/ 1 h 1"/>
            </a:gdLst>
            <a:ahLst/>
            <a:cxnLst>
              <a:cxn ang="T6">
                <a:pos x="T0" y="T1"/>
              </a:cxn>
              <a:cxn ang="T7">
                <a:pos x="T2" y="T3"/>
              </a:cxn>
              <a:cxn ang="T8">
                <a:pos x="T4" y="T5"/>
              </a:cxn>
            </a:cxnLst>
            <a:rect l="T9" t="T10" r="T11" b="T12"/>
            <a:pathLst>
              <a:path w="151" h="1">
                <a:moveTo>
                  <a:pt x="151" y="0"/>
                </a:moveTo>
                <a:cubicBezTo>
                  <a:pt x="90" y="0"/>
                  <a:pt x="30" y="0"/>
                  <a:pt x="15" y="0"/>
                </a:cubicBezTo>
                <a:cubicBezTo>
                  <a:pt x="0" y="0"/>
                  <a:pt x="30" y="0"/>
                  <a:pt x="60" y="0"/>
                </a:cubicBezTo>
              </a:path>
            </a:pathLst>
          </a:custGeom>
          <a:noFill/>
          <a:ln w="28575">
            <a:solidFill>
              <a:srgbClr val="FFFF00"/>
            </a:solidFill>
            <a:round/>
            <a:headEnd/>
            <a:tailEnd/>
          </a:ln>
        </p:spPr>
        <p:txBody>
          <a:bodyPr/>
          <a:lstStyle/>
          <a:p>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wheel(4)">
                                      <p:cBhvr>
                                        <p:cTn id="7" dur="500"/>
                                        <p:tgtEl>
                                          <p:spTgt spid="4107"/>
                                        </p:tgtEl>
                                      </p:cBhvr>
                                    </p:animEffect>
                                  </p:childTnLst>
                                </p:cTn>
                              </p:par>
                              <p:par>
                                <p:cTn id="8" presetID="21" presetClass="entr" presetSubtype="4"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wheel(4)">
                                      <p:cBhvr>
                                        <p:cTn id="10" dur="500"/>
                                        <p:tgtEl>
                                          <p:spTgt spid="41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wheel(4)">
                                      <p:cBhvr>
                                        <p:cTn id="15" dur="2000"/>
                                        <p:tgtEl>
                                          <p:spTgt spid="4106"/>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4108"/>
                                        </p:tgtEl>
                                        <p:attrNameLst>
                                          <p:attrName>style.visibility</p:attrName>
                                        </p:attrNameLst>
                                      </p:cBhvr>
                                      <p:to>
                                        <p:strVal val="visible"/>
                                      </p:to>
                                    </p:set>
                                    <p:animEffect transition="in" filter="wheel(4)">
                                      <p:cBhvr>
                                        <p:cTn id="18" dur="2000"/>
                                        <p:tgtEl>
                                          <p:spTgt spid="41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mph" presetSubtype="0" fill="hold" grpId="1" nodeType="clickEffect">
                                  <p:stCondLst>
                                    <p:cond delay="0"/>
                                  </p:stCondLst>
                                  <p:childTnLst>
                                    <p:animClr clrSpc="hsl" dir="cw">
                                      <p:cBhvr override="childStyle">
                                        <p:cTn id="22" dur="3000" fill="hold"/>
                                        <p:tgtEl>
                                          <p:spTgt spid="4106"/>
                                        </p:tgtEl>
                                        <p:attrNameLst>
                                          <p:attrName>style.color</p:attrName>
                                        </p:attrNameLst>
                                      </p:cBhvr>
                                      <p:by>
                                        <p:hsl h="10842353" s="0" l="0"/>
                                      </p:by>
                                    </p:animClr>
                                    <p:animClr clrSpc="hsl" dir="cw">
                                      <p:cBhvr>
                                        <p:cTn id="23" dur="3000" fill="hold"/>
                                        <p:tgtEl>
                                          <p:spTgt spid="4106"/>
                                        </p:tgtEl>
                                        <p:attrNameLst>
                                          <p:attrName>fillcolor</p:attrName>
                                        </p:attrNameLst>
                                      </p:cBhvr>
                                      <p:by>
                                        <p:hsl h="10842353" s="0" l="0"/>
                                      </p:by>
                                    </p:animClr>
                                    <p:animClr clrSpc="hsl" dir="cw">
                                      <p:cBhvr>
                                        <p:cTn id="24" dur="3000" fill="hold"/>
                                        <p:tgtEl>
                                          <p:spTgt spid="4106"/>
                                        </p:tgtEl>
                                        <p:attrNameLst>
                                          <p:attrName>stroke.color</p:attrName>
                                        </p:attrNameLst>
                                      </p:cBhvr>
                                      <p:by>
                                        <p:hsl h="10842353" s="0" l="0"/>
                                      </p:by>
                                    </p:animClr>
                                    <p:set>
                                      <p:cBhvr>
                                        <p:cTn id="25" dur="3000" fill="hold"/>
                                        <p:tgtEl>
                                          <p:spTgt spid="4106"/>
                                        </p:tgtEl>
                                        <p:attrNameLst>
                                          <p:attrName>fill.type</p:attrName>
                                        </p:attrNameLst>
                                      </p:cBhvr>
                                      <p:to>
                                        <p:strVal val="solid"/>
                                      </p:to>
                                    </p:set>
                                  </p:childTnLst>
                                </p:cTn>
                              </p:par>
                              <p:par>
                                <p:cTn id="26" presetID="23" presetClass="emph" presetSubtype="0" fill="hold" grpId="1" nodeType="withEffect">
                                  <p:stCondLst>
                                    <p:cond delay="0"/>
                                  </p:stCondLst>
                                  <p:childTnLst>
                                    <p:animClr clrSpc="hsl" dir="cw">
                                      <p:cBhvr override="childStyle">
                                        <p:cTn id="27" dur="3000" fill="hold"/>
                                        <p:tgtEl>
                                          <p:spTgt spid="4108"/>
                                        </p:tgtEl>
                                        <p:attrNameLst>
                                          <p:attrName>style.color</p:attrName>
                                        </p:attrNameLst>
                                      </p:cBhvr>
                                      <p:by>
                                        <p:hsl h="10842353" s="0" l="0"/>
                                      </p:by>
                                    </p:animClr>
                                    <p:animClr clrSpc="hsl" dir="cw">
                                      <p:cBhvr>
                                        <p:cTn id="28" dur="3000" fill="hold"/>
                                        <p:tgtEl>
                                          <p:spTgt spid="4108"/>
                                        </p:tgtEl>
                                        <p:attrNameLst>
                                          <p:attrName>fillcolor</p:attrName>
                                        </p:attrNameLst>
                                      </p:cBhvr>
                                      <p:by>
                                        <p:hsl h="10842353" s="0" l="0"/>
                                      </p:by>
                                    </p:animClr>
                                    <p:animClr clrSpc="hsl" dir="cw">
                                      <p:cBhvr>
                                        <p:cTn id="29" dur="3000" fill="hold"/>
                                        <p:tgtEl>
                                          <p:spTgt spid="4108"/>
                                        </p:tgtEl>
                                        <p:attrNameLst>
                                          <p:attrName>stroke.color</p:attrName>
                                        </p:attrNameLst>
                                      </p:cBhvr>
                                      <p:by>
                                        <p:hsl h="10842353" s="0" l="0"/>
                                      </p:by>
                                    </p:animClr>
                                    <p:set>
                                      <p:cBhvr>
                                        <p:cTn id="30" dur="3000" fill="hold"/>
                                        <p:tgtEl>
                                          <p:spTgt spid="4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4106" grpId="1" animBg="1"/>
      <p:bldP spid="4107" grpId="0" animBg="1"/>
      <p:bldP spid="4108" grpId="0" animBg="1"/>
      <p:bldP spid="410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4"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7175" name="Line 7"/>
          <p:cNvSpPr>
            <a:spLocks noChangeShapeType="1"/>
          </p:cNvSpPr>
          <p:nvPr/>
        </p:nvSpPr>
        <p:spPr bwMode="auto">
          <a:xfrm>
            <a:off x="4284663" y="1341438"/>
            <a:ext cx="0" cy="4535487"/>
          </a:xfrm>
          <a:prstGeom prst="line">
            <a:avLst/>
          </a:prstGeom>
          <a:noFill/>
          <a:ln w="19050">
            <a:solidFill>
              <a:srgbClr val="0000CC"/>
            </a:solidFill>
            <a:round/>
            <a:headEnd/>
            <a:tailEnd/>
          </a:ln>
        </p:spPr>
        <p:txBody>
          <a:bodyPr/>
          <a:lstStyle/>
          <a:p>
            <a:endParaRPr lang="en-US"/>
          </a:p>
        </p:txBody>
      </p:sp>
      <p:sp>
        <p:nvSpPr>
          <p:cNvPr id="7176"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7177"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7178"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7179"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7180"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7181"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7182"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7183"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7184"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7185"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7186"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7187"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7188"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7189"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7190"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7191" name="Text Box 23"/>
          <p:cNvSpPr txBox="1">
            <a:spLocks noChangeArrowheads="1"/>
          </p:cNvSpPr>
          <p:nvPr/>
        </p:nvSpPr>
        <p:spPr bwMode="auto">
          <a:xfrm>
            <a:off x="4500563" y="2781300"/>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grpSp>
        <p:nvGrpSpPr>
          <p:cNvPr id="7192" name="Group 24"/>
          <p:cNvGrpSpPr>
            <a:grpSpLocks/>
          </p:cNvGrpSpPr>
          <p:nvPr/>
        </p:nvGrpSpPr>
        <p:grpSpPr bwMode="auto">
          <a:xfrm>
            <a:off x="0" y="0"/>
            <a:ext cx="1763713" cy="836613"/>
            <a:chOff x="2864" y="288"/>
            <a:chExt cx="1552" cy="864"/>
          </a:xfrm>
        </p:grpSpPr>
        <p:pic>
          <p:nvPicPr>
            <p:cNvPr id="7194" name="Picture 25"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7195" name="Picture 26"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7196" name="Picture 27"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7193" name="Picture 28" descr="2074921aylsqss8md"/>
          <p:cNvPicPr>
            <a:picLocks noChangeAspect="1" noChangeArrowheads="1" noCrop="1"/>
          </p:cNvPicPr>
          <p:nvPr/>
        </p:nvPicPr>
        <p:blipFill>
          <a:blip r:embed="rId5"/>
          <a:srcRect/>
          <a:stretch>
            <a:fillRect/>
          </a:stretch>
        </p:blipFill>
        <p:spPr bwMode="auto">
          <a:xfrm>
            <a:off x="7667625" y="4797425"/>
            <a:ext cx="1476375" cy="2060575"/>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randombar(horizontal)">
                                      <p:cBhvr>
                                        <p:cTn id="7"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flower_arts_0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7" name="Text Box 5"/>
          <p:cNvSpPr txBox="1">
            <a:spLocks noChangeArrowheads="1"/>
          </p:cNvSpPr>
          <p:nvPr/>
        </p:nvSpPr>
        <p:spPr bwMode="auto">
          <a:xfrm>
            <a:off x="179388" y="333375"/>
            <a:ext cx="6840537" cy="1384300"/>
          </a:xfrm>
          <a:prstGeom prst="rect">
            <a:avLst/>
          </a:prstGeom>
          <a:noFill/>
          <a:ln w="9525">
            <a:noFill/>
            <a:miter lim="800000"/>
            <a:headEnd/>
            <a:tailEnd/>
          </a:ln>
        </p:spPr>
        <p:txBody>
          <a:bodyPr>
            <a:spAutoFit/>
          </a:bodyPr>
          <a:lstStyle/>
          <a:p>
            <a:pPr>
              <a:spcBef>
                <a:spcPct val="50000"/>
              </a:spcBef>
            </a:pPr>
            <a:r>
              <a:rPr lang="en-GB" sz="2400" b="1">
                <a:solidFill>
                  <a:srgbClr val="0000CC"/>
                </a:solidFill>
                <a:latin typeface="Arial" charset="0"/>
              </a:rPr>
              <a:t>Đọc thầm đoạn 2 và trả lời câu hỏi:</a:t>
            </a:r>
          </a:p>
          <a:p>
            <a:pPr algn="just">
              <a:spcBef>
                <a:spcPct val="50000"/>
              </a:spcBef>
            </a:pPr>
            <a:r>
              <a:rPr lang="en-GB" sz="2400" b="1">
                <a:solidFill>
                  <a:srgbClr val="0000CC"/>
                </a:solidFill>
                <a:latin typeface="Arial" charset="0"/>
              </a:rPr>
              <a:t>2. Dưới chế độ a-pác-thai, người da đen bị đối xử như thế nào?</a:t>
            </a:r>
          </a:p>
        </p:txBody>
      </p:sp>
      <p:sp>
        <p:nvSpPr>
          <p:cNvPr id="6150" name="Text Box 6"/>
          <p:cNvSpPr txBox="1">
            <a:spLocks noChangeArrowheads="1"/>
          </p:cNvSpPr>
          <p:nvPr/>
        </p:nvSpPr>
        <p:spPr bwMode="auto">
          <a:xfrm>
            <a:off x="107950" y="1916113"/>
            <a:ext cx="5111750"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rgbClr val="FF0000"/>
                </a:solidFill>
                <a:latin typeface="Arial" charset="0"/>
              </a:rPr>
              <a:t>Người da đen phải làm những công việc nặng nhọc, bẩn thỉu; bị trả lương thấp; phải sống, chữa bệnh, làm việc ở những khu riêng; không được hưởng một chút tự do dân chủ nào.</a:t>
            </a:r>
          </a:p>
        </p:txBody>
      </p:sp>
      <p:pic>
        <p:nvPicPr>
          <p:cNvPr id="8199" name="Picture 8" descr="new0532"/>
          <p:cNvPicPr>
            <a:picLocks noChangeAspect="1" noChangeArrowheads="1" noCrop="1"/>
          </p:cNvPicPr>
          <p:nvPr/>
        </p:nvPicPr>
        <p:blipFill>
          <a:blip r:embed="rId3"/>
          <a:srcRect/>
          <a:stretch>
            <a:fillRect/>
          </a:stretch>
        </p:blipFill>
        <p:spPr bwMode="auto">
          <a:xfrm>
            <a:off x="0" y="5157788"/>
            <a:ext cx="1763713" cy="1700212"/>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strVal val="#ppt_w+.3"/>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animEffect transition="in" filter="fade">
                                      <p:cBhvr>
                                        <p:cTn id="9"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descr="A09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22" name="WordArt 6"/>
          <p:cNvSpPr>
            <a:spLocks noChangeArrowheads="1" noChangeShapeType="1" noTextEdit="1"/>
          </p:cNvSpPr>
          <p:nvPr/>
        </p:nvSpPr>
        <p:spPr bwMode="auto">
          <a:xfrm>
            <a:off x="1547813" y="765175"/>
            <a:ext cx="5762625" cy="523875"/>
          </a:xfrm>
          <a:prstGeom prst="rect">
            <a:avLst/>
          </a:prstGeom>
        </p:spPr>
        <p:txBody>
          <a:bodyPr wrap="none" fromWordArt="1">
            <a:prstTxWarp prst="textPlain">
              <a:avLst>
                <a:gd name="adj" fmla="val 50000"/>
              </a:avLst>
            </a:prstTxWarp>
          </a:bodyPr>
          <a:lstStyle/>
          <a:p>
            <a:pPr algn="ctr"/>
            <a:r>
              <a:rPr lang="vi-VN"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rPr>
              <a:t>Sự sụp đổ của chế độ a-pác-thai</a:t>
            </a:r>
            <a:endParaRPr lang="en-US" sz="3600" kern="10">
              <a:ln w="12700">
                <a:solidFill>
                  <a:srgbClr val="0000CC"/>
                </a:solidFill>
                <a:round/>
                <a:headEnd/>
                <a:tailEnd/>
              </a:ln>
              <a:solidFill>
                <a:srgbClr val="0000CC">
                  <a:alpha val="50195"/>
                </a:srgbClr>
              </a:solidFill>
              <a:effectLst>
                <a:outerShdw dist="45791" dir="2021404" algn="ctr" rotWithShape="0">
                  <a:srgbClr val="9999FF"/>
                </a:outerShdw>
              </a:effectLst>
              <a:latin typeface="Arial"/>
              <a:cs typeface="Arial"/>
            </a:endParaRPr>
          </a:p>
        </p:txBody>
      </p:sp>
      <p:sp>
        <p:nvSpPr>
          <p:cNvPr id="9223" name="Line 7"/>
          <p:cNvSpPr>
            <a:spLocks noChangeShapeType="1"/>
          </p:cNvSpPr>
          <p:nvPr/>
        </p:nvSpPr>
        <p:spPr bwMode="auto">
          <a:xfrm>
            <a:off x="4284663" y="1341438"/>
            <a:ext cx="0" cy="4535487"/>
          </a:xfrm>
          <a:prstGeom prst="line">
            <a:avLst/>
          </a:prstGeom>
          <a:noFill/>
          <a:ln w="19050">
            <a:solidFill>
              <a:srgbClr val="0000CC"/>
            </a:solidFill>
            <a:round/>
            <a:headEnd/>
            <a:tailEnd/>
          </a:ln>
        </p:spPr>
        <p:txBody>
          <a:bodyPr/>
          <a:lstStyle/>
          <a:p>
            <a:endParaRPr lang="en-US"/>
          </a:p>
        </p:txBody>
      </p:sp>
      <p:sp>
        <p:nvSpPr>
          <p:cNvPr id="9224" name="Text Box 8"/>
          <p:cNvSpPr txBox="1">
            <a:spLocks noChangeArrowheads="1"/>
          </p:cNvSpPr>
          <p:nvPr/>
        </p:nvSpPr>
        <p:spPr bwMode="auto">
          <a:xfrm>
            <a:off x="1692275" y="1412875"/>
            <a:ext cx="6732588" cy="366713"/>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u="sng">
                <a:latin typeface="Arial" charset="0"/>
              </a:rPr>
              <a:t>Luyện đọc:</a:t>
            </a:r>
            <a:r>
              <a:rPr lang="en-GB">
                <a:latin typeface="Arial" charset="0"/>
              </a:rPr>
              <a:t>                                             </a:t>
            </a:r>
            <a:r>
              <a:rPr lang="en-GB" b="1" u="sng">
                <a:latin typeface="Arial" charset="0"/>
              </a:rPr>
              <a:t>Tìm hiểu bài:</a:t>
            </a:r>
            <a:r>
              <a:rPr lang="en-GB">
                <a:latin typeface="Arial" charset="0"/>
              </a:rPr>
              <a:t>                                  </a:t>
            </a:r>
          </a:p>
        </p:txBody>
      </p:sp>
      <p:sp>
        <p:nvSpPr>
          <p:cNvPr id="9225" name="Text Box 9"/>
          <p:cNvSpPr txBox="1">
            <a:spLocks noChangeArrowheads="1"/>
          </p:cNvSpPr>
          <p:nvPr/>
        </p:nvSpPr>
        <p:spPr bwMode="auto">
          <a:xfrm>
            <a:off x="0" y="1844675"/>
            <a:ext cx="21955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a-pác-thai,</a:t>
            </a:r>
          </a:p>
        </p:txBody>
      </p:sp>
      <p:sp>
        <p:nvSpPr>
          <p:cNvPr id="9226" name="Text Box 10"/>
          <p:cNvSpPr txBox="1">
            <a:spLocks noChangeArrowheads="1"/>
          </p:cNvSpPr>
          <p:nvPr/>
        </p:nvSpPr>
        <p:spPr bwMode="auto">
          <a:xfrm>
            <a:off x="1403350" y="1844675"/>
            <a:ext cx="288131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1/5, 9/10, 3/4, 1/7, 1/10,</a:t>
            </a:r>
          </a:p>
        </p:txBody>
      </p:sp>
      <p:sp>
        <p:nvSpPr>
          <p:cNvPr id="9227" name="Text Box 11"/>
          <p:cNvSpPr txBox="1">
            <a:spLocks noChangeArrowheads="1"/>
          </p:cNvSpPr>
          <p:nvPr/>
        </p:nvSpPr>
        <p:spPr bwMode="auto">
          <a:xfrm>
            <a:off x="250825" y="2276475"/>
            <a:ext cx="26638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Nen-xơn Man-đê-la,</a:t>
            </a:r>
          </a:p>
        </p:txBody>
      </p:sp>
      <p:sp>
        <p:nvSpPr>
          <p:cNvPr id="9228" name="Text Box 12"/>
          <p:cNvSpPr txBox="1">
            <a:spLocks noChangeArrowheads="1"/>
          </p:cNvSpPr>
          <p:nvPr/>
        </p:nvSpPr>
        <p:spPr bwMode="auto">
          <a:xfrm>
            <a:off x="2771775" y="2276475"/>
            <a:ext cx="1439863"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thế kỉ XXI</a:t>
            </a:r>
          </a:p>
        </p:txBody>
      </p:sp>
      <p:sp>
        <p:nvSpPr>
          <p:cNvPr id="9229" name="Text Box 13"/>
          <p:cNvSpPr txBox="1">
            <a:spLocks noChangeArrowheads="1"/>
          </p:cNvSpPr>
          <p:nvPr/>
        </p:nvSpPr>
        <p:spPr bwMode="auto">
          <a:xfrm>
            <a:off x="4356100" y="1844675"/>
            <a:ext cx="3600450"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chế độ phân biệt chủng tộc,</a:t>
            </a:r>
          </a:p>
        </p:txBody>
      </p:sp>
      <p:sp>
        <p:nvSpPr>
          <p:cNvPr id="9230" name="Text Box 14"/>
          <p:cNvSpPr txBox="1">
            <a:spLocks noChangeArrowheads="1"/>
          </p:cNvSpPr>
          <p:nvPr/>
        </p:nvSpPr>
        <p:spPr bwMode="auto">
          <a:xfrm>
            <a:off x="7993063" y="1844675"/>
            <a:ext cx="115093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công lí,</a:t>
            </a:r>
          </a:p>
        </p:txBody>
      </p:sp>
      <p:sp>
        <p:nvSpPr>
          <p:cNvPr id="9231" name="Text Box 15"/>
          <p:cNvSpPr txBox="1">
            <a:spLocks noChangeArrowheads="1"/>
          </p:cNvSpPr>
          <p:nvPr/>
        </p:nvSpPr>
        <p:spPr bwMode="auto">
          <a:xfrm>
            <a:off x="4356100" y="2276475"/>
            <a:ext cx="1366838"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sắc lệnh,</a:t>
            </a:r>
          </a:p>
        </p:txBody>
      </p:sp>
      <p:sp>
        <p:nvSpPr>
          <p:cNvPr id="9232" name="Text Box 16"/>
          <p:cNvSpPr txBox="1">
            <a:spLocks noChangeArrowheads="1"/>
          </p:cNvSpPr>
          <p:nvPr/>
        </p:nvSpPr>
        <p:spPr bwMode="auto">
          <a:xfrm>
            <a:off x="5724525" y="2276475"/>
            <a:ext cx="2016125"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tổng tuyển cử,</a:t>
            </a:r>
          </a:p>
        </p:txBody>
      </p:sp>
      <p:sp>
        <p:nvSpPr>
          <p:cNvPr id="9233" name="Text Box 17"/>
          <p:cNvSpPr txBox="1">
            <a:spLocks noChangeArrowheads="1"/>
          </p:cNvSpPr>
          <p:nvPr/>
        </p:nvSpPr>
        <p:spPr bwMode="auto">
          <a:xfrm>
            <a:off x="7631113" y="2276475"/>
            <a:ext cx="1512887" cy="396875"/>
          </a:xfrm>
          <a:prstGeom prst="rect">
            <a:avLst/>
          </a:prstGeom>
          <a:noFill/>
          <a:ln w="9525">
            <a:noFill/>
            <a:miter lim="800000"/>
            <a:headEnd/>
            <a:tailEnd/>
          </a:ln>
        </p:spPr>
        <p:txBody>
          <a:bodyPr>
            <a:spAutoFit/>
          </a:bodyPr>
          <a:lstStyle/>
          <a:p>
            <a:pPr>
              <a:spcBef>
                <a:spcPct val="50000"/>
              </a:spcBef>
            </a:pPr>
            <a:r>
              <a:rPr lang="en-GB" sz="2000" b="1">
                <a:solidFill>
                  <a:srgbClr val="FFFF00"/>
                </a:solidFill>
                <a:latin typeface="Arial" charset="0"/>
              </a:rPr>
              <a:t>đa sắc tộc</a:t>
            </a:r>
          </a:p>
        </p:txBody>
      </p:sp>
      <p:sp>
        <p:nvSpPr>
          <p:cNvPr id="9234" name="Text Box 18"/>
          <p:cNvSpPr txBox="1">
            <a:spLocks noChangeArrowheads="1"/>
          </p:cNvSpPr>
          <p:nvPr/>
        </p:nvSpPr>
        <p:spPr bwMode="auto">
          <a:xfrm>
            <a:off x="-36513" y="2852738"/>
            <a:ext cx="4284663" cy="2308225"/>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chemeClr val="bg1"/>
                </a:solidFill>
                <a:latin typeface="Arial" charset="0"/>
              </a:rPr>
              <a:t>Ở nước này, người da trắng chỉ chiếm 1/5 dân số, nhưng lại nắm gần 9/10 đất trồng trọt, 3/4 tổng thu nhập và toàn bộ hầm mỏ, xí nghiệp, ngân hàng,….</a:t>
            </a:r>
          </a:p>
        </p:txBody>
      </p:sp>
      <p:sp>
        <p:nvSpPr>
          <p:cNvPr id="9235" name="Line 19"/>
          <p:cNvSpPr>
            <a:spLocks noChangeShapeType="1"/>
          </p:cNvSpPr>
          <p:nvPr/>
        </p:nvSpPr>
        <p:spPr bwMode="auto">
          <a:xfrm>
            <a:off x="2555875" y="3644900"/>
            <a:ext cx="431800" cy="0"/>
          </a:xfrm>
          <a:prstGeom prst="line">
            <a:avLst/>
          </a:prstGeom>
          <a:noFill/>
          <a:ln w="28575">
            <a:solidFill>
              <a:srgbClr val="0000CC"/>
            </a:solidFill>
            <a:round/>
            <a:headEnd/>
            <a:tailEnd/>
          </a:ln>
        </p:spPr>
        <p:txBody>
          <a:bodyPr/>
          <a:lstStyle/>
          <a:p>
            <a:endParaRPr lang="en-US"/>
          </a:p>
        </p:txBody>
      </p:sp>
      <p:sp>
        <p:nvSpPr>
          <p:cNvPr id="9236" name="Line 20"/>
          <p:cNvSpPr>
            <a:spLocks noChangeShapeType="1"/>
          </p:cNvSpPr>
          <p:nvPr/>
        </p:nvSpPr>
        <p:spPr bwMode="auto">
          <a:xfrm>
            <a:off x="2987675" y="4005263"/>
            <a:ext cx="647700" cy="0"/>
          </a:xfrm>
          <a:prstGeom prst="line">
            <a:avLst/>
          </a:prstGeom>
          <a:noFill/>
          <a:ln w="28575">
            <a:solidFill>
              <a:srgbClr val="0000CC"/>
            </a:solidFill>
            <a:round/>
            <a:headEnd/>
            <a:tailEnd/>
          </a:ln>
        </p:spPr>
        <p:txBody>
          <a:bodyPr/>
          <a:lstStyle/>
          <a:p>
            <a:endParaRPr lang="en-US"/>
          </a:p>
        </p:txBody>
      </p:sp>
      <p:sp>
        <p:nvSpPr>
          <p:cNvPr id="9237" name="Line 21"/>
          <p:cNvSpPr>
            <a:spLocks noChangeShapeType="1"/>
          </p:cNvSpPr>
          <p:nvPr/>
        </p:nvSpPr>
        <p:spPr bwMode="auto">
          <a:xfrm>
            <a:off x="1619250" y="4365625"/>
            <a:ext cx="431800" cy="0"/>
          </a:xfrm>
          <a:prstGeom prst="line">
            <a:avLst/>
          </a:prstGeom>
          <a:noFill/>
          <a:ln w="28575">
            <a:solidFill>
              <a:srgbClr val="0000CC"/>
            </a:solidFill>
            <a:round/>
            <a:headEnd/>
            <a:tailEnd/>
          </a:ln>
        </p:spPr>
        <p:txBody>
          <a:bodyPr/>
          <a:lstStyle/>
          <a:p>
            <a:endParaRPr lang="en-US"/>
          </a:p>
        </p:txBody>
      </p:sp>
      <p:sp>
        <p:nvSpPr>
          <p:cNvPr id="9238" name="Line 22"/>
          <p:cNvSpPr>
            <a:spLocks noChangeShapeType="1"/>
          </p:cNvSpPr>
          <p:nvPr/>
        </p:nvSpPr>
        <p:spPr bwMode="auto">
          <a:xfrm>
            <a:off x="755650" y="4724400"/>
            <a:ext cx="1223963" cy="0"/>
          </a:xfrm>
          <a:prstGeom prst="line">
            <a:avLst/>
          </a:prstGeom>
          <a:noFill/>
          <a:ln w="28575">
            <a:solidFill>
              <a:srgbClr val="0000CC"/>
            </a:solidFill>
            <a:round/>
            <a:headEnd/>
            <a:tailEnd/>
          </a:ln>
        </p:spPr>
        <p:txBody>
          <a:bodyPr/>
          <a:lstStyle/>
          <a:p>
            <a:endParaRPr lang="en-US"/>
          </a:p>
        </p:txBody>
      </p:sp>
      <p:sp>
        <p:nvSpPr>
          <p:cNvPr id="9239" name="Text Box 23"/>
          <p:cNvSpPr txBox="1">
            <a:spLocks noChangeArrowheads="1"/>
          </p:cNvSpPr>
          <p:nvPr/>
        </p:nvSpPr>
        <p:spPr bwMode="auto">
          <a:xfrm>
            <a:off x="4500563" y="2781300"/>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1:</a:t>
            </a:r>
            <a:r>
              <a:rPr lang="en-GB" sz="2400" b="1">
                <a:solidFill>
                  <a:srgbClr val="003300"/>
                </a:solidFill>
                <a:latin typeface="Arial" charset="0"/>
              </a:rPr>
              <a:t> Giới thiệu đất nước Nam Phi và chế độ a-pác-thai.</a:t>
            </a:r>
          </a:p>
        </p:txBody>
      </p:sp>
      <p:sp>
        <p:nvSpPr>
          <p:cNvPr id="9240" name="Text Box 24"/>
          <p:cNvSpPr txBox="1">
            <a:spLocks noChangeArrowheads="1"/>
          </p:cNvSpPr>
          <p:nvPr/>
        </p:nvSpPr>
        <p:spPr bwMode="auto">
          <a:xfrm>
            <a:off x="4500563" y="3644900"/>
            <a:ext cx="4608512" cy="830263"/>
          </a:xfrm>
          <a:prstGeom prst="rect">
            <a:avLst/>
          </a:prstGeom>
          <a:noFill/>
          <a:ln w="9525">
            <a:noFill/>
            <a:miter lim="800000"/>
            <a:headEnd/>
            <a:tailEnd/>
          </a:ln>
        </p:spPr>
        <p:txBody>
          <a:bodyPr>
            <a:spAutoFit/>
          </a:bodyPr>
          <a:lstStyle/>
          <a:p>
            <a:pPr algn="just">
              <a:spcBef>
                <a:spcPct val="50000"/>
              </a:spcBef>
            </a:pPr>
            <a:r>
              <a:rPr lang="en-GB" sz="2400" b="1" u="sng">
                <a:solidFill>
                  <a:srgbClr val="003300"/>
                </a:solidFill>
                <a:latin typeface="Arial" charset="0"/>
              </a:rPr>
              <a:t>Ý 2:</a:t>
            </a:r>
            <a:r>
              <a:rPr lang="en-GB" sz="2400" b="1">
                <a:solidFill>
                  <a:srgbClr val="003300"/>
                </a:solidFill>
                <a:latin typeface="Arial" charset="0"/>
              </a:rPr>
              <a:t> Chế độ phân biệt chủng tộc xấu xa ở Nam Phi.</a:t>
            </a:r>
          </a:p>
        </p:txBody>
      </p:sp>
      <p:grpSp>
        <p:nvGrpSpPr>
          <p:cNvPr id="9241" name="Group 25"/>
          <p:cNvGrpSpPr>
            <a:grpSpLocks/>
          </p:cNvGrpSpPr>
          <p:nvPr/>
        </p:nvGrpSpPr>
        <p:grpSpPr bwMode="auto">
          <a:xfrm>
            <a:off x="0" y="0"/>
            <a:ext cx="1763713" cy="836613"/>
            <a:chOff x="2864" y="288"/>
            <a:chExt cx="1552" cy="864"/>
          </a:xfrm>
        </p:grpSpPr>
        <p:pic>
          <p:nvPicPr>
            <p:cNvPr id="9243" name="Picture 26" descr="Picture2"/>
            <p:cNvPicPr>
              <a:picLocks noChangeAspect="1" noChangeArrowheads="1" noCrop="1"/>
            </p:cNvPicPr>
            <p:nvPr/>
          </p:nvPicPr>
          <p:blipFill>
            <a:blip r:embed="rId3">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9244" name="Picture 27" descr="Dove-02-june"/>
            <p:cNvPicPr>
              <a:picLocks noChangeAspect="1" noChangeArrowheads="1" noCrop="1"/>
            </p:cNvPicPr>
            <p:nvPr/>
          </p:nvPicPr>
          <p:blipFill>
            <a:blip r:embed="rId4">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9245" name="Picture 28" descr="Dove-02-june"/>
            <p:cNvPicPr>
              <a:picLocks noChangeAspect="1" noChangeArrowheads="1" noCrop="1"/>
            </p:cNvPicPr>
            <p:nvPr/>
          </p:nvPicPr>
          <p:blipFill>
            <a:blip r:embed="rId4">
              <a:lum bright="-4000" contrast="-2000"/>
            </a:blip>
            <a:srcRect/>
            <a:stretch>
              <a:fillRect/>
            </a:stretch>
          </p:blipFill>
          <p:spPr bwMode="auto">
            <a:xfrm>
              <a:off x="2864" y="288"/>
              <a:ext cx="838" cy="618"/>
            </a:xfrm>
            <a:prstGeom prst="rect">
              <a:avLst/>
            </a:prstGeom>
            <a:noFill/>
            <a:ln w="9525">
              <a:noFill/>
              <a:miter lim="800000"/>
              <a:headEnd/>
              <a:tailEnd/>
            </a:ln>
          </p:spPr>
        </p:pic>
      </p:grpSp>
      <p:pic>
        <p:nvPicPr>
          <p:cNvPr id="9242" name="Picture 29" descr="2054390zk02rrdo77"/>
          <p:cNvPicPr>
            <a:picLocks noChangeAspect="1" noChangeArrowheads="1" noCrop="1"/>
          </p:cNvPicPr>
          <p:nvPr/>
        </p:nvPicPr>
        <p:blipFill>
          <a:blip r:embed="rId5"/>
          <a:srcRect/>
          <a:stretch>
            <a:fillRect/>
          </a:stretch>
        </p:blipFill>
        <p:spPr bwMode="auto">
          <a:xfrm>
            <a:off x="2339975" y="5949950"/>
            <a:ext cx="3648075" cy="714375"/>
          </a:xfrm>
          <a:prstGeom prst="rect">
            <a:avLst/>
          </a:prstGeom>
          <a:noFill/>
          <a:ln w="9525">
            <a:noFill/>
            <a:miter lim="800000"/>
            <a:headEnd/>
            <a:tailEnd/>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40"/>
                                        </p:tgtEl>
                                        <p:attrNameLst>
                                          <p:attrName>style.visibility</p:attrName>
                                        </p:attrNameLst>
                                      </p:cBhvr>
                                      <p:to>
                                        <p:strVal val="visible"/>
                                      </p:to>
                                    </p:set>
                                    <p:animEffect transition="in" filter="wedge">
                                      <p:cBhvr>
                                        <p:cTn id="7" dur="500"/>
                                        <p:tgtEl>
                                          <p:spTgt spid="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flowersFrame_png_ydh_0016_1795x1205[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5" name="Text Box 5"/>
          <p:cNvSpPr txBox="1">
            <a:spLocks noChangeArrowheads="1"/>
          </p:cNvSpPr>
          <p:nvPr/>
        </p:nvSpPr>
        <p:spPr bwMode="auto">
          <a:xfrm>
            <a:off x="539750" y="3644900"/>
            <a:ext cx="3744913" cy="1192213"/>
          </a:xfrm>
          <a:prstGeom prst="rect">
            <a:avLst/>
          </a:prstGeom>
          <a:solidFill>
            <a:schemeClr val="bg1"/>
          </a:solidFill>
          <a:ln w="9525">
            <a:noFill/>
            <a:miter lim="800000"/>
            <a:headEnd/>
            <a:tailEnd/>
          </a:ln>
        </p:spPr>
        <p:txBody>
          <a:bodyPr>
            <a:spAutoFit/>
          </a:bodyPr>
          <a:lstStyle/>
          <a:p>
            <a:pPr>
              <a:spcBef>
                <a:spcPct val="50000"/>
              </a:spcBef>
            </a:pPr>
            <a:endParaRPr lang="en-GB">
              <a:latin typeface="Arial" charset="0"/>
            </a:endParaRPr>
          </a:p>
          <a:p>
            <a:pPr>
              <a:spcBef>
                <a:spcPct val="50000"/>
              </a:spcBef>
            </a:pPr>
            <a:endParaRPr lang="en-GB">
              <a:latin typeface="Arial" charset="0"/>
            </a:endParaRPr>
          </a:p>
          <a:p>
            <a:pPr>
              <a:spcBef>
                <a:spcPct val="50000"/>
              </a:spcBef>
            </a:pPr>
            <a:endParaRPr lang="en-GB">
              <a:latin typeface="Arial" charset="0"/>
            </a:endParaRPr>
          </a:p>
        </p:txBody>
      </p:sp>
      <p:sp>
        <p:nvSpPr>
          <p:cNvPr id="10246" name="Text Box 6"/>
          <p:cNvSpPr txBox="1">
            <a:spLocks noChangeArrowheads="1"/>
          </p:cNvSpPr>
          <p:nvPr/>
        </p:nvSpPr>
        <p:spPr bwMode="auto">
          <a:xfrm>
            <a:off x="539750" y="1341438"/>
            <a:ext cx="4105275" cy="2678112"/>
          </a:xfrm>
          <a:prstGeom prst="rect">
            <a:avLst/>
          </a:prstGeom>
          <a:noFill/>
          <a:ln w="9525">
            <a:noFill/>
            <a:miter lim="800000"/>
            <a:headEnd/>
            <a:tailEnd/>
          </a:ln>
        </p:spPr>
        <p:txBody>
          <a:bodyPr>
            <a:spAutoFit/>
          </a:bodyPr>
          <a:lstStyle/>
          <a:p>
            <a:pPr>
              <a:spcBef>
                <a:spcPct val="50000"/>
              </a:spcBef>
            </a:pPr>
            <a:r>
              <a:rPr lang="en-GB" sz="2400" b="1">
                <a:solidFill>
                  <a:srgbClr val="0000CC"/>
                </a:solidFill>
                <a:latin typeface="Arial" charset="0"/>
              </a:rPr>
              <a:t>Đọc thầm đoạn 3 và trả lời câu hỏi:</a:t>
            </a:r>
          </a:p>
          <a:p>
            <a:pPr algn="just">
              <a:spcBef>
                <a:spcPct val="50000"/>
              </a:spcBef>
            </a:pPr>
            <a:r>
              <a:rPr lang="en-GB" sz="2400" b="1">
                <a:solidFill>
                  <a:srgbClr val="0000CC"/>
                </a:solidFill>
                <a:latin typeface="Arial" charset="0"/>
              </a:rPr>
              <a:t>3. Người dân Nam Phi đã làm gì để xoá bỏ chế độ phân biệt chủng tộc?</a:t>
            </a:r>
          </a:p>
          <a:p>
            <a:pPr>
              <a:spcBef>
                <a:spcPct val="50000"/>
              </a:spcBef>
            </a:pPr>
            <a:endParaRPr lang="en-GB" sz="2400" b="1">
              <a:solidFill>
                <a:srgbClr val="0000CC"/>
              </a:solidFill>
              <a:latin typeface="Arial" charset="0"/>
            </a:endParaRPr>
          </a:p>
        </p:txBody>
      </p:sp>
      <p:sp>
        <p:nvSpPr>
          <p:cNvPr id="8199" name="Text Box 7"/>
          <p:cNvSpPr txBox="1">
            <a:spLocks noChangeArrowheads="1"/>
          </p:cNvSpPr>
          <p:nvPr/>
        </p:nvSpPr>
        <p:spPr bwMode="auto">
          <a:xfrm>
            <a:off x="468313" y="4138613"/>
            <a:ext cx="3887787" cy="1938337"/>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2400" b="1">
                <a:solidFill>
                  <a:srgbClr val="CC0000"/>
                </a:solidFill>
                <a:latin typeface="Arial" charset="0"/>
              </a:rPr>
              <a:t>Người da đen ở Nam Phi đã đứng lên đòi bình đẳng. Cuộc đấu tranh của họ cuối cùng đã giành được thắng lợi.</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heel(4)">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339</TotalTime>
  <Words>1394</Words>
  <Application>Microsoft Office PowerPoint</Application>
  <PresentationFormat>On-screen Show (4:3)</PresentationFormat>
  <Paragraphs>111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.VnCommercial Script</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21</cp:revision>
  <dcterms:created xsi:type="dcterms:W3CDTF">2010-09-25T07:05:46Z</dcterms:created>
  <dcterms:modified xsi:type="dcterms:W3CDTF">2023-10-15T14:45:18Z</dcterms:modified>
</cp:coreProperties>
</file>