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3" r:id="rId4"/>
    <p:sldId id="259" r:id="rId5"/>
    <p:sldId id="275" r:id="rId6"/>
    <p:sldId id="274" r:id="rId7"/>
    <p:sldId id="293" r:id="rId8"/>
    <p:sldId id="292" r:id="rId9"/>
    <p:sldId id="271" r:id="rId10"/>
    <p:sldId id="260" r:id="rId11"/>
    <p:sldId id="265" r:id="rId12"/>
    <p:sldId id="267" r:id="rId13"/>
    <p:sldId id="268" r:id="rId14"/>
    <p:sldId id="269" r:id="rId15"/>
    <p:sldId id="294" r:id="rId16"/>
    <p:sldId id="262" r:id="rId17"/>
    <p:sldId id="283" r:id="rId18"/>
    <p:sldId id="287" r:id="rId19"/>
    <p:sldId id="288" r:id="rId20"/>
    <p:sldId id="289" r:id="rId21"/>
    <p:sldId id="29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FF"/>
    <a:srgbClr val="006600"/>
    <a:srgbClr val="0099FF"/>
    <a:srgbClr val="FF9900"/>
    <a:srgbClr val="0033CC"/>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464265-D580-4AD4-85F7-02AE0C5D40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1E023-CC8B-4FA5-9B1D-0E7A281F2E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0A254E-90C2-4CA4-AF8E-74FBBB31DF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3EF46B-1CBC-4FB6-8DEA-DB7E483F93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B10AC1-C938-41E0-B666-800EB97144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729430-10E0-48B8-8C03-EE76400480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7989FA-5C6E-4E14-BC99-A63C6CF03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748094-7536-432F-B4C1-392D9E404E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2EAC4A-177A-44B8-B195-8D4CE2CD02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89D4EC-7027-4FC6-B1F5-94DAE5EBB3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73C721-22D7-4851-819A-D4B37D88D3F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DF63CC-7748-4874-936D-6116C6C7F8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843133-909C-4F54-9B91-BDA16F1FEB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5618A18-17A9-4650-B89D-15E0D5E2D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1143000" y="2286000"/>
            <a:ext cx="6934200" cy="1600200"/>
          </a:xfrm>
          <a:prstGeom prst="rect">
            <a:avLst/>
          </a:prstGeom>
        </p:spPr>
        <p:txBody>
          <a:bodyPr wrap="none" fromWordArt="1">
            <a:prstTxWarp prst="textPlain">
              <a:avLst>
                <a:gd name="adj" fmla="val 50000"/>
              </a:avLst>
            </a:prstTxWarp>
          </a:bodyPr>
          <a:lstStyle/>
          <a:p>
            <a:pPr algn="ctr"/>
            <a:r>
              <a:rPr lang="en-US" b="1" kern="10">
                <a:ln w="9525">
                  <a:solidFill>
                    <a:srgbClr val="FFFF00"/>
                  </a:solidFill>
                  <a:round/>
                  <a:headEnd/>
                  <a:tailEnd/>
                </a:ln>
                <a:solidFill>
                  <a:srgbClr val="FF3300"/>
                </a:solidFill>
                <a:latin typeface="Arial"/>
                <a:cs typeface="Arial"/>
              </a:rPr>
              <a:t>TỔNG KẾT VỐN TỪ</a:t>
            </a:r>
          </a:p>
        </p:txBody>
      </p:sp>
      <p:sp>
        <p:nvSpPr>
          <p:cNvPr id="4101" name="Text Box 5"/>
          <p:cNvSpPr txBox="1">
            <a:spLocks noChangeArrowheads="1"/>
          </p:cNvSpPr>
          <p:nvPr/>
        </p:nvSpPr>
        <p:spPr bwMode="auto">
          <a:xfrm>
            <a:off x="2362200" y="1600200"/>
            <a:ext cx="4953000" cy="584200"/>
          </a:xfrm>
          <a:prstGeom prst="rect">
            <a:avLst/>
          </a:prstGeom>
          <a:noFill/>
          <a:ln w="9525">
            <a:noFill/>
            <a:miter lim="800000"/>
            <a:headEnd/>
            <a:tailEnd/>
          </a:ln>
        </p:spPr>
        <p:txBody>
          <a:bodyPr>
            <a:spAutoFit/>
          </a:bodyPr>
          <a:lstStyle/>
          <a:p>
            <a:pPr eaLnBrk="0" hangingPunct="0">
              <a:spcBef>
                <a:spcPct val="50000"/>
              </a:spcBef>
            </a:pPr>
            <a:r>
              <a:rPr lang="en-US" sz="3200" b="1">
                <a:solidFill>
                  <a:schemeClr val="bg1"/>
                </a:solidFill>
                <a:latin typeface="Tahoma" pitchFamily="34" charset="0"/>
              </a:rPr>
              <a:t>Môn </a:t>
            </a:r>
            <a:r>
              <a:rPr lang="en-US" sz="3200" b="1">
                <a:solidFill>
                  <a:schemeClr val="bg1"/>
                </a:solidFill>
              </a:rPr>
              <a:t>: Luyện từ và câu</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vertical)">
                                      <p:cBhvr>
                                        <p:cTn id="7" dur="1000"/>
                                        <p:tgtEl>
                                          <p:spTgt spid="4101"/>
                                        </p:tgtEl>
                                      </p:cBhvr>
                                    </p:animEffect>
                                  </p:childTnLst>
                                </p:cTn>
                              </p:par>
                            </p:childTnLst>
                          </p:cTn>
                        </p:par>
                        <p:par>
                          <p:cTn id="8" fill="hold" nodeType="afterGroup">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1000" fill="hold"/>
                                        <p:tgtEl>
                                          <p:spTgt spid="4100"/>
                                        </p:tgtEl>
                                        <p:attrNameLst>
                                          <p:attrName>ppt_x</p:attrName>
                                        </p:attrNameLst>
                                      </p:cBhvr>
                                      <p:tavLst>
                                        <p:tav tm="0">
                                          <p:val>
                                            <p:strVal val="#ppt_x-.2"/>
                                          </p:val>
                                        </p:tav>
                                        <p:tav tm="100000">
                                          <p:val>
                                            <p:strVal val="#ppt_x"/>
                                          </p:val>
                                        </p:tav>
                                      </p:tavLst>
                                    </p:anim>
                                    <p:anim calcmode="lin" valueType="num">
                                      <p:cBhvr>
                                        <p:cTn id="12"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CCFFCC"/>
            </a:gs>
          </a:gsLst>
          <a:lin ang="5400000" scaled="1"/>
        </a:gradFill>
        <a:effectLst/>
      </p:bgPr>
    </p:bg>
    <p:spTree>
      <p:nvGrpSpPr>
        <p:cNvPr id="1" name=""/>
        <p:cNvGrpSpPr/>
        <p:nvPr/>
      </p:nvGrpSpPr>
      <p:grpSpPr>
        <a:xfrm>
          <a:off x="0" y="0"/>
          <a:ext cx="0" cy="0"/>
          <a:chOff x="0" y="0"/>
          <a:chExt cx="0" cy="0"/>
        </a:xfrm>
      </p:grpSpPr>
      <p:pic>
        <p:nvPicPr>
          <p:cNvPr id="11266" name="Picture 5" descr="hinh"/>
          <p:cNvPicPr>
            <a:picLocks noGrp="1" noChangeAspect="1" noChangeArrowheads="1" noCrop="1"/>
          </p:cNvPicPr>
          <p:nvPr>
            <p:ph/>
          </p:nvPr>
        </p:nvPicPr>
        <p:blipFill>
          <a:blip r:embed="rId2"/>
          <a:srcRect/>
          <a:stretch>
            <a:fillRect/>
          </a:stretch>
        </p:blipFill>
        <p:spPr>
          <a:xfrm>
            <a:off x="0" y="198438"/>
            <a:ext cx="9144000" cy="6278562"/>
          </a:xfrm>
          <a:noFill/>
        </p:spPr>
      </p:pic>
      <p:sp>
        <p:nvSpPr>
          <p:cNvPr id="11267" name="Rectangle 6"/>
          <p:cNvSpPr>
            <a:spLocks noChangeArrowheads="1"/>
          </p:cNvSpPr>
          <p:nvPr/>
        </p:nvSpPr>
        <p:spPr bwMode="auto">
          <a:xfrm>
            <a:off x="2514600" y="1371600"/>
            <a:ext cx="4867275" cy="3970338"/>
          </a:xfrm>
          <a:prstGeom prst="rect">
            <a:avLst/>
          </a:prstGeom>
          <a:noFill/>
          <a:ln w="9525">
            <a:noFill/>
            <a:miter lim="800000"/>
            <a:headEnd/>
            <a:tailEnd/>
          </a:ln>
        </p:spPr>
        <p:txBody>
          <a:bodyPr>
            <a:spAutoFit/>
          </a:bodyPr>
          <a:lstStyle/>
          <a:p>
            <a:pPr>
              <a:lnSpc>
                <a:spcPct val="150000"/>
              </a:lnSpc>
            </a:pPr>
            <a:r>
              <a:rPr lang="en-US"/>
              <a:t> </a:t>
            </a:r>
            <a:r>
              <a:rPr lang="en-US" sz="2400" b="1"/>
              <a:t>- Tiếng Việt rất phong phú, một từ trong tiếng việt có thể có một hay nhiều từ đồng nghĩa.</a:t>
            </a:r>
          </a:p>
          <a:p>
            <a:pPr>
              <a:lnSpc>
                <a:spcPct val="150000"/>
              </a:lnSpc>
            </a:pPr>
            <a:r>
              <a:rPr lang="en-US" sz="2400" b="1"/>
              <a:t>- Cần phải cân nhắc, chọn lựa khi dùng từ sao cho đúng nghĩa, hợp phương ngữ của văn cảnh cần sử dụng từ đó</a:t>
            </a:r>
          </a:p>
        </p:txBody>
      </p:sp>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609600" y="381000"/>
            <a:ext cx="8001000" cy="1524000"/>
          </a:xfrm>
          <a:prstGeom prst="roundRect">
            <a:avLst>
              <a:gd name="adj" fmla="val 16667"/>
            </a:avLst>
          </a:prstGeom>
          <a:solidFill>
            <a:srgbClr val="FFFFCC"/>
          </a:solidFill>
          <a:ln w="9525">
            <a:solidFill>
              <a:srgbClr val="006600"/>
            </a:solidFill>
            <a:round/>
            <a:headEnd/>
            <a:tailEnd/>
          </a:ln>
        </p:spPr>
        <p:txBody>
          <a:bodyPr wrap="none" anchor="ctr"/>
          <a:lstStyle/>
          <a:p>
            <a:pPr algn="ctr">
              <a:lnSpc>
                <a:spcPct val="150000"/>
              </a:lnSpc>
            </a:pPr>
            <a:r>
              <a:rPr lang="en-US" sz="2400" b="1">
                <a:solidFill>
                  <a:srgbClr val="993300"/>
                </a:solidFill>
              </a:rPr>
              <a:t>Gạch dưới những nhận định quan trọng của Phạm Hổ</a:t>
            </a:r>
          </a:p>
          <a:p>
            <a:pPr algn="ctr">
              <a:lnSpc>
                <a:spcPct val="150000"/>
              </a:lnSpc>
            </a:pPr>
            <a:r>
              <a:rPr lang="en-US" sz="2400" b="1">
                <a:solidFill>
                  <a:srgbClr val="993300"/>
                </a:solidFill>
              </a:rPr>
              <a:t>trong từng đoạn văn </a:t>
            </a:r>
          </a:p>
          <a:p>
            <a:pPr algn="ctr">
              <a:lnSpc>
                <a:spcPct val="150000"/>
              </a:lnSpc>
            </a:pPr>
            <a:endParaRPr lang="en-US" b="1"/>
          </a:p>
        </p:txBody>
      </p:sp>
      <p:sp>
        <p:nvSpPr>
          <p:cNvPr id="11280" name="Text Box 16"/>
          <p:cNvSpPr txBox="1">
            <a:spLocks noChangeArrowheads="1"/>
          </p:cNvSpPr>
          <p:nvPr/>
        </p:nvSpPr>
        <p:spPr bwMode="auto">
          <a:xfrm>
            <a:off x="381000" y="609600"/>
            <a:ext cx="7696200" cy="519113"/>
          </a:xfrm>
          <a:prstGeom prst="rect">
            <a:avLst/>
          </a:prstGeom>
          <a:noFill/>
          <a:ln w="9525">
            <a:noFill/>
            <a:miter lim="800000"/>
            <a:headEnd/>
            <a:tailEnd/>
          </a:ln>
        </p:spPr>
        <p:txBody>
          <a:bodyPr>
            <a:spAutoFit/>
          </a:bodyPr>
          <a:lstStyle/>
          <a:p>
            <a:pPr>
              <a:spcBef>
                <a:spcPct val="50000"/>
              </a:spcBef>
            </a:pPr>
            <a:r>
              <a:rPr lang="en-US" sz="2400">
                <a:solidFill>
                  <a:srgbClr val="FFFF00"/>
                </a:solidFill>
                <a:hlinkClick r:id="rId3" action="ppaction://hlinksldjump" tooltip="xem slide 12"/>
              </a:rPr>
              <a:t> </a:t>
            </a:r>
            <a:r>
              <a:rPr lang="en-US" sz="2800">
                <a:solidFill>
                  <a:srgbClr val="FFFF00"/>
                </a:solidFill>
                <a:hlinkClick r:id="rId3" action="ppaction://hlinksldjump" tooltip="xem slide 12"/>
              </a:rPr>
              <a:t>1. Trong miêu tả người ta hay so sánh.</a:t>
            </a:r>
            <a:endParaRPr lang="en-US" sz="2800">
              <a:solidFill>
                <a:srgbClr val="FFFF00"/>
              </a:solidFill>
            </a:endParaRPr>
          </a:p>
        </p:txBody>
      </p:sp>
      <p:sp>
        <p:nvSpPr>
          <p:cNvPr id="11281" name="Text Box 17"/>
          <p:cNvSpPr txBox="1">
            <a:spLocks noChangeArrowheads="1"/>
          </p:cNvSpPr>
          <p:nvPr/>
        </p:nvSpPr>
        <p:spPr bwMode="auto">
          <a:xfrm>
            <a:off x="0" y="990600"/>
            <a:ext cx="9220200" cy="1374775"/>
          </a:xfrm>
          <a:prstGeom prst="rect">
            <a:avLst/>
          </a:prstGeom>
          <a:noFill/>
          <a:ln w="9525">
            <a:noFill/>
            <a:miter lim="800000"/>
            <a:headEnd/>
            <a:tailEnd/>
          </a:ln>
        </p:spPr>
        <p:txBody>
          <a:bodyPr>
            <a:spAutoFit/>
          </a:bodyPr>
          <a:lstStyle/>
          <a:p>
            <a:pPr>
              <a:lnSpc>
                <a:spcPct val="150000"/>
              </a:lnSpc>
              <a:spcBef>
                <a:spcPct val="50000"/>
              </a:spcBef>
            </a:pPr>
            <a:r>
              <a:rPr lang="en-US" sz="2800">
                <a:solidFill>
                  <a:srgbClr val="FFFF00"/>
                </a:solidFill>
              </a:rPr>
              <a:t>     </a:t>
            </a:r>
            <a:r>
              <a:rPr lang="en-US" sz="2800">
                <a:solidFill>
                  <a:srgbClr val="FFFF00"/>
                </a:solidFill>
                <a:hlinkClick r:id="rId4" action="ppaction://hlinksldjump" tooltip="xem slide 13"/>
              </a:rPr>
              <a:t>2. So sánh thường kèm theo nhân hoá. Người ta có thể so sánh, nhân hoá để tả bên ngoài, để tả tâm trạng</a:t>
            </a:r>
            <a:r>
              <a:rPr lang="en-US" sz="2800">
                <a:solidFill>
                  <a:srgbClr val="FFFF00"/>
                </a:solidFill>
              </a:rPr>
              <a:t>.</a:t>
            </a:r>
          </a:p>
        </p:txBody>
      </p:sp>
      <p:sp>
        <p:nvSpPr>
          <p:cNvPr id="11282" name="Text Box 18"/>
          <p:cNvSpPr txBox="1">
            <a:spLocks noChangeArrowheads="1"/>
          </p:cNvSpPr>
          <p:nvPr/>
        </p:nvSpPr>
        <p:spPr bwMode="auto">
          <a:xfrm>
            <a:off x="304800" y="2438400"/>
            <a:ext cx="9144000" cy="3298825"/>
          </a:xfrm>
          <a:prstGeom prst="rect">
            <a:avLst/>
          </a:prstGeom>
          <a:noFill/>
          <a:ln w="9525">
            <a:noFill/>
            <a:miter lim="800000"/>
            <a:headEnd/>
            <a:tailEnd/>
          </a:ln>
        </p:spPr>
        <p:txBody>
          <a:bodyPr>
            <a:spAutoFit/>
          </a:bodyPr>
          <a:lstStyle/>
          <a:p>
            <a:pPr>
              <a:lnSpc>
                <a:spcPct val="150000"/>
              </a:lnSpc>
              <a:spcBef>
                <a:spcPct val="50000"/>
              </a:spcBef>
            </a:pPr>
            <a:r>
              <a:rPr lang="en-US"/>
              <a:t>   </a:t>
            </a:r>
            <a:r>
              <a:rPr lang="en-US" sz="2800">
                <a:solidFill>
                  <a:srgbClr val="FFFFCC"/>
                </a:solidFill>
                <a:hlinkClick r:id="rId5" action="ppaction://hlinksldjump" tooltip="xem slide 14"/>
              </a:rPr>
              <a:t>3.Trong quan sát để miêu tả, người ta phải tìm ra cái mới, cái riêng. Không có cái mới, cái riêngthì không có văn học. Phải có cái mới, cái riêng trong bắt đầu từ sự quan sát. Rồi sau đó mới đến cái mới, cái riêng trong  tình cảm, trong tư tưởng.</a:t>
            </a:r>
            <a:endParaRPr lang="en-US" sz="2800">
              <a:solidFill>
                <a:srgbClr val="FFFFCC"/>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80"/>
                                        </p:tgtEl>
                                        <p:attrNameLst>
                                          <p:attrName>style.visibility</p:attrName>
                                        </p:attrNameLst>
                                      </p:cBhvr>
                                      <p:to>
                                        <p:strVal val="visible"/>
                                      </p:to>
                                    </p:set>
                                    <p:animEffect transition="in" filter="box(out)">
                                      <p:cBhvr>
                                        <p:cTn id="12" dur="500"/>
                                        <p:tgtEl>
                                          <p:spTgt spid="11280"/>
                                        </p:tgtEl>
                                      </p:cBhvr>
                                    </p:animEffect>
                                  </p:childTnLst>
                                </p:cTn>
                              </p:par>
                              <p:par>
                                <p:cTn id="13" presetID="4" presetClass="exit" presetSubtype="16" fill="hold" grpId="1" nodeType="withEffect">
                                  <p:stCondLst>
                                    <p:cond delay="0"/>
                                  </p:stCondLst>
                                  <p:childTnLst>
                                    <p:animEffect transition="out" filter="box(in)">
                                      <p:cBhvr>
                                        <p:cTn id="14" dur="500"/>
                                        <p:tgtEl>
                                          <p:spTgt spid="11269"/>
                                        </p:tgtEl>
                                      </p:cBhvr>
                                    </p:animEffect>
                                    <p:set>
                                      <p:cBhvr>
                                        <p:cTn id="15" dur="1" fill="hold">
                                          <p:stCondLst>
                                            <p:cond delay="499"/>
                                          </p:stCondLst>
                                        </p:cTn>
                                        <p:tgtEl>
                                          <p:spTgt spid="1126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1281"/>
                                        </p:tgtEl>
                                        <p:attrNameLst>
                                          <p:attrName>style.visibility</p:attrName>
                                        </p:attrNameLst>
                                      </p:cBhvr>
                                      <p:to>
                                        <p:strVal val="visible"/>
                                      </p:to>
                                    </p:set>
                                    <p:animEffect transition="in" filter="box(out)">
                                      <p:cBhvr>
                                        <p:cTn id="20" dur="1000"/>
                                        <p:tgtEl>
                                          <p:spTgt spid="112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82"/>
                                        </p:tgtEl>
                                        <p:attrNameLst>
                                          <p:attrName>style.visibility</p:attrName>
                                        </p:attrNameLst>
                                      </p:cBhvr>
                                      <p:to>
                                        <p:strVal val="visible"/>
                                      </p:to>
                                    </p:set>
                                    <p:anim calcmode="lin" valueType="num">
                                      <p:cBhvr additive="base">
                                        <p:cTn id="25" dur="500" fill="hold"/>
                                        <p:tgtEl>
                                          <p:spTgt spid="11282"/>
                                        </p:tgtEl>
                                        <p:attrNameLst>
                                          <p:attrName>ppt_x</p:attrName>
                                        </p:attrNameLst>
                                      </p:cBhvr>
                                      <p:tavLst>
                                        <p:tav tm="0">
                                          <p:val>
                                            <p:strVal val="#ppt_x"/>
                                          </p:val>
                                        </p:tav>
                                        <p:tav tm="100000">
                                          <p:val>
                                            <p:strVal val="#ppt_x"/>
                                          </p:val>
                                        </p:tav>
                                      </p:tavLst>
                                    </p:anim>
                                    <p:anim calcmode="lin" valueType="num">
                                      <p:cBhvr additive="base">
                                        <p:cTn id="26"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69" grpId="1" animBg="1"/>
      <p:bldP spid="11280" grpId="0"/>
      <p:bldP spid="11281" grpId="0"/>
      <p:bldP spid="1128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62000" y="609600"/>
            <a:ext cx="7924800" cy="5964238"/>
          </a:xfrm>
          <a:prstGeom prst="rect">
            <a:avLst/>
          </a:prstGeom>
          <a:solidFill>
            <a:srgbClr val="006600"/>
          </a:solidFill>
          <a:ln w="9525">
            <a:noFill/>
            <a:miter lim="800000"/>
            <a:headEnd/>
            <a:tailEnd/>
          </a:ln>
        </p:spPr>
        <p:txBody>
          <a:bodyPr>
            <a:spAutoFit/>
          </a:bodyPr>
          <a:lstStyle/>
          <a:p>
            <a:pPr algn="ctr">
              <a:lnSpc>
                <a:spcPct val="120000"/>
              </a:lnSpc>
            </a:pPr>
            <a:r>
              <a:rPr lang="en-US" sz="3200" b="1">
                <a:solidFill>
                  <a:srgbClr val="FFFF00"/>
                </a:solidFill>
              </a:rPr>
              <a:t>Chữ nghĩa trong văn miêu tả</a:t>
            </a:r>
          </a:p>
          <a:p>
            <a:pPr>
              <a:lnSpc>
                <a:spcPct val="130000"/>
              </a:lnSpc>
            </a:pPr>
            <a:r>
              <a:rPr lang="en-US" b="1">
                <a:solidFill>
                  <a:schemeClr val="bg1"/>
                </a:solidFill>
              </a:rPr>
              <a:t>	</a:t>
            </a:r>
            <a:r>
              <a:rPr lang="en-US" sz="2400">
                <a:solidFill>
                  <a:schemeClr val="bg1"/>
                </a:solidFill>
              </a:rPr>
              <a:t>Trong văn miêu tả, người ta thường hay so sánh. So sánh thì vô cùng: </a:t>
            </a:r>
            <a:r>
              <a:rPr lang="en-US" sz="2400" i="1">
                <a:solidFill>
                  <a:schemeClr val="bg1"/>
                </a:solidFill>
              </a:rPr>
              <a:t>Cậu ta mới chừng ấy tuổi mà trông như một cụ già</a:t>
            </a:r>
            <a:r>
              <a:rPr lang="en-US" sz="2400">
                <a:solidFill>
                  <a:schemeClr val="bg1"/>
                </a:solidFill>
              </a:rPr>
              <a:t>. Đấy là so sánh người với người.Có khi so sánh người với các con vật :</a:t>
            </a:r>
            <a:r>
              <a:rPr lang="en-US" sz="2400" i="1">
                <a:solidFill>
                  <a:schemeClr val="bg1"/>
                </a:solidFill>
              </a:rPr>
              <a:t>Trông anh ta như một con gấu</a:t>
            </a:r>
            <a:r>
              <a:rPr lang="en-US" sz="2400">
                <a:solidFill>
                  <a:schemeClr val="bg1"/>
                </a:solidFill>
              </a:rPr>
              <a:t>. Có khi so sánh người với cây, với hoa: </a:t>
            </a:r>
            <a:r>
              <a:rPr lang="en-US" sz="2400" i="1">
                <a:solidFill>
                  <a:schemeClr val="bg1"/>
                </a:solidFill>
              </a:rPr>
              <a:t>Cô gái vẻ mảnh mai, yểu điệu như một cây liễu</a:t>
            </a:r>
            <a:r>
              <a:rPr lang="en-US" sz="2400">
                <a:solidFill>
                  <a:schemeClr val="bg1"/>
                </a:solidFill>
              </a:rPr>
              <a:t>. Có trường hợp người viết lấy nhỏ để so sánh với to: </a:t>
            </a:r>
            <a:r>
              <a:rPr lang="en-US" sz="2400" i="1">
                <a:solidFill>
                  <a:schemeClr val="bg1"/>
                </a:solidFill>
              </a:rPr>
              <a:t>Con rệp to như một chiếc xe tăng</a:t>
            </a:r>
            <a:r>
              <a:rPr lang="en-US" sz="2400">
                <a:solidFill>
                  <a:schemeClr val="bg1"/>
                </a:solidFill>
              </a:rPr>
              <a:t>. Có khi làm ngược lại: </a:t>
            </a:r>
            <a:r>
              <a:rPr lang="en-US" sz="2400" i="1">
                <a:solidFill>
                  <a:schemeClr val="bg1"/>
                </a:solidFill>
              </a:rPr>
              <a:t>Con lợn béo như một quả sim chín</a:t>
            </a:r>
            <a:r>
              <a:rPr lang="en-US" sz="2400">
                <a:solidFill>
                  <a:schemeClr val="bg1"/>
                </a:solidFill>
              </a:rPr>
              <a:t>; </a:t>
            </a:r>
            <a:r>
              <a:rPr lang="en-US" sz="2400" i="1">
                <a:solidFill>
                  <a:schemeClr val="bg1"/>
                </a:solidFill>
              </a:rPr>
              <a:t>Trái đất như một giọt nước mắt giữa không trung.</a:t>
            </a:r>
          </a:p>
          <a:p>
            <a:pPr>
              <a:lnSpc>
                <a:spcPct val="130000"/>
              </a:lnSpc>
            </a:pPr>
            <a:endParaRPr lang="en-US" sz="2400" i="1">
              <a:solidFill>
                <a:schemeClr val="bg1"/>
              </a:solidFill>
            </a:endParaRPr>
          </a:p>
        </p:txBody>
      </p:sp>
      <p:sp>
        <p:nvSpPr>
          <p:cNvPr id="13315" name="AutoShape 4"/>
          <p:cNvSpPr>
            <a:spLocks noChangeArrowheads="1"/>
          </p:cNvSpPr>
          <p:nvPr/>
        </p:nvSpPr>
        <p:spPr bwMode="auto">
          <a:xfrm>
            <a:off x="0" y="0"/>
            <a:ext cx="4419600" cy="533400"/>
          </a:xfrm>
          <a:prstGeom prst="roundRect">
            <a:avLst>
              <a:gd name="adj" fmla="val 16667"/>
            </a:avLst>
          </a:prstGeom>
          <a:solidFill>
            <a:schemeClr val="accent1"/>
          </a:solidFill>
          <a:ln w="9525">
            <a:solidFill>
              <a:schemeClr val="tx1"/>
            </a:solidFill>
            <a:round/>
            <a:headEnd/>
            <a:tailEnd/>
          </a:ln>
        </p:spPr>
        <p:txBody>
          <a:bodyPr wrap="none" anchor="ctr"/>
          <a:lstStyle/>
          <a:p>
            <a:r>
              <a:rPr lang="en-US" sz="2800" u="sng"/>
              <a:t>Bài 2</a:t>
            </a:r>
            <a:r>
              <a:rPr lang="en-US" sz="2800"/>
              <a:t>:</a:t>
            </a:r>
            <a:r>
              <a:rPr lang="en-US" sz="1400"/>
              <a:t>  </a:t>
            </a:r>
            <a:r>
              <a:rPr lang="en-US" sz="2800"/>
              <a:t>Hãy đọc bài văn</a:t>
            </a:r>
            <a:r>
              <a:rPr lang="en-US" sz="1400"/>
              <a:t> </a:t>
            </a:r>
            <a:r>
              <a:rPr lang="en-US" sz="2800"/>
              <a:t>sau</a:t>
            </a:r>
          </a:p>
        </p:txBody>
      </p:sp>
      <p:sp>
        <p:nvSpPr>
          <p:cNvPr id="13316" name="Line 6"/>
          <p:cNvSpPr>
            <a:spLocks noChangeShapeType="1"/>
          </p:cNvSpPr>
          <p:nvPr/>
        </p:nvSpPr>
        <p:spPr bwMode="auto">
          <a:xfrm>
            <a:off x="1828800" y="1676400"/>
            <a:ext cx="6477000" cy="0"/>
          </a:xfrm>
          <a:prstGeom prst="line">
            <a:avLst/>
          </a:prstGeom>
          <a:noFill/>
          <a:ln w="28575">
            <a:solidFill>
              <a:srgbClr val="FF3300"/>
            </a:solidFill>
            <a:round/>
            <a:headEnd/>
            <a:tailEnd/>
          </a:ln>
        </p:spPr>
        <p:txBody>
          <a:bodyPr/>
          <a:lstStyle/>
          <a:p>
            <a:endParaRPr lang="en-US"/>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1143000"/>
            <a:ext cx="7924800" cy="573088"/>
          </a:xfrm>
          <a:prstGeom prst="rect">
            <a:avLst/>
          </a:prstGeom>
          <a:solidFill>
            <a:srgbClr val="006600"/>
          </a:solidFill>
          <a:ln w="9525">
            <a:noFill/>
            <a:miter lim="800000"/>
            <a:headEnd/>
            <a:tailEnd/>
          </a:ln>
        </p:spPr>
        <p:txBody>
          <a:bodyPr>
            <a:spAutoFit/>
          </a:bodyPr>
          <a:lstStyle/>
          <a:p>
            <a:pPr>
              <a:lnSpc>
                <a:spcPct val="130000"/>
              </a:lnSpc>
            </a:pPr>
            <a:endParaRPr lang="en-US" sz="2400">
              <a:solidFill>
                <a:schemeClr val="bg1"/>
              </a:solidFill>
            </a:endParaRPr>
          </a:p>
        </p:txBody>
      </p:sp>
      <p:sp>
        <p:nvSpPr>
          <p:cNvPr id="14339" name="Text Box 4"/>
          <p:cNvSpPr txBox="1">
            <a:spLocks noChangeArrowheads="1"/>
          </p:cNvSpPr>
          <p:nvPr/>
        </p:nvSpPr>
        <p:spPr bwMode="auto">
          <a:xfrm>
            <a:off x="838200" y="990600"/>
            <a:ext cx="7772400" cy="3940175"/>
          </a:xfrm>
          <a:prstGeom prst="rect">
            <a:avLst/>
          </a:prstGeom>
          <a:noFill/>
          <a:ln w="9525">
            <a:noFill/>
            <a:miter lim="800000"/>
            <a:headEnd/>
            <a:tailEnd/>
          </a:ln>
        </p:spPr>
        <p:txBody>
          <a:bodyPr>
            <a:spAutoFit/>
          </a:bodyPr>
          <a:lstStyle/>
          <a:p>
            <a:pPr>
              <a:lnSpc>
                <a:spcPct val="150000"/>
              </a:lnSpc>
              <a:spcBef>
                <a:spcPct val="50000"/>
              </a:spcBef>
            </a:pPr>
            <a:r>
              <a:rPr lang="en-US" sz="2800">
                <a:solidFill>
                  <a:schemeClr val="bg1"/>
                </a:solidFill>
              </a:rPr>
              <a:t>So sánh thường đi kèm với nhân hoá. Người ta có thể so sánh,nhân hoá để tả bên ngoài: </a:t>
            </a:r>
            <a:r>
              <a:rPr lang="en-US" sz="2800" i="1">
                <a:solidFill>
                  <a:schemeClr val="bg1"/>
                </a:solidFill>
              </a:rPr>
              <a:t>Con gà trống bước đi như một ông tuớng </a:t>
            </a:r>
            <a:r>
              <a:rPr lang="en-US" sz="2800">
                <a:solidFill>
                  <a:schemeClr val="bg1"/>
                </a:solidFill>
              </a:rPr>
              <a:t>; </a:t>
            </a:r>
            <a:r>
              <a:rPr lang="en-US" sz="2800" i="1">
                <a:solidFill>
                  <a:schemeClr val="bg1"/>
                </a:solidFill>
              </a:rPr>
              <a:t>Nắm lá đầu cành xoè ra như một bàn tay. So</a:t>
            </a:r>
            <a:r>
              <a:rPr lang="en-US" sz="2800">
                <a:solidFill>
                  <a:schemeClr val="bg1"/>
                </a:solidFill>
              </a:rPr>
              <a:t> sánh và nhân hoá để tả tâm trạng: </a:t>
            </a:r>
            <a:r>
              <a:rPr lang="en-US" sz="2800" i="1">
                <a:solidFill>
                  <a:schemeClr val="bg1"/>
                </a:solidFill>
              </a:rPr>
              <a:t>Dòng sông chảy lặng lờ như đang mải nhớ về một con đò năm xưa.</a:t>
            </a:r>
          </a:p>
        </p:txBody>
      </p:sp>
      <p:sp>
        <p:nvSpPr>
          <p:cNvPr id="14340" name="Text Box 5"/>
          <p:cNvSpPr txBox="1">
            <a:spLocks noChangeArrowheads="1"/>
          </p:cNvSpPr>
          <p:nvPr/>
        </p:nvSpPr>
        <p:spPr bwMode="auto">
          <a:xfrm>
            <a:off x="7391400" y="6096000"/>
            <a:ext cx="990600" cy="366713"/>
          </a:xfrm>
          <a:prstGeom prst="rect">
            <a:avLst/>
          </a:prstGeom>
          <a:noFill/>
          <a:ln w="9525">
            <a:noFill/>
            <a:miter lim="800000"/>
            <a:headEnd/>
            <a:tailEnd/>
          </a:ln>
        </p:spPr>
        <p:txBody>
          <a:bodyPr>
            <a:spAutoFit/>
          </a:bodyPr>
          <a:lstStyle/>
          <a:p>
            <a:pPr>
              <a:spcBef>
                <a:spcPct val="50000"/>
              </a:spcBef>
            </a:pPr>
            <a:endParaRPr lang="en-US"/>
          </a:p>
        </p:txBody>
      </p:sp>
      <p:sp>
        <p:nvSpPr>
          <p:cNvPr id="14341" name="Line 6"/>
          <p:cNvSpPr>
            <a:spLocks noChangeShapeType="1"/>
          </p:cNvSpPr>
          <p:nvPr/>
        </p:nvSpPr>
        <p:spPr bwMode="auto">
          <a:xfrm>
            <a:off x="990600" y="1676400"/>
            <a:ext cx="5867400" cy="0"/>
          </a:xfrm>
          <a:prstGeom prst="line">
            <a:avLst/>
          </a:prstGeom>
          <a:noFill/>
          <a:ln w="28575">
            <a:solidFill>
              <a:srgbClr val="FF3300"/>
            </a:solidFill>
            <a:round/>
            <a:headEnd/>
            <a:tailEnd/>
          </a:ln>
        </p:spPr>
        <p:txBody>
          <a:bodyPr/>
          <a:lstStyle/>
          <a:p>
            <a:endParaRPr lang="en-US"/>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1143000"/>
            <a:ext cx="7924800" cy="573088"/>
          </a:xfrm>
          <a:prstGeom prst="rect">
            <a:avLst/>
          </a:prstGeom>
          <a:solidFill>
            <a:srgbClr val="006600"/>
          </a:solidFill>
          <a:ln w="9525">
            <a:noFill/>
            <a:miter lim="800000"/>
            <a:headEnd/>
            <a:tailEnd/>
          </a:ln>
        </p:spPr>
        <p:txBody>
          <a:bodyPr>
            <a:spAutoFit/>
          </a:bodyPr>
          <a:lstStyle/>
          <a:p>
            <a:pPr>
              <a:lnSpc>
                <a:spcPct val="130000"/>
              </a:lnSpc>
            </a:pPr>
            <a:endParaRPr lang="en-US" sz="2400">
              <a:solidFill>
                <a:schemeClr val="bg1"/>
              </a:solidFill>
            </a:endParaRPr>
          </a:p>
        </p:txBody>
      </p:sp>
      <p:sp>
        <p:nvSpPr>
          <p:cNvPr id="15363" name="Text Box 3"/>
          <p:cNvSpPr txBox="1">
            <a:spLocks noChangeArrowheads="1"/>
          </p:cNvSpPr>
          <p:nvPr/>
        </p:nvSpPr>
        <p:spPr bwMode="auto">
          <a:xfrm>
            <a:off x="228600" y="161925"/>
            <a:ext cx="8686800" cy="6696075"/>
          </a:xfrm>
          <a:prstGeom prst="rect">
            <a:avLst/>
          </a:prstGeom>
          <a:noFill/>
          <a:ln w="9525">
            <a:noFill/>
            <a:miter lim="800000"/>
            <a:headEnd/>
            <a:tailEnd/>
          </a:ln>
        </p:spPr>
        <p:txBody>
          <a:bodyPr>
            <a:spAutoFit/>
          </a:bodyPr>
          <a:lstStyle/>
          <a:p>
            <a:pPr>
              <a:lnSpc>
                <a:spcPct val="150000"/>
              </a:lnSpc>
              <a:spcBef>
                <a:spcPct val="50000"/>
              </a:spcBef>
            </a:pPr>
            <a:r>
              <a:rPr lang="en-US">
                <a:solidFill>
                  <a:schemeClr val="bg1"/>
                </a:solidFill>
              </a:rPr>
              <a:t>     Miêu tả một em bé hoặc một chú mèo, một cái cây, một dòng sông mà ai cũng miêu tả giống nhau thì không ai thích đọc.Vì vậy, ngay trong quan sát để miêu tả, người víết phải tìm ra cái mới, cái riêng. Nhìn một bầu trời đầy sao, Huy-gô thấy nó giống như </a:t>
            </a:r>
            <a:r>
              <a:rPr lang="en-US" i="1">
                <a:solidFill>
                  <a:schemeClr val="bg1"/>
                </a:solidFill>
              </a:rPr>
              <a:t>cánh đồng lúa chín</a:t>
            </a:r>
            <a:r>
              <a:rPr lang="en-US">
                <a:solidFill>
                  <a:schemeClr val="bg1"/>
                </a:solidFill>
              </a:rPr>
              <a:t>, ở đó người gặt đã bỏ quên lại </a:t>
            </a:r>
            <a:r>
              <a:rPr lang="en-US" i="1">
                <a:solidFill>
                  <a:schemeClr val="bg1"/>
                </a:solidFill>
              </a:rPr>
              <a:t>một lưỡi liềm con là vành trăng non</a:t>
            </a:r>
            <a:r>
              <a:rPr lang="en-US">
                <a:solidFill>
                  <a:schemeClr val="bg1"/>
                </a:solidFill>
              </a:rPr>
              <a:t>. Mai-a-cốp-xki thì lại thấy những ngôi sao kia như </a:t>
            </a:r>
            <a:r>
              <a:rPr lang="en-US" i="1">
                <a:solidFill>
                  <a:schemeClr val="bg1"/>
                </a:solidFill>
              </a:rPr>
              <a:t>những giọt nước mắt của người da đen</a:t>
            </a:r>
            <a:r>
              <a:rPr lang="en-US">
                <a:solidFill>
                  <a:schemeClr val="bg1"/>
                </a:solidFill>
              </a:rPr>
              <a:t>. Còn đối với Ga-ga-rin thì những vì sao là </a:t>
            </a:r>
            <a:r>
              <a:rPr lang="en-US" i="1">
                <a:solidFill>
                  <a:schemeClr val="bg1"/>
                </a:solidFill>
              </a:rPr>
              <a:t>hạt giống mới mà loài người vừa gieo vào vũ trụ</a:t>
            </a:r>
            <a:r>
              <a:rPr lang="en-US" b="1" i="1">
                <a:solidFill>
                  <a:schemeClr val="bg1"/>
                </a:solidFill>
              </a:rPr>
              <a:t>.</a:t>
            </a:r>
            <a:r>
              <a:rPr lang="en-US">
                <a:solidFill>
                  <a:schemeClr val="bg1"/>
                </a:solidFill>
              </a:rPr>
              <a:t> Ba hình ảnh cánh đồng lúa chín, những giọt nước mắt, những hạt giống mới rất khác nhau, nhưng đều đúng và hay.Và rất riêng, rất mới.Miêu tả cây cối, có nhà văn thấy chúng giống như </a:t>
            </a:r>
            <a:r>
              <a:rPr lang="en-US" i="1">
                <a:solidFill>
                  <a:schemeClr val="bg1"/>
                </a:solidFill>
              </a:rPr>
              <a:t>những con người đang đứng tư lự</a:t>
            </a:r>
            <a:r>
              <a:rPr lang="en-US">
                <a:solidFill>
                  <a:schemeClr val="bg1"/>
                </a:solidFill>
              </a:rPr>
              <a:t> (vì trời lặng gió), có nhà văn lại thấy chúng tựa </a:t>
            </a:r>
            <a:r>
              <a:rPr lang="en-US" i="1">
                <a:solidFill>
                  <a:schemeClr val="bg1"/>
                </a:solidFill>
              </a:rPr>
              <a:t>như những con ngựa đang phi nhanh, bờm tung ngược</a:t>
            </a:r>
            <a:r>
              <a:rPr lang="en-US">
                <a:solidFill>
                  <a:schemeClr val="bg1"/>
                </a:solidFill>
              </a:rPr>
              <a:t> (vì đang có gió thổi rất mạnh), có nhà văn lại bảo chúng là </a:t>
            </a:r>
            <a:r>
              <a:rPr lang="en-US" i="1">
                <a:solidFill>
                  <a:schemeClr val="bg1"/>
                </a:solidFill>
              </a:rPr>
              <a:t>cái lồng chim của thiên nhiên</a:t>
            </a:r>
            <a:r>
              <a:rPr lang="en-US">
                <a:solidFill>
                  <a:schemeClr val="bg1"/>
                </a:solidFill>
              </a:rPr>
              <a:t>, trong mỗi cái lồng có những con chim đang nhảy, đang chuyền… Không có cái mới, cái riêng thì không có văn học. Tôi xin được nói thêm: phải có cái mới,cái riêng bắt đầu từ sự quan sát. Rồi sau đó mới đến cái mới , cái riêng trong tình cảm, trong tư tưởng.										Theo Phạm Hổ</a:t>
            </a:r>
          </a:p>
        </p:txBody>
      </p:sp>
      <p:sp>
        <p:nvSpPr>
          <p:cNvPr id="16388" name="Line 4"/>
          <p:cNvSpPr>
            <a:spLocks noChangeShapeType="1"/>
          </p:cNvSpPr>
          <p:nvPr/>
        </p:nvSpPr>
        <p:spPr bwMode="auto">
          <a:xfrm>
            <a:off x="1905000" y="5562600"/>
            <a:ext cx="4876800" cy="0"/>
          </a:xfrm>
          <a:prstGeom prst="line">
            <a:avLst/>
          </a:prstGeom>
          <a:noFill/>
          <a:ln w="28575">
            <a:solidFill>
              <a:srgbClr val="FF3300"/>
            </a:solidFill>
            <a:round/>
            <a:headEnd/>
            <a:tailEnd/>
          </a:ln>
        </p:spPr>
        <p:txBody>
          <a:bodyPr/>
          <a:lstStyle/>
          <a:p>
            <a:endParaRPr lang="en-US"/>
          </a:p>
        </p:txBody>
      </p:sp>
      <p:sp>
        <p:nvSpPr>
          <p:cNvPr id="16389" name="Line 5"/>
          <p:cNvSpPr>
            <a:spLocks noChangeShapeType="1"/>
          </p:cNvSpPr>
          <p:nvPr/>
        </p:nvSpPr>
        <p:spPr bwMode="auto">
          <a:xfrm>
            <a:off x="990600" y="6019800"/>
            <a:ext cx="7772400" cy="0"/>
          </a:xfrm>
          <a:prstGeom prst="line">
            <a:avLst/>
          </a:prstGeom>
          <a:noFill/>
          <a:ln w="28575">
            <a:solidFill>
              <a:srgbClr val="FF3300"/>
            </a:solidFill>
            <a:round/>
            <a:headEnd/>
            <a:tailEnd/>
          </a:ln>
        </p:spPr>
        <p:txBody>
          <a:bodyPr/>
          <a:lstStyle/>
          <a:p>
            <a:endParaRPr lang="en-US"/>
          </a:p>
        </p:txBody>
      </p:sp>
      <p:sp>
        <p:nvSpPr>
          <p:cNvPr id="16390" name="Line 6"/>
          <p:cNvSpPr>
            <a:spLocks noChangeShapeType="1"/>
          </p:cNvSpPr>
          <p:nvPr/>
        </p:nvSpPr>
        <p:spPr bwMode="auto">
          <a:xfrm>
            <a:off x="304800" y="6400800"/>
            <a:ext cx="3886200" cy="0"/>
          </a:xfrm>
          <a:prstGeom prst="line">
            <a:avLst/>
          </a:prstGeom>
          <a:noFill/>
          <a:ln w="28575">
            <a:solidFill>
              <a:srgbClr val="FF3300"/>
            </a:solidFill>
            <a:round/>
            <a:headEnd/>
            <a:tailEnd/>
          </a:ln>
        </p:spPr>
        <p:txBody>
          <a:bodyPr/>
          <a:lstStyle/>
          <a:p>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ppt_x</p:attrName>
                                        </p:attrNameLst>
                                      </p:cBhvr>
                                      <p:tavLst>
                                        <p:tav tm="0">
                                          <p:val>
                                            <p:strVal val="#ppt_x-.2"/>
                                          </p:val>
                                        </p:tav>
                                        <p:tav tm="100000">
                                          <p:val>
                                            <p:strVal val="#ppt_x"/>
                                          </p:val>
                                        </p:tav>
                                      </p:tavLst>
                                    </p:anim>
                                    <p:anim calcmode="lin" valueType="num">
                                      <p:cBhvr>
                                        <p:cTn id="8"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1000" fill="hold"/>
                                        <p:tgtEl>
                                          <p:spTgt spid="16389"/>
                                        </p:tgtEl>
                                        <p:attrNameLst>
                                          <p:attrName>ppt_x</p:attrName>
                                        </p:attrNameLst>
                                      </p:cBhvr>
                                      <p:tavLst>
                                        <p:tav tm="0">
                                          <p:val>
                                            <p:strVal val="#ppt_x-.2"/>
                                          </p:val>
                                        </p:tav>
                                        <p:tav tm="100000">
                                          <p:val>
                                            <p:strVal val="#ppt_x"/>
                                          </p:val>
                                        </p:tav>
                                      </p:tavLst>
                                    </p:anim>
                                    <p:anim calcmode="lin" valueType="num">
                                      <p:cBhvr>
                                        <p:cTn id="13" dur="1000" fill="hold"/>
                                        <p:tgtEl>
                                          <p:spTgt spid="1638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38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p:cTn id="17" dur="1000" fill="hold"/>
                                        <p:tgtEl>
                                          <p:spTgt spid="16390"/>
                                        </p:tgtEl>
                                        <p:attrNameLst>
                                          <p:attrName>ppt_x</p:attrName>
                                        </p:attrNameLst>
                                      </p:cBhvr>
                                      <p:tavLst>
                                        <p:tav tm="0">
                                          <p:val>
                                            <p:strVal val="#ppt_x-.2"/>
                                          </p:val>
                                        </p:tav>
                                        <p:tav tm="100000">
                                          <p:val>
                                            <p:strVal val="#ppt_x"/>
                                          </p:val>
                                        </p:tav>
                                      </p:tavLst>
                                    </p:anim>
                                    <p:anim calcmode="lin" valueType="num">
                                      <p:cBhvr>
                                        <p:cTn id="18" dur="10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Group 6"/>
          <p:cNvGrpSpPr>
            <a:grpSpLocks/>
          </p:cNvGrpSpPr>
          <p:nvPr/>
        </p:nvGrpSpPr>
        <p:grpSpPr bwMode="auto">
          <a:xfrm>
            <a:off x="0" y="609600"/>
            <a:ext cx="9448800" cy="5137150"/>
            <a:chOff x="0" y="384"/>
            <a:chExt cx="5952" cy="3236"/>
          </a:xfrm>
        </p:grpSpPr>
        <p:sp>
          <p:nvSpPr>
            <p:cNvPr id="16387" name="Text Box 3"/>
            <p:cNvSpPr txBox="1">
              <a:spLocks noChangeArrowheads="1"/>
            </p:cNvSpPr>
            <p:nvPr/>
          </p:nvSpPr>
          <p:spPr bwMode="auto">
            <a:xfrm>
              <a:off x="240" y="384"/>
              <a:ext cx="4848" cy="327"/>
            </a:xfrm>
            <a:prstGeom prst="rect">
              <a:avLst/>
            </a:prstGeom>
            <a:noFill/>
            <a:ln w="9525">
              <a:noFill/>
              <a:miter lim="800000"/>
              <a:headEnd/>
              <a:tailEnd/>
            </a:ln>
          </p:spPr>
          <p:txBody>
            <a:bodyPr>
              <a:spAutoFit/>
            </a:bodyPr>
            <a:lstStyle/>
            <a:p>
              <a:pPr>
                <a:spcBef>
                  <a:spcPct val="50000"/>
                </a:spcBef>
              </a:pPr>
              <a:r>
                <a:rPr lang="en-US" sz="2400">
                  <a:solidFill>
                    <a:srgbClr val="FFFF00"/>
                  </a:solidFill>
                  <a:hlinkClick r:id="rId3" action="ppaction://hlinksldjump" tooltip="xem slide 12"/>
                </a:rPr>
                <a:t> </a:t>
              </a:r>
              <a:r>
                <a:rPr lang="en-US" sz="2800">
                  <a:solidFill>
                    <a:srgbClr val="FFFF00"/>
                  </a:solidFill>
                </a:rPr>
                <a:t>1. Trong miêu tả người ta hay so sánh.</a:t>
              </a:r>
            </a:p>
          </p:txBody>
        </p:sp>
        <p:sp>
          <p:nvSpPr>
            <p:cNvPr id="16388" name="Text Box 4"/>
            <p:cNvSpPr txBox="1">
              <a:spLocks noChangeArrowheads="1"/>
            </p:cNvSpPr>
            <p:nvPr/>
          </p:nvSpPr>
          <p:spPr bwMode="auto">
            <a:xfrm>
              <a:off x="0" y="624"/>
              <a:ext cx="5808" cy="866"/>
            </a:xfrm>
            <a:prstGeom prst="rect">
              <a:avLst/>
            </a:prstGeom>
            <a:noFill/>
            <a:ln w="9525">
              <a:noFill/>
              <a:miter lim="800000"/>
              <a:headEnd/>
              <a:tailEnd/>
            </a:ln>
          </p:spPr>
          <p:txBody>
            <a:bodyPr>
              <a:spAutoFit/>
            </a:bodyPr>
            <a:lstStyle/>
            <a:p>
              <a:pPr>
                <a:lnSpc>
                  <a:spcPct val="150000"/>
                </a:lnSpc>
                <a:spcBef>
                  <a:spcPct val="50000"/>
                </a:spcBef>
              </a:pPr>
              <a:r>
                <a:rPr lang="en-US" sz="2800">
                  <a:solidFill>
                    <a:srgbClr val="FFFF00"/>
                  </a:solidFill>
                </a:rPr>
                <a:t>     2. So sánh thường kèm theo nhân hoá. Người ta có thể so sánh, nhân hoá để tả bên ngoài, để tả tâm trạng.</a:t>
              </a:r>
            </a:p>
          </p:txBody>
        </p:sp>
        <p:sp>
          <p:nvSpPr>
            <p:cNvPr id="16389" name="Text Box 5"/>
            <p:cNvSpPr txBox="1">
              <a:spLocks noChangeArrowheads="1"/>
            </p:cNvSpPr>
            <p:nvPr/>
          </p:nvSpPr>
          <p:spPr bwMode="auto">
            <a:xfrm>
              <a:off x="192" y="1536"/>
              <a:ext cx="5760" cy="2084"/>
            </a:xfrm>
            <a:prstGeom prst="rect">
              <a:avLst/>
            </a:prstGeom>
            <a:noFill/>
            <a:ln w="9525">
              <a:solidFill>
                <a:schemeClr val="accent2"/>
              </a:solidFill>
              <a:miter lim="800000"/>
              <a:headEnd/>
              <a:tailEnd/>
            </a:ln>
          </p:spPr>
          <p:txBody>
            <a:bodyPr>
              <a:spAutoFit/>
            </a:bodyPr>
            <a:lstStyle/>
            <a:p>
              <a:pPr>
                <a:lnSpc>
                  <a:spcPct val="150000"/>
                </a:lnSpc>
                <a:spcBef>
                  <a:spcPct val="50000"/>
                </a:spcBef>
              </a:pPr>
              <a:r>
                <a:rPr lang="en-US"/>
                <a:t>   </a:t>
              </a:r>
              <a:r>
                <a:rPr lang="en-US" sz="2800">
                  <a:solidFill>
                    <a:srgbClr val="FFFF66"/>
                  </a:solidFill>
                </a:rPr>
                <a:t>3.Trong quan sát để miêu tả, người ta phải tìm ra cái mới, cái riêng. Không có cái mới, cái riêngthì không có văn học. Phải có cái mới, cái riêng bắt đầu từ sự quan sát. Rồi sau đó mới đến cái mới, cái riêng trong  tình cảm, trong tư tưởng.</a:t>
              </a:r>
            </a:p>
          </p:txBody>
        </p:sp>
      </p:gr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609600" y="1524000"/>
            <a:ext cx="8305800" cy="2308225"/>
          </a:xfrm>
          <a:prstGeom prst="rect">
            <a:avLst/>
          </a:prstGeom>
          <a:solidFill>
            <a:srgbClr val="FFCCFF"/>
          </a:solidFill>
          <a:ln w="9525">
            <a:noFill/>
            <a:miter lim="800000"/>
            <a:headEnd/>
            <a:tailEnd/>
          </a:ln>
        </p:spPr>
        <p:txBody>
          <a:bodyPr>
            <a:spAutoFit/>
          </a:bodyPr>
          <a:lstStyle/>
          <a:p>
            <a:pPr>
              <a:lnSpc>
                <a:spcPct val="150000"/>
              </a:lnSpc>
            </a:pPr>
            <a:r>
              <a:rPr lang="en-US" sz="2400" u="sng"/>
              <a:t>Bài 3</a:t>
            </a:r>
            <a:r>
              <a:rPr lang="en-US" sz="2400"/>
              <a:t>: Hãy đặt câu theo một trong những yêu cầu dưới đây:</a:t>
            </a:r>
          </a:p>
          <a:p>
            <a:pPr>
              <a:lnSpc>
                <a:spcPct val="150000"/>
              </a:lnSpc>
            </a:pPr>
            <a:r>
              <a:rPr lang="en-US" sz="2400"/>
              <a:t>a) Miêu tả một dòng sông, dòng suối hoặc kênh đang chảy.</a:t>
            </a:r>
          </a:p>
          <a:p>
            <a:pPr>
              <a:lnSpc>
                <a:spcPct val="150000"/>
              </a:lnSpc>
            </a:pPr>
            <a:r>
              <a:rPr lang="en-US" sz="2400"/>
              <a:t>b) Miêu tả đôi mắt của một em bé.</a:t>
            </a:r>
          </a:p>
          <a:p>
            <a:pPr>
              <a:lnSpc>
                <a:spcPct val="150000"/>
              </a:lnSpc>
            </a:pPr>
            <a:r>
              <a:rPr lang="en-US" sz="2400"/>
              <a:t>c) Miêu tả dáng đi của một người.</a:t>
            </a:r>
          </a:p>
        </p:txBody>
      </p:sp>
      <p:sp>
        <p:nvSpPr>
          <p:cNvPr id="6149" name="AutoShape 5"/>
          <p:cNvSpPr>
            <a:spLocks noChangeArrowheads="1"/>
          </p:cNvSpPr>
          <p:nvPr/>
        </p:nvSpPr>
        <p:spPr bwMode="auto">
          <a:xfrm>
            <a:off x="381000" y="1295400"/>
            <a:ext cx="8763000" cy="2895600"/>
          </a:xfrm>
          <a:prstGeom prst="wedgeRoundRectCallout">
            <a:avLst>
              <a:gd name="adj1" fmla="val -46866"/>
              <a:gd name="adj2" fmla="val 100769"/>
              <a:gd name="adj3" fmla="val 16667"/>
            </a:avLst>
          </a:prstGeom>
          <a:solidFill>
            <a:srgbClr val="FFFF99"/>
          </a:solidFill>
          <a:ln w="38100">
            <a:solidFill>
              <a:schemeClr val="tx1"/>
            </a:solidFill>
            <a:miter lim="800000"/>
            <a:headEnd/>
            <a:tailEnd/>
          </a:ln>
        </p:spPr>
        <p:txBody>
          <a:bodyPr/>
          <a:lstStyle/>
          <a:p>
            <a:pPr algn="ctr">
              <a:lnSpc>
                <a:spcPct val="150000"/>
              </a:lnSpc>
            </a:pPr>
            <a:r>
              <a:rPr lang="en-US" sz="3200"/>
              <a:t>Quan sát hình ảnh gợi ý và đặt câu .</a:t>
            </a:r>
          </a:p>
          <a:p>
            <a:pPr algn="ctr">
              <a:lnSpc>
                <a:spcPct val="150000"/>
              </a:lnSpc>
            </a:pPr>
            <a:r>
              <a:rPr lang="en-US" sz="3200"/>
              <a:t>Lưu ý : Tìm cách so sánh , nhân hoá thể hiện cái mới, cái riêng của mình</a:t>
            </a:r>
            <a:r>
              <a:rPr lang="en-US"/>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1"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1000" fill="hold"/>
                                        <p:tgtEl>
                                          <p:spTgt spid="6149"/>
                                        </p:tgtEl>
                                        <p:attrNameLst>
                                          <p:attrName>ppt_x</p:attrName>
                                        </p:attrNameLst>
                                      </p:cBhvr>
                                      <p:tavLst>
                                        <p:tav tm="0">
                                          <p:val>
                                            <p:strVal val="#ppt_x-.2"/>
                                          </p:val>
                                        </p:tav>
                                        <p:tav tm="100000">
                                          <p:val>
                                            <p:strVal val="#ppt_x"/>
                                          </p:val>
                                        </p:tav>
                                      </p:tavLst>
                                    </p:anim>
                                    <p:anim calcmode="lin" valueType="num">
                                      <p:cBhvr>
                                        <p:cTn id="13" dur="1000" fill="hold"/>
                                        <p:tgtEl>
                                          <p:spTgt spid="614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4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6149"/>
                                        </p:tgtEl>
                                        <p:attrNameLst>
                                          <p:attrName>ppt_x</p:attrName>
                                        </p:attrNameLst>
                                      </p:cBhvr>
                                      <p:tavLst>
                                        <p:tav tm="0">
                                          <p:val>
                                            <p:strVal val="ppt_x"/>
                                          </p:val>
                                        </p:tav>
                                        <p:tav tm="100000">
                                          <p:val>
                                            <p:strVal val="ppt_x"/>
                                          </p:val>
                                        </p:tav>
                                      </p:tavLst>
                                    </p:anim>
                                    <p:anim calcmode="lin" valueType="num">
                                      <p:cBhvr additive="base">
                                        <p:cTn id="19" dur="500"/>
                                        <p:tgtEl>
                                          <p:spTgt spid="6149"/>
                                        </p:tgtEl>
                                        <p:attrNameLst>
                                          <p:attrName>ppt_y</p:attrName>
                                        </p:attrNameLst>
                                      </p:cBhvr>
                                      <p:tavLst>
                                        <p:tav tm="0">
                                          <p:val>
                                            <p:strVal val="ppt_y"/>
                                          </p:val>
                                        </p:tav>
                                        <p:tav tm="100000">
                                          <p:val>
                                            <p:strVal val="1+ppt_h/2"/>
                                          </p:val>
                                        </p:tav>
                                      </p:tavLst>
                                    </p:anim>
                                    <p:set>
                                      <p:cBhvr>
                                        <p:cTn id="20" dur="1" fill="hold">
                                          <p:stCondLst>
                                            <p:cond delay="499"/>
                                          </p:stCondLst>
                                        </p:cTn>
                                        <p:tgtEl>
                                          <p:spTgt spid="6149"/>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147"/>
                                        </p:tgtEl>
                                        <p:attrNameLst>
                                          <p:attrName>ppt_x</p:attrName>
                                        </p:attrNameLst>
                                      </p:cBhvr>
                                      <p:tavLst>
                                        <p:tav tm="0">
                                          <p:val>
                                            <p:strVal val="ppt_x"/>
                                          </p:val>
                                        </p:tav>
                                        <p:tav tm="100000">
                                          <p:val>
                                            <p:strVal val="ppt_x"/>
                                          </p:val>
                                        </p:tav>
                                      </p:tavLst>
                                    </p:anim>
                                    <p:anim calcmode="lin" valueType="num">
                                      <p:cBhvr additive="base">
                                        <p:cTn id="23" dur="500"/>
                                        <p:tgtEl>
                                          <p:spTgt spid="6147"/>
                                        </p:tgtEl>
                                        <p:attrNameLst>
                                          <p:attrName>ppt_y</p:attrName>
                                        </p:attrNameLst>
                                      </p:cBhvr>
                                      <p:tavLst>
                                        <p:tav tm="0">
                                          <p:val>
                                            <p:strVal val="ppt_y"/>
                                          </p:val>
                                        </p:tav>
                                        <p:tav tm="100000">
                                          <p:val>
                                            <p:strVal val="1+ppt_h/2"/>
                                          </p:val>
                                        </p:tav>
                                      </p:tavLst>
                                    </p:anim>
                                    <p:set>
                                      <p:cBhvr>
                                        <p:cTn id="24" dur="1" fill="hold">
                                          <p:stCondLst>
                                            <p:cond delay="4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9" grpId="0" animBg="1"/>
      <p:bldP spid="614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988" name="Picture 4" descr="G01i002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990" name="Picture 6" descr="207046"/>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41991" name="Picture 7" descr="Canh13"/>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41992" name="Picture 8" descr="suoiyen"/>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grpSp>
        <p:nvGrpSpPr>
          <p:cNvPr id="2" name="Group 14"/>
          <p:cNvGrpSpPr>
            <a:grpSpLocks/>
          </p:cNvGrpSpPr>
          <p:nvPr/>
        </p:nvGrpSpPr>
        <p:grpSpPr bwMode="auto">
          <a:xfrm>
            <a:off x="0" y="0"/>
            <a:ext cx="9296400" cy="7010400"/>
            <a:chOff x="0" y="0"/>
            <a:chExt cx="5760" cy="4320"/>
          </a:xfrm>
        </p:grpSpPr>
        <p:pic>
          <p:nvPicPr>
            <p:cNvPr id="18439" name="Picture 15" descr="Canh09"/>
            <p:cNvPicPr>
              <a:picLocks noChangeAspect="1" noChangeArrowheads="1"/>
            </p:cNvPicPr>
            <p:nvPr/>
          </p:nvPicPr>
          <p:blipFill>
            <a:blip r:embed="rId2"/>
            <a:srcRect/>
            <a:stretch>
              <a:fillRect/>
            </a:stretch>
          </p:blipFill>
          <p:spPr bwMode="auto">
            <a:xfrm>
              <a:off x="0" y="0"/>
              <a:ext cx="2880" cy="2112"/>
            </a:xfrm>
            <a:prstGeom prst="rect">
              <a:avLst/>
            </a:prstGeom>
            <a:noFill/>
            <a:ln w="9525">
              <a:noFill/>
              <a:miter lim="800000"/>
              <a:headEnd/>
              <a:tailEnd/>
            </a:ln>
          </p:spPr>
        </p:pic>
        <p:pic>
          <p:nvPicPr>
            <p:cNvPr id="18440" name="Picture 16" descr="Canh13"/>
            <p:cNvPicPr>
              <a:picLocks noChangeAspect="1" noChangeArrowheads="1"/>
            </p:cNvPicPr>
            <p:nvPr/>
          </p:nvPicPr>
          <p:blipFill>
            <a:blip r:embed="rId5"/>
            <a:srcRect/>
            <a:stretch>
              <a:fillRect/>
            </a:stretch>
          </p:blipFill>
          <p:spPr bwMode="auto">
            <a:xfrm>
              <a:off x="0" y="2112"/>
              <a:ext cx="2832" cy="2208"/>
            </a:xfrm>
            <a:prstGeom prst="rect">
              <a:avLst/>
            </a:prstGeom>
            <a:noFill/>
            <a:ln w="9525">
              <a:noFill/>
              <a:miter lim="800000"/>
              <a:headEnd/>
              <a:tailEnd/>
            </a:ln>
          </p:spPr>
        </p:pic>
        <p:pic>
          <p:nvPicPr>
            <p:cNvPr id="18441" name="Picture 17" descr="G01i0029"/>
            <p:cNvPicPr>
              <a:picLocks noChangeAspect="1" noChangeArrowheads="1"/>
            </p:cNvPicPr>
            <p:nvPr/>
          </p:nvPicPr>
          <p:blipFill>
            <a:blip r:embed="rId3"/>
            <a:srcRect/>
            <a:stretch>
              <a:fillRect/>
            </a:stretch>
          </p:blipFill>
          <p:spPr bwMode="auto">
            <a:xfrm>
              <a:off x="2832" y="2112"/>
              <a:ext cx="2928" cy="2208"/>
            </a:xfrm>
            <a:prstGeom prst="rect">
              <a:avLst/>
            </a:prstGeom>
            <a:noFill/>
            <a:ln w="9525">
              <a:noFill/>
              <a:miter lim="800000"/>
              <a:headEnd/>
              <a:tailEnd/>
            </a:ln>
          </p:spPr>
        </p:pic>
        <p:pic>
          <p:nvPicPr>
            <p:cNvPr id="18442" name="Picture 18" descr="207046"/>
            <p:cNvPicPr>
              <a:picLocks noChangeAspect="1" noChangeArrowheads="1"/>
            </p:cNvPicPr>
            <p:nvPr/>
          </p:nvPicPr>
          <p:blipFill>
            <a:blip r:embed="rId4"/>
            <a:srcRect/>
            <a:stretch>
              <a:fillRect/>
            </a:stretch>
          </p:blipFill>
          <p:spPr bwMode="auto">
            <a:xfrm>
              <a:off x="2832" y="0"/>
              <a:ext cx="2928" cy="2112"/>
            </a:xfrm>
            <a:prstGeom prst="rect">
              <a:avLst/>
            </a:prstGeom>
            <a:noFill/>
            <a:ln w="9525">
              <a:noFill/>
              <a:miter lim="800000"/>
              <a:headEnd/>
              <a:tailEnd/>
            </a:ln>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ox(in)">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1000" fill="hold"/>
                                        <p:tgtEl>
                                          <p:spTgt spid="41990"/>
                                        </p:tgtEl>
                                        <p:attrNameLst>
                                          <p:attrName>ppt_w</p:attrName>
                                        </p:attrNameLst>
                                      </p:cBhvr>
                                      <p:tavLst>
                                        <p:tav tm="0">
                                          <p:val>
                                            <p:strVal val="#ppt_w*0.70"/>
                                          </p:val>
                                        </p:tav>
                                        <p:tav tm="100000">
                                          <p:val>
                                            <p:strVal val="#ppt_w"/>
                                          </p:val>
                                        </p:tav>
                                      </p:tavLst>
                                    </p:anim>
                                    <p:anim calcmode="lin" valueType="num">
                                      <p:cBhvr>
                                        <p:cTn id="13" dur="1000" fill="hold"/>
                                        <p:tgtEl>
                                          <p:spTgt spid="41990"/>
                                        </p:tgtEl>
                                        <p:attrNameLst>
                                          <p:attrName>ppt_h</p:attrName>
                                        </p:attrNameLst>
                                      </p:cBhvr>
                                      <p:tavLst>
                                        <p:tav tm="0">
                                          <p:val>
                                            <p:strVal val="#ppt_h"/>
                                          </p:val>
                                        </p:tav>
                                        <p:tav tm="100000">
                                          <p:val>
                                            <p:strVal val="#ppt_h"/>
                                          </p:val>
                                        </p:tav>
                                      </p:tavLst>
                                    </p:anim>
                                    <p:animEffect transition="in" filter="fade">
                                      <p:cBhvr>
                                        <p:cTn id="14" dur="1000"/>
                                        <p:tgtEl>
                                          <p:spTgt spid="419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41991"/>
                                        </p:tgtEl>
                                        <p:attrNameLst>
                                          <p:attrName>style.visibility</p:attrName>
                                        </p:attrNameLst>
                                      </p:cBhvr>
                                      <p:to>
                                        <p:strVal val="visible"/>
                                      </p:to>
                                    </p:set>
                                    <p:animEffect transition="in" filter="blinds(horizontal)">
                                      <p:cBhvr>
                                        <p:cTn id="19" dur="500"/>
                                        <p:tgtEl>
                                          <p:spTgt spid="419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41992"/>
                                        </p:tgtEl>
                                        <p:attrNameLst>
                                          <p:attrName>style.visibility</p:attrName>
                                        </p:attrNameLst>
                                      </p:cBhvr>
                                      <p:to>
                                        <p:strVal val="visible"/>
                                      </p:to>
                                    </p:set>
                                    <p:animEffect transition="in" filter="wheel(4)">
                                      <p:cBhvr>
                                        <p:cTn id="24" dur="1000"/>
                                        <p:tgtEl>
                                          <p:spTgt spid="419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ox(in)">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nodeType="clickEffect">
                                  <p:stCondLst>
                                    <p:cond delay="0"/>
                                  </p:stCondLst>
                                  <p:childTnLst>
                                    <p:anim calcmode="lin" valueType="num">
                                      <p:cBhvr additive="base">
                                        <p:cTn id="33" dur="500"/>
                                        <p:tgtEl>
                                          <p:spTgt spid="2"/>
                                        </p:tgtEl>
                                        <p:attrNameLst>
                                          <p:attrName>ppt_x</p:attrName>
                                        </p:attrNameLst>
                                      </p:cBhvr>
                                      <p:tavLst>
                                        <p:tav tm="0">
                                          <p:val>
                                            <p:strVal val="ppt_x"/>
                                          </p:val>
                                        </p:tav>
                                        <p:tav tm="100000">
                                          <p:val>
                                            <p:strVal val="ppt_x"/>
                                          </p:val>
                                        </p:tav>
                                      </p:tavLst>
                                    </p:anim>
                                    <p:anim calcmode="lin" valueType="num">
                                      <p:cBhvr additive="base">
                                        <p:cTn id="34" dur="500"/>
                                        <p:tgtEl>
                                          <p:spTgt spid="2"/>
                                        </p:tgtEl>
                                        <p:attrNameLst>
                                          <p:attrName>ppt_y</p:attrName>
                                        </p:attrNameLst>
                                      </p:cBhvr>
                                      <p:tavLst>
                                        <p:tav tm="0">
                                          <p:val>
                                            <p:strVal val="ppt_y"/>
                                          </p:val>
                                        </p:tav>
                                        <p:tav tm="100000">
                                          <p:val>
                                            <p:strVal val="1+ppt_h/2"/>
                                          </p:val>
                                        </p:tav>
                                      </p:tavLst>
                                    </p:anim>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grpSp>
        <p:nvGrpSpPr>
          <p:cNvPr id="19458" name="Group 14"/>
          <p:cNvGrpSpPr>
            <a:grpSpLocks/>
          </p:cNvGrpSpPr>
          <p:nvPr/>
        </p:nvGrpSpPr>
        <p:grpSpPr bwMode="auto">
          <a:xfrm>
            <a:off x="0" y="0"/>
            <a:ext cx="9144000" cy="6858000"/>
            <a:chOff x="0" y="0"/>
            <a:chExt cx="5760" cy="4320"/>
          </a:xfrm>
        </p:grpSpPr>
        <p:grpSp>
          <p:nvGrpSpPr>
            <p:cNvPr id="19459" name="Group 8"/>
            <p:cNvGrpSpPr>
              <a:grpSpLocks/>
            </p:cNvGrpSpPr>
            <p:nvPr/>
          </p:nvGrpSpPr>
          <p:grpSpPr bwMode="auto">
            <a:xfrm>
              <a:off x="0" y="0"/>
              <a:ext cx="5760" cy="4320"/>
              <a:chOff x="0" y="0"/>
              <a:chExt cx="5760" cy="4320"/>
            </a:xfrm>
          </p:grpSpPr>
          <p:pic>
            <p:nvPicPr>
              <p:cNvPr id="19462" name="Picture 5" descr="doi mat be+"/>
              <p:cNvPicPr>
                <a:picLocks noChangeAspect="1" noChangeArrowheads="1"/>
              </p:cNvPicPr>
              <p:nvPr/>
            </p:nvPicPr>
            <p:blipFill>
              <a:blip r:embed="rId2" cstate="print"/>
              <a:srcRect/>
              <a:stretch>
                <a:fillRect/>
              </a:stretch>
            </p:blipFill>
            <p:spPr bwMode="auto">
              <a:xfrm>
                <a:off x="0" y="0"/>
                <a:ext cx="2879" cy="4320"/>
              </a:xfrm>
              <a:prstGeom prst="rect">
                <a:avLst/>
              </a:prstGeom>
              <a:noFill/>
              <a:ln w="9525">
                <a:noFill/>
                <a:miter lim="800000"/>
                <a:headEnd/>
                <a:tailEnd/>
              </a:ln>
            </p:spPr>
          </p:pic>
          <p:pic>
            <p:nvPicPr>
              <p:cNvPr id="19463" name="Picture 6" descr="mat tre"/>
              <p:cNvPicPr>
                <a:picLocks noChangeAspect="1" noChangeArrowheads="1"/>
              </p:cNvPicPr>
              <p:nvPr/>
            </p:nvPicPr>
            <p:blipFill>
              <a:blip r:embed="rId3" cstate="print"/>
              <a:srcRect/>
              <a:stretch>
                <a:fillRect/>
              </a:stretch>
            </p:blipFill>
            <p:spPr bwMode="auto">
              <a:xfrm>
                <a:off x="2880" y="0"/>
                <a:ext cx="2880" cy="4320"/>
              </a:xfrm>
              <a:prstGeom prst="rect">
                <a:avLst/>
              </a:prstGeom>
              <a:noFill/>
              <a:ln w="9525">
                <a:noFill/>
                <a:miter lim="800000"/>
                <a:headEnd/>
                <a:tailEnd/>
              </a:ln>
            </p:spPr>
          </p:pic>
        </p:grpSp>
        <p:sp>
          <p:nvSpPr>
            <p:cNvPr id="19460" name="AutoShape 9"/>
            <p:cNvSpPr>
              <a:spLocks noChangeArrowheads="1"/>
            </p:cNvSpPr>
            <p:nvPr/>
          </p:nvSpPr>
          <p:spPr bwMode="auto">
            <a:xfrm>
              <a:off x="1584" y="0"/>
              <a:ext cx="2304" cy="336"/>
            </a:xfrm>
            <a:prstGeom prst="flowChartAlternateProcess">
              <a:avLst/>
            </a:prstGeom>
            <a:solidFill>
              <a:schemeClr val="accent1"/>
            </a:solidFill>
            <a:ln w="9525">
              <a:solidFill>
                <a:schemeClr val="tx1"/>
              </a:solidFill>
              <a:miter lim="800000"/>
              <a:headEnd/>
              <a:tailEnd/>
            </a:ln>
          </p:spPr>
          <p:txBody>
            <a:bodyPr wrap="none" anchor="ctr"/>
            <a:lstStyle/>
            <a:p>
              <a:pPr algn="ctr"/>
              <a:r>
                <a:rPr lang="en-US" sz="3200" b="1">
                  <a:solidFill>
                    <a:srgbClr val="0000CC"/>
                  </a:solidFill>
                </a:rPr>
                <a:t>Đôi mắt bé ngoan</a:t>
              </a:r>
            </a:p>
          </p:txBody>
        </p:sp>
        <p:pic>
          <p:nvPicPr>
            <p:cNvPr id="19461" name="Picture 12" descr="18Q"/>
            <p:cNvPicPr>
              <a:picLocks noChangeAspect="1" noChangeArrowheads="1"/>
            </p:cNvPicPr>
            <p:nvPr/>
          </p:nvPicPr>
          <p:blipFill>
            <a:blip r:embed="rId4"/>
            <a:srcRect/>
            <a:stretch>
              <a:fillRect/>
            </a:stretch>
          </p:blipFill>
          <p:spPr bwMode="auto">
            <a:xfrm>
              <a:off x="4656" y="3504"/>
              <a:ext cx="1104" cy="816"/>
            </a:xfrm>
            <a:prstGeom prst="rect">
              <a:avLst/>
            </a:prstGeom>
            <a:noFill/>
            <a:ln w="9525">
              <a:noFill/>
              <a:miter lim="800000"/>
              <a:headEnd/>
              <a:tailEnd/>
            </a:ln>
          </p:spPr>
        </p:pic>
      </p:grpSp>
    </p:spTree>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50178" name="Picture 2" descr="phone number"/>
          <p:cNvPicPr>
            <a:picLocks noChangeAspect="1" noChangeArrowheads="1"/>
          </p:cNvPicPr>
          <p:nvPr/>
        </p:nvPicPr>
        <p:blipFill>
          <a:blip r:embed="rId2"/>
          <a:srcRect/>
          <a:stretch>
            <a:fillRect/>
          </a:stretch>
        </p:blipFill>
        <p:spPr bwMode="auto">
          <a:xfrm rot="3296646">
            <a:off x="4887913" y="979487"/>
            <a:ext cx="4241800" cy="4721225"/>
          </a:xfrm>
          <a:prstGeom prst="rect">
            <a:avLst/>
          </a:prstGeom>
          <a:noFill/>
          <a:ln w="9525">
            <a:noFill/>
            <a:miter lim="800000"/>
            <a:headEnd/>
            <a:tailEnd/>
          </a:ln>
        </p:spPr>
      </p:pic>
      <p:pic>
        <p:nvPicPr>
          <p:cNvPr id="50180" name="Picture 4" descr="dang di"/>
          <p:cNvPicPr>
            <a:picLocks noChangeAspect="1" noChangeArrowheads="1"/>
          </p:cNvPicPr>
          <p:nvPr/>
        </p:nvPicPr>
        <p:blipFill>
          <a:blip r:embed="rId3" cstate="print"/>
          <a:srcRect/>
          <a:stretch>
            <a:fillRect/>
          </a:stretch>
        </p:blipFill>
        <p:spPr bwMode="auto">
          <a:xfrm>
            <a:off x="0" y="0"/>
            <a:ext cx="4572000" cy="6858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in)">
                                      <p:cBhvr>
                                        <p:cTn id="7" dur="500"/>
                                        <p:tgtEl>
                                          <p:spTgt spid="50180"/>
                                        </p:tgtEl>
                                      </p:cBhvr>
                                    </p:animEffect>
                                  </p:childTnLst>
                                </p:cTn>
                              </p:par>
                              <p:par>
                                <p:cTn id="8" presetID="8" presetClass="entr" presetSubtype="16" fill="hold"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diamond(in)">
                                      <p:cBhvr>
                                        <p:cTn id="10"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81000" y="741363"/>
            <a:ext cx="8305800" cy="5078412"/>
          </a:xfrm>
          <a:prstGeom prst="rect">
            <a:avLst/>
          </a:prstGeom>
          <a:solidFill>
            <a:srgbClr val="0000CC"/>
          </a:solidFill>
          <a:ln w="9525">
            <a:noFill/>
            <a:miter lim="800000"/>
            <a:headEnd/>
            <a:tailEnd/>
          </a:ln>
          <a:effectLst/>
        </p:spPr>
        <p:txBody>
          <a:bodyPr>
            <a:spAutoFit/>
          </a:bodyPr>
          <a:lstStyle/>
          <a:p>
            <a:pPr lvl="1">
              <a:lnSpc>
                <a:spcPct val="150000"/>
              </a:lnSpc>
              <a:defRPr/>
            </a:pPr>
            <a:r>
              <a:rPr lang="en-US" sz="2400" u="sng">
                <a:solidFill>
                  <a:srgbClr val="FFFF00"/>
                </a:solidFill>
                <a:effectLst>
                  <a:outerShdw blurRad="38100" dist="38100" dir="2700000" algn="tl">
                    <a:srgbClr val="000000"/>
                  </a:outerShdw>
                </a:effectLst>
                <a:latin typeface="Arial"/>
              </a:rPr>
              <a:t>Kiến thức</a:t>
            </a:r>
            <a:r>
              <a:rPr lang="en-US" sz="2400">
                <a:solidFill>
                  <a:schemeClr val="bg1"/>
                </a:solidFill>
                <a:effectLst>
                  <a:outerShdw blurRad="38100" dist="38100" dir="2700000" algn="tl">
                    <a:srgbClr val="000000"/>
                  </a:outerShdw>
                </a:effectLst>
                <a:latin typeface="Arial"/>
              </a:rPr>
              <a:t> : </a:t>
            </a:r>
          </a:p>
          <a:p>
            <a:pPr lvl="1">
              <a:lnSpc>
                <a:spcPct val="150000"/>
              </a:lnSpc>
              <a:defRPr/>
            </a:pPr>
            <a:r>
              <a:rPr lang="en-US" sz="2400">
                <a:solidFill>
                  <a:schemeClr val="bg1"/>
                </a:solidFill>
                <a:effectLst>
                  <a:outerShdw blurRad="38100" dist="38100" dir="2700000" algn="tl">
                    <a:srgbClr val="000000"/>
                  </a:outerShdw>
                </a:effectLst>
                <a:latin typeface="Arial"/>
              </a:rPr>
              <a:t>   - Củng cố kiến thức về từ đồng nghĩa; tổng kết vốn từ đã học </a:t>
            </a:r>
          </a:p>
          <a:p>
            <a:pPr lvl="1">
              <a:lnSpc>
                <a:spcPct val="150000"/>
              </a:lnSpc>
              <a:defRPr/>
            </a:pPr>
            <a:r>
              <a:rPr lang="en-US" sz="2400" u="sng">
                <a:solidFill>
                  <a:srgbClr val="FFFF00"/>
                </a:solidFill>
                <a:effectLst>
                  <a:outerShdw blurRad="38100" dist="38100" dir="2700000" algn="tl">
                    <a:srgbClr val="000000"/>
                  </a:outerShdw>
                </a:effectLst>
                <a:latin typeface="Arial"/>
              </a:rPr>
              <a:t>Kĩ năng</a:t>
            </a:r>
            <a:r>
              <a:rPr lang="en-US" sz="2400">
                <a:solidFill>
                  <a:schemeClr val="bg1"/>
                </a:solidFill>
                <a:effectLst>
                  <a:outerShdw blurRad="38100" dist="38100" dir="2700000" algn="tl">
                    <a:srgbClr val="000000"/>
                  </a:outerShdw>
                </a:effectLst>
                <a:latin typeface="Arial"/>
              </a:rPr>
              <a:t> : </a:t>
            </a:r>
          </a:p>
          <a:p>
            <a:pPr lvl="1">
              <a:lnSpc>
                <a:spcPct val="150000"/>
              </a:lnSpc>
              <a:defRPr/>
            </a:pPr>
            <a:r>
              <a:rPr lang="en-US" sz="2400">
                <a:solidFill>
                  <a:schemeClr val="bg1"/>
                </a:solidFill>
                <a:effectLst>
                  <a:outerShdw blurRad="38100" dist="38100" dir="2700000" algn="tl">
                    <a:srgbClr val="000000"/>
                  </a:outerShdw>
                </a:effectLst>
                <a:latin typeface="Arial"/>
              </a:rPr>
              <a:t>   - Học sinh tự kiểm tra vốn từ  của mình theo các nhóm từ đồng nghĩa đã cho.( BT1)</a:t>
            </a:r>
          </a:p>
          <a:p>
            <a:pPr lvl="1">
              <a:lnSpc>
                <a:spcPct val="150000"/>
              </a:lnSpc>
              <a:defRPr/>
            </a:pPr>
            <a:r>
              <a:rPr lang="en-US" sz="2400">
                <a:solidFill>
                  <a:schemeClr val="bg1"/>
                </a:solidFill>
                <a:effectLst>
                  <a:outerShdw blurRad="38100" dist="38100" dir="2700000" algn="tl">
                    <a:srgbClr val="000000"/>
                  </a:outerShdw>
                </a:effectLst>
                <a:latin typeface="Arial"/>
              </a:rPr>
              <a:t>   - Học sinh đặt đượ câu theo yêu cầu của BT2, BT3 </a:t>
            </a:r>
          </a:p>
          <a:p>
            <a:pPr lvl="1">
              <a:lnSpc>
                <a:spcPct val="150000"/>
              </a:lnSpc>
              <a:defRPr/>
            </a:pPr>
            <a:r>
              <a:rPr lang="en-US" sz="2400" u="sng">
                <a:solidFill>
                  <a:srgbClr val="FFFF00"/>
                </a:solidFill>
                <a:effectLst>
                  <a:outerShdw blurRad="38100" dist="38100" dir="2700000" algn="tl">
                    <a:srgbClr val="000000"/>
                  </a:outerShdw>
                </a:effectLst>
                <a:latin typeface="Arial"/>
              </a:rPr>
              <a:t>Thái độ</a:t>
            </a:r>
            <a:r>
              <a:rPr lang="en-US" sz="2400">
                <a:solidFill>
                  <a:srgbClr val="FFFF00"/>
                </a:solidFill>
                <a:effectLst>
                  <a:outerShdw blurRad="38100" dist="38100" dir="2700000" algn="tl">
                    <a:srgbClr val="000000"/>
                  </a:outerShdw>
                </a:effectLst>
                <a:latin typeface="Arial"/>
              </a:rPr>
              <a:t>:</a:t>
            </a:r>
            <a:r>
              <a:rPr lang="en-US" sz="2400">
                <a:solidFill>
                  <a:schemeClr val="bg1"/>
                </a:solidFill>
                <a:effectLst>
                  <a:outerShdw blurRad="38100" dist="38100" dir="2700000" algn="tl">
                    <a:srgbClr val="000000"/>
                  </a:outerShdw>
                </a:effectLst>
                <a:latin typeface="Arial"/>
              </a:rPr>
              <a:t> </a:t>
            </a:r>
          </a:p>
          <a:p>
            <a:pPr lvl="1">
              <a:lnSpc>
                <a:spcPct val="150000"/>
              </a:lnSpc>
              <a:defRPr/>
            </a:pPr>
            <a:r>
              <a:rPr lang="en-US" sz="2400">
                <a:solidFill>
                  <a:schemeClr val="bg1"/>
                </a:solidFill>
                <a:effectLst>
                  <a:outerShdw blurRad="38100" dist="38100" dir="2700000" algn="tl">
                    <a:srgbClr val="000000"/>
                  </a:outerShdw>
                </a:effectLst>
                <a:latin typeface="Arial"/>
              </a:rPr>
              <a:t>   - Học sinh có ý thức sử dụng từ đúng trong giao tiếp.</a:t>
            </a:r>
          </a:p>
        </p:txBody>
      </p:sp>
      <p:sp>
        <p:nvSpPr>
          <p:cNvPr id="3075" name="Text Box 5"/>
          <p:cNvSpPr txBox="1">
            <a:spLocks noChangeArrowheads="1"/>
          </p:cNvSpPr>
          <p:nvPr/>
        </p:nvSpPr>
        <p:spPr bwMode="auto">
          <a:xfrm>
            <a:off x="457200" y="381000"/>
            <a:ext cx="3733800" cy="366713"/>
          </a:xfrm>
          <a:prstGeom prst="rect">
            <a:avLst/>
          </a:prstGeom>
          <a:noFill/>
          <a:ln w="9525">
            <a:noFill/>
            <a:miter lim="800000"/>
            <a:headEnd/>
            <a:tailEnd/>
          </a:ln>
        </p:spPr>
        <p:txBody>
          <a:bodyPr>
            <a:spAutoFit/>
          </a:bodyPr>
          <a:lstStyle/>
          <a:p>
            <a:pPr>
              <a:spcBef>
                <a:spcPct val="50000"/>
              </a:spcBef>
            </a:pPr>
            <a:endParaRPr lang="en-US"/>
          </a:p>
        </p:txBody>
      </p:sp>
      <p:sp>
        <p:nvSpPr>
          <p:cNvPr id="3076" name="Text Box 6"/>
          <p:cNvSpPr txBox="1">
            <a:spLocks noChangeArrowheads="1"/>
          </p:cNvSpPr>
          <p:nvPr/>
        </p:nvSpPr>
        <p:spPr bwMode="auto">
          <a:xfrm>
            <a:off x="304800" y="457200"/>
            <a:ext cx="3200400" cy="366713"/>
          </a:xfrm>
          <a:prstGeom prst="rect">
            <a:avLst/>
          </a:prstGeom>
          <a:noFill/>
          <a:ln w="9525">
            <a:noFill/>
            <a:miter lim="800000"/>
            <a:headEnd/>
            <a:tailEnd/>
          </a:ln>
        </p:spPr>
        <p:txBody>
          <a:bodyPr>
            <a:spAutoFit/>
          </a:bodyPr>
          <a:lstStyle/>
          <a:p>
            <a:pPr>
              <a:spcBef>
                <a:spcPct val="50000"/>
              </a:spcBef>
            </a:pPr>
            <a:endParaRPr lang="en-US"/>
          </a:p>
        </p:txBody>
      </p:sp>
      <p:sp>
        <p:nvSpPr>
          <p:cNvPr id="3077" name="Rectangle 7"/>
          <p:cNvSpPr>
            <a:spLocks noChangeArrowheads="1"/>
          </p:cNvSpPr>
          <p:nvPr/>
        </p:nvSpPr>
        <p:spPr bwMode="auto">
          <a:xfrm>
            <a:off x="1066800" y="304800"/>
            <a:ext cx="3276600" cy="609600"/>
          </a:xfrm>
          <a:prstGeom prst="rect">
            <a:avLst/>
          </a:prstGeom>
          <a:noFill/>
          <a:ln w="9525">
            <a:noFill/>
            <a:miter lim="800000"/>
            <a:headEnd/>
            <a:tailEnd/>
          </a:ln>
        </p:spPr>
        <p:txBody>
          <a:bodyPr anchor="ctr"/>
          <a:lstStyle/>
          <a:p>
            <a:pPr algn="ctr"/>
            <a:r>
              <a:rPr lang="en-US" sz="3600" b="1" u="sng">
                <a:solidFill>
                  <a:srgbClr val="FF33CC"/>
                </a:solidFill>
              </a:rPr>
              <a:t>M</a:t>
            </a:r>
            <a:r>
              <a:rPr lang="en-US" sz="3600" b="1">
                <a:solidFill>
                  <a:srgbClr val="FF33CC"/>
                </a:solidFill>
              </a:rPr>
              <a:t>Ụ</a:t>
            </a:r>
            <a:r>
              <a:rPr lang="en-US" sz="3600" b="1" u="sng">
                <a:solidFill>
                  <a:srgbClr val="FF33CC"/>
                </a:solidFill>
              </a:rPr>
              <a:t>C TIÊU</a:t>
            </a:r>
            <a:r>
              <a:rPr lang="en-US" sz="4400">
                <a:solidFill>
                  <a:srgbClr val="FF3399"/>
                </a:solidFill>
              </a:rPr>
              <a:t>:</a:t>
            </a:r>
          </a:p>
        </p:txBody>
      </p:sp>
    </p:spTree>
  </p:cSld>
  <p:clrMapOvr>
    <a:masterClrMapping/>
  </p:clrMapOvr>
  <p:transition spd="med">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006600"/>
        </a:solidFill>
        <a:effectLst/>
      </p:bgPr>
    </p:bg>
    <p:spTree>
      <p:nvGrpSpPr>
        <p:cNvPr id="1" name=""/>
        <p:cNvGrpSpPr/>
        <p:nvPr/>
      </p:nvGrpSpPr>
      <p:grpSpPr>
        <a:xfrm>
          <a:off x="0" y="0"/>
          <a:ext cx="0" cy="0"/>
          <a:chOff x="0" y="0"/>
          <a:chExt cx="0" cy="0"/>
        </a:xfrm>
      </p:grpSpPr>
      <p:sp>
        <p:nvSpPr>
          <p:cNvPr id="21506" name="Oval 2"/>
          <p:cNvSpPr>
            <a:spLocks noChangeArrowheads="1"/>
          </p:cNvSpPr>
          <p:nvPr/>
        </p:nvSpPr>
        <p:spPr bwMode="auto">
          <a:xfrm>
            <a:off x="609600" y="381000"/>
            <a:ext cx="5334000" cy="1524000"/>
          </a:xfrm>
          <a:prstGeom prst="ellipse">
            <a:avLst/>
          </a:prstGeom>
          <a:solidFill>
            <a:srgbClr val="FFCCFF"/>
          </a:solidFill>
          <a:ln w="9525">
            <a:solidFill>
              <a:schemeClr val="tx1"/>
            </a:solidFill>
            <a:round/>
            <a:headEnd/>
            <a:tailEnd/>
          </a:ln>
        </p:spPr>
        <p:txBody>
          <a:bodyPr wrap="none" anchor="ctr"/>
          <a:lstStyle/>
          <a:p>
            <a:pPr algn="ctr"/>
            <a:r>
              <a:rPr lang="en-US" sz="4000" b="1" u="sng" dirty="0" err="1" smtClean="0">
                <a:solidFill>
                  <a:srgbClr val="0066FF"/>
                </a:solidFill>
              </a:rPr>
              <a:t>Vận</a:t>
            </a:r>
            <a:r>
              <a:rPr lang="en-US" sz="4000" b="1" u="sng" dirty="0" smtClean="0">
                <a:solidFill>
                  <a:srgbClr val="0066FF"/>
                </a:solidFill>
              </a:rPr>
              <a:t> </a:t>
            </a:r>
            <a:r>
              <a:rPr lang="en-US" sz="4000" b="1" u="sng" dirty="0" err="1" smtClean="0">
                <a:solidFill>
                  <a:srgbClr val="0066FF"/>
                </a:solidFill>
              </a:rPr>
              <a:t>dụng</a:t>
            </a:r>
            <a:r>
              <a:rPr lang="en-US" sz="6000" dirty="0" smtClean="0">
                <a:solidFill>
                  <a:srgbClr val="0099FF"/>
                </a:solidFill>
              </a:rPr>
              <a:t>:</a:t>
            </a:r>
            <a:endParaRPr lang="en-US" sz="6000" dirty="0">
              <a:solidFill>
                <a:srgbClr val="0099FF"/>
              </a:solidFill>
            </a:endParaRPr>
          </a:p>
        </p:txBody>
      </p:sp>
      <p:sp>
        <p:nvSpPr>
          <p:cNvPr id="21507" name="Text Box 3"/>
          <p:cNvSpPr txBox="1">
            <a:spLocks noChangeArrowheads="1"/>
          </p:cNvSpPr>
          <p:nvPr/>
        </p:nvSpPr>
        <p:spPr bwMode="auto">
          <a:xfrm>
            <a:off x="533400" y="2438400"/>
            <a:ext cx="6324600" cy="457200"/>
          </a:xfrm>
          <a:prstGeom prst="rect">
            <a:avLst/>
          </a:prstGeom>
          <a:noFill/>
          <a:ln w="9525">
            <a:noFill/>
            <a:miter lim="800000"/>
            <a:headEnd/>
            <a:tailEnd/>
          </a:ln>
        </p:spPr>
        <p:txBody>
          <a:bodyPr>
            <a:spAutoFit/>
          </a:bodyPr>
          <a:lstStyle/>
          <a:p>
            <a:pPr>
              <a:spcBef>
                <a:spcPct val="50000"/>
              </a:spcBef>
            </a:pPr>
            <a:r>
              <a:rPr lang="en-US" sz="2400" b="1">
                <a:solidFill>
                  <a:srgbClr val="FFFF66"/>
                </a:solidFill>
              </a:rPr>
              <a:t>1. Ôn tập được những gì ?</a:t>
            </a:r>
          </a:p>
        </p:txBody>
      </p:sp>
      <p:sp>
        <p:nvSpPr>
          <p:cNvPr id="21508" name="Text Box 4"/>
          <p:cNvSpPr txBox="1">
            <a:spLocks noChangeArrowheads="1"/>
          </p:cNvSpPr>
          <p:nvPr/>
        </p:nvSpPr>
        <p:spPr bwMode="auto">
          <a:xfrm>
            <a:off x="533400" y="3200400"/>
            <a:ext cx="7315200" cy="1016000"/>
          </a:xfrm>
          <a:prstGeom prst="rect">
            <a:avLst/>
          </a:prstGeom>
          <a:noFill/>
          <a:ln w="9525">
            <a:noFill/>
            <a:miter lim="800000"/>
            <a:headEnd/>
            <a:tailEnd/>
          </a:ln>
        </p:spPr>
        <p:txBody>
          <a:bodyPr>
            <a:spAutoFit/>
          </a:bodyPr>
          <a:lstStyle/>
          <a:p>
            <a:pPr>
              <a:spcBef>
                <a:spcPct val="50000"/>
              </a:spcBef>
            </a:pPr>
            <a:r>
              <a:rPr lang="en-US" sz="2400" b="1">
                <a:solidFill>
                  <a:srgbClr val="FFFF66"/>
                </a:solidFill>
              </a:rPr>
              <a:t>2. Chuẩn bị bài Ôn tập về từ và cấu tạo về từ</a:t>
            </a:r>
          </a:p>
          <a:p>
            <a:pPr>
              <a:spcBef>
                <a:spcPct val="50000"/>
              </a:spcBef>
            </a:pPr>
            <a:r>
              <a:rPr lang="en-US" sz="2400" b="1">
                <a:solidFill>
                  <a:srgbClr val="FFFF66"/>
                </a:solidFill>
              </a:rPr>
              <a:t>( SGK- trang 166 )</a:t>
            </a:r>
          </a:p>
        </p:txBody>
      </p:sp>
      <p:sp>
        <p:nvSpPr>
          <p:cNvPr id="21509" name="Text Box 5"/>
          <p:cNvSpPr txBox="1">
            <a:spLocks noChangeArrowheads="1"/>
          </p:cNvSpPr>
          <p:nvPr/>
        </p:nvSpPr>
        <p:spPr bwMode="auto">
          <a:xfrm>
            <a:off x="609600" y="4495800"/>
            <a:ext cx="4359275" cy="396875"/>
          </a:xfrm>
          <a:prstGeom prst="rect">
            <a:avLst/>
          </a:prstGeom>
          <a:noFill/>
          <a:ln w="9525">
            <a:noFill/>
            <a:miter lim="800000"/>
            <a:headEnd/>
            <a:tailEnd/>
          </a:ln>
        </p:spPr>
        <p:txBody>
          <a:bodyPr>
            <a:spAutoFit/>
          </a:bodyPr>
          <a:lstStyle/>
          <a:p>
            <a:r>
              <a:rPr lang="en-US" sz="2000" b="1">
                <a:solidFill>
                  <a:srgbClr val="FFFF66"/>
                </a:solidFill>
              </a:rPr>
              <a:t>3. Nhận xét tiết học.</a:t>
            </a:r>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09600" y="685800"/>
            <a:ext cx="7620000" cy="1739900"/>
          </a:xfrm>
          <a:prstGeom prst="rect">
            <a:avLst/>
          </a:prstGeom>
          <a:solidFill>
            <a:srgbClr val="0033CC"/>
          </a:solidFill>
          <a:ln w="9525">
            <a:noFill/>
            <a:miter lim="800000"/>
            <a:headEnd/>
            <a:tailEnd/>
          </a:ln>
          <a:effectLst/>
        </p:spPr>
        <p:txBody>
          <a:bodyPr>
            <a:spAutoFit/>
          </a:bodyPr>
          <a:lstStyle/>
          <a:p>
            <a:pPr algn="ctr">
              <a:lnSpc>
                <a:spcPct val="150000"/>
              </a:lnSpc>
              <a:defRPr/>
            </a:pPr>
            <a:r>
              <a:rPr lang="en-US" sz="3600" b="1">
                <a:solidFill>
                  <a:schemeClr val="bg1"/>
                </a:solidFill>
                <a:effectLst>
                  <a:outerShdw blurRad="38100" dist="38100" dir="2700000" algn="tl">
                    <a:srgbClr val="000000"/>
                  </a:outerShdw>
                </a:effectLst>
                <a:latin typeface="Arial"/>
              </a:rPr>
              <a:t>TẠM BIỆT CÁC BẠN </a:t>
            </a:r>
            <a:br>
              <a:rPr lang="en-US" sz="3600" b="1">
                <a:solidFill>
                  <a:schemeClr val="bg1"/>
                </a:solidFill>
                <a:effectLst>
                  <a:outerShdw blurRad="38100" dist="38100" dir="2700000" algn="tl">
                    <a:srgbClr val="000000"/>
                  </a:outerShdw>
                </a:effectLst>
                <a:latin typeface="Arial"/>
              </a:rPr>
            </a:br>
            <a:r>
              <a:rPr lang="en-US" sz="3600" b="1">
                <a:solidFill>
                  <a:schemeClr val="bg1"/>
                </a:solidFill>
                <a:effectLst>
                  <a:outerShdw blurRad="38100" dist="38100" dir="2700000" algn="tl">
                    <a:srgbClr val="000000"/>
                  </a:outerShdw>
                </a:effectLst>
                <a:latin typeface="Arial"/>
              </a:rPr>
              <a:t>HẸN GẶP LẠI Ở TIẾT HỌC SAU !</a:t>
            </a:r>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800" y="1219200"/>
            <a:ext cx="8610600" cy="4346575"/>
          </a:xfrm>
          <a:prstGeom prst="rect">
            <a:avLst/>
          </a:prstGeom>
          <a:solidFill>
            <a:srgbClr val="006600"/>
          </a:solidFill>
          <a:ln w="9525">
            <a:noFill/>
            <a:miter lim="800000"/>
            <a:headEnd/>
            <a:tailEnd/>
          </a:ln>
          <a:effectLst/>
        </p:spPr>
        <p:txBody>
          <a:bodyPr>
            <a:spAutoFit/>
          </a:bodyPr>
          <a:lstStyle/>
          <a:p>
            <a:pPr marL="800100" lvl="1" indent="-342900">
              <a:lnSpc>
                <a:spcPct val="120000"/>
              </a:lnSpc>
              <a:defRPr/>
            </a:pPr>
            <a:r>
              <a:rPr lang="en-US" sz="3600" u="sng" dirty="0" err="1">
                <a:solidFill>
                  <a:schemeClr val="bg1"/>
                </a:solidFill>
                <a:effectLst>
                  <a:outerShdw blurRad="38100" dist="38100" dir="2700000" algn="tl">
                    <a:srgbClr val="000000"/>
                  </a:outerShdw>
                </a:effectLst>
                <a:latin typeface="Arial"/>
              </a:rPr>
              <a:t>Bài</a:t>
            </a:r>
            <a:r>
              <a:rPr lang="en-US" sz="3600" u="sng" dirty="0">
                <a:solidFill>
                  <a:schemeClr val="bg1"/>
                </a:solidFill>
                <a:effectLst>
                  <a:outerShdw blurRad="38100" dist="38100" dir="2700000" algn="tl">
                    <a:srgbClr val="000000"/>
                  </a:outerShdw>
                </a:effectLst>
                <a:latin typeface="Arial"/>
              </a:rPr>
              <a:t> 1</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Ghi</a:t>
            </a:r>
            <a:r>
              <a:rPr lang="en-US" sz="3600" dirty="0">
                <a:solidFill>
                  <a:schemeClr val="bg1"/>
                </a:solidFill>
                <a:effectLst>
                  <a:outerShdw blurRad="38100" dist="38100" dir="2700000" algn="tl">
                    <a:srgbClr val="000000"/>
                  </a:outerShdw>
                </a:effectLst>
                <a:latin typeface="Arial"/>
              </a:rPr>
              <a:t> 1 </a:t>
            </a:r>
            <a:r>
              <a:rPr lang="en-US" sz="3600" dirty="0" err="1">
                <a:solidFill>
                  <a:schemeClr val="bg1"/>
                </a:solidFill>
                <a:effectLst>
                  <a:outerShdw blurRad="38100" dist="38100" dir="2700000" algn="tl">
                    <a:srgbClr val="000000"/>
                  </a:outerShdw>
                </a:effectLst>
                <a:latin typeface="Arial"/>
              </a:rPr>
              <a:t>từ</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tìm</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được</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ra</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bảng</a:t>
            </a:r>
            <a:r>
              <a:rPr lang="en-US" sz="3600" dirty="0">
                <a:solidFill>
                  <a:schemeClr val="bg1"/>
                </a:solidFill>
                <a:effectLst>
                  <a:outerShdw blurRad="38100" dist="38100" dir="2700000" algn="tl">
                    <a:srgbClr val="000000"/>
                  </a:outerShdw>
                </a:effectLst>
                <a:latin typeface="Arial"/>
              </a:rPr>
              <a:t> con.</a:t>
            </a:r>
          </a:p>
          <a:p>
            <a:pPr marL="800100" lvl="1" indent="-342900">
              <a:lnSpc>
                <a:spcPct val="120000"/>
              </a:lnSpc>
              <a:buFontTx/>
              <a:buAutoNum type="alphaLcParenR"/>
              <a:defRPr/>
            </a:pPr>
            <a:r>
              <a:rPr lang="en-US" sz="3600" dirty="0" err="1">
                <a:solidFill>
                  <a:schemeClr val="bg1"/>
                </a:solidFill>
                <a:effectLst>
                  <a:outerShdw blurRad="38100" dist="38100" dir="2700000" algn="tl">
                    <a:srgbClr val="000000"/>
                  </a:outerShdw>
                </a:effectLst>
                <a:latin typeface="Arial"/>
              </a:rPr>
              <a:t>Đồng</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nghĩa</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với</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các</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từ</a:t>
            </a:r>
            <a:r>
              <a:rPr lang="en-US" sz="3600" dirty="0">
                <a:solidFill>
                  <a:schemeClr val="bg1"/>
                </a:solidFill>
                <a:effectLst>
                  <a:outerShdw blurRad="38100" dist="38100" dir="2700000" algn="tl">
                    <a:srgbClr val="000000"/>
                  </a:outerShdw>
                </a:effectLst>
                <a:latin typeface="Arial"/>
              </a:rPr>
              <a:t>: </a:t>
            </a:r>
            <a:r>
              <a:rPr lang="en-US" sz="3600" dirty="0" err="1">
                <a:solidFill>
                  <a:srgbClr val="FFFF00"/>
                </a:solidFill>
                <a:effectLst>
                  <a:outerShdw blurRad="38100" dist="38100" dir="2700000" algn="tl">
                    <a:srgbClr val="000000"/>
                  </a:outerShdw>
                </a:effectLst>
                <a:latin typeface="Arial"/>
              </a:rPr>
              <a:t>chăm</a:t>
            </a:r>
            <a:r>
              <a:rPr lang="en-US" sz="3600" dirty="0">
                <a:solidFill>
                  <a:srgbClr val="FFFF00"/>
                </a:solidFill>
                <a:effectLst>
                  <a:outerShdw blurRad="38100" dist="38100" dir="2700000" algn="tl">
                    <a:srgbClr val="000000"/>
                  </a:outerShdw>
                </a:effectLst>
                <a:latin typeface="Arial"/>
              </a:rPr>
              <a:t> </a:t>
            </a:r>
            <a:r>
              <a:rPr lang="en-US" sz="3600" dirty="0" err="1">
                <a:solidFill>
                  <a:srgbClr val="FFFF00"/>
                </a:solidFill>
                <a:effectLst>
                  <a:outerShdw blurRad="38100" dist="38100" dir="2700000" algn="tl">
                    <a:srgbClr val="000000"/>
                  </a:outerShdw>
                </a:effectLst>
                <a:latin typeface="Arial"/>
              </a:rPr>
              <a:t>chỉ</a:t>
            </a:r>
            <a:r>
              <a:rPr lang="en-US" sz="3600" dirty="0">
                <a:solidFill>
                  <a:srgbClr val="FFFF00"/>
                </a:solidFill>
                <a:effectLst>
                  <a:outerShdw blurRad="38100" dist="38100" dir="2700000" algn="tl">
                    <a:srgbClr val="000000"/>
                  </a:outerShdw>
                </a:effectLst>
                <a:latin typeface="Arial"/>
              </a:rPr>
              <a:t>,  </a:t>
            </a:r>
            <a:r>
              <a:rPr lang="en-US" sz="3600" dirty="0" err="1">
                <a:solidFill>
                  <a:srgbClr val="FFFF00"/>
                </a:solidFill>
                <a:effectLst>
                  <a:outerShdw blurRad="38100" dist="38100" dir="2700000" algn="tl">
                    <a:srgbClr val="000000"/>
                  </a:outerShdw>
                </a:effectLst>
                <a:latin typeface="Arial"/>
              </a:rPr>
              <a:t>chuyên</a:t>
            </a:r>
            <a:r>
              <a:rPr lang="en-US" sz="3600" dirty="0">
                <a:solidFill>
                  <a:srgbClr val="FFFF00"/>
                </a:solidFill>
                <a:effectLst>
                  <a:outerShdw blurRad="38100" dist="38100" dir="2700000" algn="tl">
                    <a:srgbClr val="000000"/>
                  </a:outerShdw>
                </a:effectLst>
                <a:latin typeface="Arial"/>
              </a:rPr>
              <a:t> </a:t>
            </a:r>
            <a:r>
              <a:rPr lang="en-US" sz="3600" dirty="0" err="1">
                <a:solidFill>
                  <a:srgbClr val="FFFF00"/>
                </a:solidFill>
                <a:effectLst>
                  <a:outerShdw blurRad="38100" dist="38100" dir="2700000" algn="tl">
                    <a:srgbClr val="000000"/>
                  </a:outerShdw>
                </a:effectLst>
                <a:latin typeface="Arial"/>
              </a:rPr>
              <a:t>cần</a:t>
            </a:r>
            <a:r>
              <a:rPr lang="en-US" sz="3600" dirty="0">
                <a:solidFill>
                  <a:srgbClr val="FFFF00"/>
                </a:solidFill>
                <a:effectLst>
                  <a:outerShdw blurRad="38100" dist="38100" dir="2700000" algn="tl">
                    <a:srgbClr val="000000"/>
                  </a:outerShdw>
                </a:effectLst>
                <a:latin typeface="Arial"/>
              </a:rPr>
              <a:t>, </a:t>
            </a:r>
            <a:r>
              <a:rPr lang="en-US" sz="3600" dirty="0" err="1">
                <a:solidFill>
                  <a:srgbClr val="FFFF00"/>
                </a:solidFill>
                <a:effectLst>
                  <a:outerShdw blurRad="38100" dist="38100" dir="2700000" algn="tl">
                    <a:srgbClr val="000000"/>
                  </a:outerShdw>
                </a:effectLst>
                <a:latin typeface="Arial"/>
              </a:rPr>
              <a:t>chịu</a:t>
            </a:r>
            <a:r>
              <a:rPr lang="en-US" sz="3600" dirty="0">
                <a:solidFill>
                  <a:srgbClr val="FFFF00"/>
                </a:solidFill>
                <a:effectLst>
                  <a:outerShdw blurRad="38100" dist="38100" dir="2700000" algn="tl">
                    <a:srgbClr val="000000"/>
                  </a:outerShdw>
                </a:effectLst>
                <a:latin typeface="Arial"/>
              </a:rPr>
              <a:t> </a:t>
            </a:r>
            <a:r>
              <a:rPr lang="en-US" sz="3600" dirty="0" err="1">
                <a:solidFill>
                  <a:srgbClr val="FFFF00"/>
                </a:solidFill>
                <a:effectLst>
                  <a:outerShdw blurRad="38100" dist="38100" dir="2700000" algn="tl">
                    <a:srgbClr val="000000"/>
                  </a:outerShdw>
                </a:effectLst>
                <a:latin typeface="Arial"/>
              </a:rPr>
              <a:t>khó</a:t>
            </a:r>
            <a:r>
              <a:rPr lang="en-US" sz="3600" dirty="0">
                <a:solidFill>
                  <a:srgbClr val="FFFF00"/>
                </a:solidFill>
                <a:effectLst>
                  <a:outerShdw blurRad="38100" dist="38100" dir="2700000" algn="tl">
                    <a:srgbClr val="000000"/>
                  </a:outerShdw>
                </a:effectLst>
                <a:latin typeface="Arial"/>
              </a:rPr>
              <a:t>,…</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là</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từ</a:t>
            </a:r>
            <a:r>
              <a:rPr lang="en-US" sz="3600" dirty="0">
                <a:solidFill>
                  <a:schemeClr val="bg1"/>
                </a:solidFill>
                <a:effectLst>
                  <a:outerShdw blurRad="38100" dist="38100" dir="2700000" algn="tl">
                    <a:srgbClr val="000000"/>
                  </a:outerShdw>
                </a:effectLst>
                <a:latin typeface="Arial"/>
              </a:rPr>
              <a:t> : </a:t>
            </a:r>
            <a:r>
              <a:rPr lang="en-US" sz="2400" dirty="0">
                <a:solidFill>
                  <a:schemeClr val="bg1"/>
                </a:solidFill>
                <a:effectLst>
                  <a:outerShdw blurRad="38100" dist="38100" dir="2700000" algn="tl">
                    <a:srgbClr val="000000"/>
                  </a:outerShdw>
                </a:effectLst>
                <a:latin typeface="Arial"/>
              </a:rPr>
              <a:t>……………...............</a:t>
            </a:r>
          </a:p>
          <a:p>
            <a:pPr marL="800100" lvl="1" indent="-342900">
              <a:lnSpc>
                <a:spcPct val="120000"/>
              </a:lnSpc>
              <a:defRPr/>
            </a:pPr>
            <a:endParaRPr lang="en-US" sz="1400" dirty="0">
              <a:solidFill>
                <a:schemeClr val="bg1"/>
              </a:solidFill>
              <a:effectLst>
                <a:outerShdw blurRad="38100" dist="38100" dir="2700000" algn="tl">
                  <a:srgbClr val="000000"/>
                </a:outerShdw>
              </a:effectLst>
              <a:latin typeface="Arial"/>
            </a:endParaRPr>
          </a:p>
          <a:p>
            <a:pPr marL="800100" lvl="1" indent="-342900">
              <a:defRPr/>
            </a:pPr>
            <a:r>
              <a:rPr lang="en-US" sz="3600" dirty="0">
                <a:solidFill>
                  <a:schemeClr val="bg1"/>
                </a:solidFill>
                <a:effectLst>
                  <a:outerShdw blurRad="38100" dist="38100" dir="2700000" algn="tl">
                    <a:srgbClr val="000000"/>
                  </a:outerShdw>
                </a:effectLst>
                <a:latin typeface="Arial"/>
              </a:rPr>
              <a:t>b) </a:t>
            </a:r>
            <a:r>
              <a:rPr lang="en-US" sz="3600" dirty="0" err="1">
                <a:solidFill>
                  <a:schemeClr val="bg1"/>
                </a:solidFill>
                <a:effectLst>
                  <a:outerShdw blurRad="38100" dist="38100" dir="2700000" algn="tl">
                    <a:srgbClr val="000000"/>
                  </a:outerShdw>
                </a:effectLst>
                <a:latin typeface="Arial"/>
              </a:rPr>
              <a:t>Trái</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nghĩa</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với</a:t>
            </a:r>
            <a:r>
              <a:rPr lang="en-US" sz="3600" dirty="0">
                <a:solidFill>
                  <a:schemeClr val="bg1"/>
                </a:solidFill>
                <a:effectLst>
                  <a:outerShdw blurRad="38100" dist="38100" dir="2700000" algn="tl">
                    <a:srgbClr val="000000"/>
                  </a:outerShdw>
                </a:effectLst>
                <a:latin typeface="Arial"/>
              </a:rPr>
              <a:t> </a:t>
            </a:r>
            <a:r>
              <a:rPr lang="en-US" sz="3600" dirty="0" err="1">
                <a:solidFill>
                  <a:schemeClr val="bg1"/>
                </a:solidFill>
                <a:effectLst>
                  <a:outerShdw blurRad="38100" dist="38100" dir="2700000" algn="tl">
                    <a:srgbClr val="000000"/>
                  </a:outerShdw>
                </a:effectLst>
                <a:latin typeface="Arial"/>
              </a:rPr>
              <a:t>từ</a:t>
            </a:r>
            <a:r>
              <a:rPr lang="en-US" sz="3600" dirty="0">
                <a:solidFill>
                  <a:schemeClr val="bg1"/>
                </a:solidFill>
                <a:effectLst>
                  <a:outerShdw blurRad="38100" dist="38100" dir="2700000" algn="tl">
                    <a:srgbClr val="000000"/>
                  </a:outerShdw>
                </a:effectLst>
                <a:latin typeface="Arial"/>
              </a:rPr>
              <a:t> </a:t>
            </a:r>
            <a:r>
              <a:rPr lang="en-US" sz="4000" dirty="0" err="1">
                <a:solidFill>
                  <a:srgbClr val="FFFF00"/>
                </a:solidFill>
                <a:effectLst>
                  <a:outerShdw blurRad="38100" dist="38100" dir="2700000" algn="tl">
                    <a:srgbClr val="000000"/>
                  </a:outerShdw>
                </a:effectLst>
                <a:latin typeface="Arial"/>
              </a:rPr>
              <a:t>h</a:t>
            </a:r>
            <a:r>
              <a:rPr lang="en-US" sz="3600" dirty="0" err="1">
                <a:solidFill>
                  <a:srgbClr val="FFFF00"/>
                </a:solidFill>
                <a:effectLst>
                  <a:outerShdw blurRad="38100" dist="38100" dir="2700000" algn="tl">
                    <a:srgbClr val="000000"/>
                  </a:outerShdw>
                </a:effectLst>
                <a:latin typeface="Arial"/>
              </a:rPr>
              <a:t>èn</a:t>
            </a:r>
            <a:r>
              <a:rPr lang="en-US" sz="3600" dirty="0">
                <a:solidFill>
                  <a:srgbClr val="FFFF00"/>
                </a:solidFill>
                <a:effectLst>
                  <a:outerShdw blurRad="38100" dist="38100" dir="2700000" algn="tl">
                    <a:srgbClr val="000000"/>
                  </a:outerShdw>
                </a:effectLst>
                <a:latin typeface="Arial"/>
              </a:rPr>
              <a:t> </a:t>
            </a:r>
            <a:r>
              <a:rPr lang="en-US" sz="3600" dirty="0" err="1">
                <a:solidFill>
                  <a:srgbClr val="FFFF00"/>
                </a:solidFill>
                <a:effectLst>
                  <a:outerShdw blurRad="38100" dist="38100" dir="2700000" algn="tl">
                    <a:srgbClr val="000000"/>
                  </a:outerShdw>
                </a:effectLst>
                <a:latin typeface="Arial"/>
              </a:rPr>
              <a:t>nhát</a:t>
            </a:r>
            <a:r>
              <a:rPr lang="en-US" dirty="0">
                <a:effectLst>
                  <a:outerShdw blurRad="38100" dist="38100" dir="2700000" algn="tl">
                    <a:srgbClr val="FFFFFF"/>
                  </a:outerShdw>
                </a:effectLst>
                <a:latin typeface="Arial"/>
              </a:rPr>
              <a:t> </a:t>
            </a:r>
            <a:r>
              <a:rPr lang="en-US" sz="3600" dirty="0" err="1">
                <a:solidFill>
                  <a:schemeClr val="bg1"/>
                </a:solidFill>
                <a:effectLst>
                  <a:outerShdw blurRad="38100" dist="38100" dir="2700000" algn="tl">
                    <a:srgbClr val="000000"/>
                  </a:outerShdw>
                </a:effectLst>
                <a:latin typeface="Arial"/>
              </a:rPr>
              <a:t>là</a:t>
            </a:r>
            <a:r>
              <a:rPr lang="en-US" sz="3600" dirty="0">
                <a:effectLst>
                  <a:outerShdw blurRad="38100" dist="38100" dir="2700000" algn="tl">
                    <a:srgbClr val="FFFFFF"/>
                  </a:outerShdw>
                </a:effectLst>
                <a:latin typeface="Arial"/>
              </a:rPr>
              <a:t> </a:t>
            </a:r>
            <a:r>
              <a:rPr lang="en-US" sz="3600" dirty="0" err="1">
                <a:solidFill>
                  <a:schemeClr val="bg1"/>
                </a:solidFill>
                <a:effectLst>
                  <a:outerShdw blurRad="38100" dist="38100" dir="2700000" algn="tl">
                    <a:srgbClr val="000000"/>
                  </a:outerShdw>
                </a:effectLst>
                <a:latin typeface="Arial"/>
              </a:rPr>
              <a:t>t</a:t>
            </a:r>
            <a:r>
              <a:rPr lang="en-US" sz="3200" dirty="0" err="1">
                <a:solidFill>
                  <a:schemeClr val="bg1"/>
                </a:solidFill>
                <a:effectLst>
                  <a:outerShdw blurRad="38100" dist="38100" dir="2700000" algn="tl">
                    <a:srgbClr val="000000"/>
                  </a:outerShdw>
                </a:effectLst>
                <a:latin typeface="Arial"/>
              </a:rPr>
              <a:t>ừ</a:t>
            </a:r>
            <a:r>
              <a:rPr lang="en-US" sz="3600" dirty="0">
                <a:solidFill>
                  <a:schemeClr val="bg1"/>
                </a:solidFill>
                <a:effectLst>
                  <a:outerShdw blurRad="38100" dist="38100" dir="2700000" algn="tl">
                    <a:srgbClr val="000000"/>
                  </a:outerShdw>
                </a:effectLst>
                <a:latin typeface="Arial"/>
              </a:rPr>
              <a:t>:</a:t>
            </a:r>
          </a:p>
          <a:p>
            <a:pPr marL="800100" lvl="1" indent="-342900">
              <a:lnSpc>
                <a:spcPct val="160000"/>
              </a:lnSpc>
              <a:defRPr/>
            </a:pPr>
            <a:r>
              <a:rPr lang="en-US" sz="2000" dirty="0">
                <a:solidFill>
                  <a:schemeClr val="bg1"/>
                </a:solidFill>
                <a:effectLst>
                  <a:outerShdw blurRad="38100" dist="38100" dir="2700000" algn="tl">
                    <a:srgbClr val="000000"/>
                  </a:outerShdw>
                </a:effectLst>
                <a:latin typeface="Arial"/>
              </a:rPr>
              <a:t>................................…………………………………………………..</a:t>
            </a:r>
          </a:p>
          <a:p>
            <a:pPr marL="800100" lvl="1" indent="-342900">
              <a:lnSpc>
                <a:spcPct val="160000"/>
              </a:lnSpc>
              <a:defRPr/>
            </a:pPr>
            <a:r>
              <a:rPr lang="en-US" sz="2000" dirty="0">
                <a:solidFill>
                  <a:schemeClr val="bg1"/>
                </a:solidFill>
                <a:effectLst>
                  <a:outerShdw blurRad="38100" dist="38100" dir="2700000" algn="tl">
                    <a:srgbClr val="000000"/>
                  </a:outerShdw>
                </a:effectLst>
                <a:latin typeface="Arial"/>
              </a:rPr>
              <a:t>……………………………….…………………………………………</a:t>
            </a:r>
          </a:p>
        </p:txBody>
      </p:sp>
      <p:sp>
        <p:nvSpPr>
          <p:cNvPr id="4099" name="Text Box 3"/>
          <p:cNvSpPr txBox="1">
            <a:spLocks noChangeArrowheads="1"/>
          </p:cNvSpPr>
          <p:nvPr/>
        </p:nvSpPr>
        <p:spPr bwMode="auto">
          <a:xfrm>
            <a:off x="457200" y="381000"/>
            <a:ext cx="3733800" cy="366713"/>
          </a:xfrm>
          <a:prstGeom prst="rect">
            <a:avLst/>
          </a:prstGeom>
          <a:noFill/>
          <a:ln w="9525">
            <a:noFill/>
            <a:miter lim="800000"/>
            <a:headEnd/>
            <a:tailEnd/>
          </a:ln>
        </p:spPr>
        <p:txBody>
          <a:bodyPr>
            <a:spAutoFit/>
          </a:bodyPr>
          <a:lstStyle/>
          <a:p>
            <a:pPr>
              <a:spcBef>
                <a:spcPct val="50000"/>
              </a:spcBef>
            </a:pPr>
            <a:endParaRPr lang="en-US"/>
          </a:p>
        </p:txBody>
      </p:sp>
      <p:sp>
        <p:nvSpPr>
          <p:cNvPr id="4100" name="Text Box 4"/>
          <p:cNvSpPr txBox="1">
            <a:spLocks noChangeArrowheads="1"/>
          </p:cNvSpPr>
          <p:nvPr/>
        </p:nvSpPr>
        <p:spPr bwMode="auto">
          <a:xfrm>
            <a:off x="304800" y="457200"/>
            <a:ext cx="3200400" cy="366713"/>
          </a:xfrm>
          <a:prstGeom prst="rect">
            <a:avLst/>
          </a:prstGeom>
          <a:noFill/>
          <a:ln w="9525">
            <a:noFill/>
            <a:miter lim="800000"/>
            <a:headEnd/>
            <a:tailEnd/>
          </a:ln>
        </p:spPr>
        <p:txBody>
          <a:bodyPr>
            <a:spAutoFit/>
          </a:bodyPr>
          <a:lstStyle/>
          <a:p>
            <a:pPr>
              <a:spcBef>
                <a:spcPct val="50000"/>
              </a:spcBef>
            </a:pPr>
            <a:endParaRPr lang="en-US"/>
          </a:p>
        </p:txBody>
      </p:sp>
      <p:sp>
        <p:nvSpPr>
          <p:cNvPr id="4101" name="Rectangle 5"/>
          <p:cNvSpPr>
            <a:spLocks noChangeArrowheads="1"/>
          </p:cNvSpPr>
          <p:nvPr/>
        </p:nvSpPr>
        <p:spPr bwMode="auto">
          <a:xfrm>
            <a:off x="1066800" y="304800"/>
            <a:ext cx="7543800" cy="838200"/>
          </a:xfrm>
          <a:prstGeom prst="rect">
            <a:avLst/>
          </a:prstGeom>
          <a:noFill/>
          <a:ln w="9525">
            <a:noFill/>
            <a:miter lim="800000"/>
            <a:headEnd/>
            <a:tailEnd/>
          </a:ln>
        </p:spPr>
        <p:txBody>
          <a:bodyPr anchor="ctr"/>
          <a:lstStyle/>
          <a:p>
            <a:pPr algn="ctr"/>
            <a:r>
              <a:rPr lang="en-US" sz="4400" u="sng" dirty="0" err="1" smtClean="0">
                <a:solidFill>
                  <a:srgbClr val="FFFF00"/>
                </a:solidFill>
              </a:rPr>
              <a:t>Khởi</a:t>
            </a:r>
            <a:r>
              <a:rPr lang="en-US" sz="4400" u="sng" dirty="0" smtClean="0">
                <a:solidFill>
                  <a:srgbClr val="FFFF00"/>
                </a:solidFill>
              </a:rPr>
              <a:t> </a:t>
            </a:r>
            <a:r>
              <a:rPr lang="en-US" sz="4400" u="sng" dirty="0" err="1" smtClean="0">
                <a:solidFill>
                  <a:srgbClr val="FFFF00"/>
                </a:solidFill>
              </a:rPr>
              <a:t>động</a:t>
            </a:r>
            <a:r>
              <a:rPr lang="en-US" sz="4400" dirty="0" smtClean="0">
                <a:solidFill>
                  <a:srgbClr val="FFFF00"/>
                </a:solidFill>
              </a:rPr>
              <a:t>: </a:t>
            </a:r>
            <a:r>
              <a:rPr lang="en-US" sz="4400" dirty="0" err="1">
                <a:solidFill>
                  <a:srgbClr val="FFFF00"/>
                </a:solidFill>
              </a:rPr>
              <a:t>Tổng</a:t>
            </a:r>
            <a:r>
              <a:rPr lang="en-US" sz="4400" dirty="0">
                <a:solidFill>
                  <a:srgbClr val="FFFF00"/>
                </a:solidFill>
              </a:rPr>
              <a:t> </a:t>
            </a:r>
            <a:r>
              <a:rPr lang="en-US" sz="4400" dirty="0" err="1">
                <a:solidFill>
                  <a:srgbClr val="FFFF00"/>
                </a:solidFill>
              </a:rPr>
              <a:t>kết</a:t>
            </a:r>
            <a:r>
              <a:rPr lang="en-US" sz="4400" dirty="0">
                <a:solidFill>
                  <a:srgbClr val="FFFF00"/>
                </a:solidFill>
              </a:rPr>
              <a:t> </a:t>
            </a:r>
            <a:r>
              <a:rPr lang="en-US" sz="4400" dirty="0" err="1">
                <a:solidFill>
                  <a:srgbClr val="FFFF00"/>
                </a:solidFill>
              </a:rPr>
              <a:t>vốn</a:t>
            </a:r>
            <a:r>
              <a:rPr lang="en-US" sz="4400" dirty="0">
                <a:solidFill>
                  <a:srgbClr val="FFFF00"/>
                </a:solidFill>
              </a:rPr>
              <a:t> </a:t>
            </a:r>
            <a:r>
              <a:rPr lang="en-US" sz="4400" dirty="0" err="1">
                <a:solidFill>
                  <a:srgbClr val="FFFF00"/>
                </a:solidFill>
              </a:rPr>
              <a:t>từ</a:t>
            </a:r>
            <a:endParaRPr lang="en-US" sz="4400" dirty="0">
              <a:solidFill>
                <a:srgbClr val="FFFF00"/>
              </a:solidFill>
            </a:endParaRPr>
          </a:p>
        </p:txBody>
      </p:sp>
      <p:sp>
        <p:nvSpPr>
          <p:cNvPr id="5126" name="Text Box 6"/>
          <p:cNvSpPr txBox="1">
            <a:spLocks noChangeArrowheads="1"/>
          </p:cNvSpPr>
          <p:nvPr/>
        </p:nvSpPr>
        <p:spPr bwMode="auto">
          <a:xfrm>
            <a:off x="1295400" y="3048000"/>
            <a:ext cx="4648200" cy="641350"/>
          </a:xfrm>
          <a:prstGeom prst="rect">
            <a:avLst/>
          </a:prstGeom>
          <a:noFill/>
          <a:ln w="9525">
            <a:noFill/>
            <a:miter lim="800000"/>
            <a:headEnd/>
            <a:tailEnd/>
          </a:ln>
        </p:spPr>
        <p:txBody>
          <a:bodyPr>
            <a:spAutoFit/>
          </a:bodyPr>
          <a:lstStyle/>
          <a:p>
            <a:pPr>
              <a:spcBef>
                <a:spcPct val="50000"/>
              </a:spcBef>
            </a:pPr>
            <a:r>
              <a:rPr lang="en-US" sz="3600">
                <a:solidFill>
                  <a:srgbClr val="FF00FF"/>
                </a:solidFill>
              </a:rPr>
              <a:t>Cần cù ( si</a:t>
            </a:r>
            <a:r>
              <a:rPr lang="en-US" sz="3200">
                <a:solidFill>
                  <a:srgbClr val="FF00FF"/>
                </a:solidFill>
              </a:rPr>
              <a:t>êng năng)</a:t>
            </a:r>
          </a:p>
        </p:txBody>
      </p:sp>
      <p:sp>
        <p:nvSpPr>
          <p:cNvPr id="5128" name="Text Box 8"/>
          <p:cNvSpPr txBox="1">
            <a:spLocks noChangeArrowheads="1"/>
          </p:cNvSpPr>
          <p:nvPr/>
        </p:nvSpPr>
        <p:spPr bwMode="auto">
          <a:xfrm>
            <a:off x="838200" y="4343400"/>
            <a:ext cx="7239000" cy="1250950"/>
          </a:xfrm>
          <a:prstGeom prst="rect">
            <a:avLst/>
          </a:prstGeom>
          <a:noFill/>
          <a:ln w="9525">
            <a:noFill/>
            <a:miter lim="800000"/>
            <a:headEnd/>
            <a:tailEnd/>
          </a:ln>
        </p:spPr>
        <p:txBody>
          <a:bodyPr>
            <a:spAutoFit/>
          </a:bodyPr>
          <a:lstStyle/>
          <a:p>
            <a:pPr>
              <a:spcBef>
                <a:spcPct val="50000"/>
              </a:spcBef>
            </a:pPr>
            <a:r>
              <a:rPr lang="en-US" sz="3600">
                <a:solidFill>
                  <a:srgbClr val="FF00FF"/>
                </a:solidFill>
              </a:rPr>
              <a:t>Dũng cảm, (gan dạ, gan góc, gan </a:t>
            </a:r>
            <a:r>
              <a:rPr lang="en-US" sz="4000">
                <a:solidFill>
                  <a:srgbClr val="FF00FF"/>
                </a:solidFill>
              </a:rPr>
              <a:t>lì,qu</a:t>
            </a:r>
            <a:r>
              <a:rPr lang="en-US" sz="3600">
                <a:solidFill>
                  <a:srgbClr val="FF00FF"/>
                </a:solidFill>
              </a:rPr>
              <a:t>ả cảm, can đảm</a:t>
            </a:r>
            <a:r>
              <a:rPr lang="en-US" sz="4000">
                <a:solidFill>
                  <a:srgbClr val="FF00FF"/>
                </a:solidFill>
              </a:rPr>
              <a: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blinds(horizontal)">
                                      <p:cBhvr>
                                        <p:cTn id="7" dur="500"/>
                                        <p:tgtEl>
                                          <p:spTgt spid="51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blinds(horizontal)">
                                      <p:cBhvr>
                                        <p:cTn id="1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006600"/>
        </a:solidFill>
        <a:effectLst/>
      </p:bgPr>
    </p:bg>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2286000" y="1371600"/>
            <a:ext cx="4343400" cy="762000"/>
          </a:xfrm>
          <a:prstGeom prst="rect">
            <a:avLst/>
          </a:prstGeom>
        </p:spPr>
        <p:txBody>
          <a:bodyPr wrap="none" fromWordArt="1">
            <a:prstTxWarp prst="textPlain">
              <a:avLst>
                <a:gd name="adj" fmla="val 50000"/>
              </a:avLst>
            </a:prstTxWarp>
          </a:bodyPr>
          <a:lstStyle/>
          <a:p>
            <a:pPr algn="ctr"/>
            <a:r>
              <a:rPr lang="en-US" sz="2000" b="1" kern="10">
                <a:ln w="9525">
                  <a:solidFill>
                    <a:srgbClr val="FFFF00"/>
                  </a:solidFill>
                  <a:round/>
                  <a:headEnd/>
                  <a:tailEnd/>
                </a:ln>
                <a:solidFill>
                  <a:srgbClr val="FF3300"/>
                </a:solidFill>
                <a:latin typeface="Arial"/>
                <a:cs typeface="Arial"/>
              </a:rPr>
              <a:t>TỔNG KẾT VỐN TỪ</a:t>
            </a:r>
          </a:p>
        </p:txBody>
      </p:sp>
      <p:sp>
        <p:nvSpPr>
          <p:cNvPr id="9220" name="Text Box 4"/>
          <p:cNvSpPr txBox="1">
            <a:spLocks noChangeArrowheads="1"/>
          </p:cNvSpPr>
          <p:nvPr/>
        </p:nvSpPr>
        <p:spPr bwMode="auto">
          <a:xfrm>
            <a:off x="685800" y="2667000"/>
            <a:ext cx="8229600" cy="3019425"/>
          </a:xfrm>
          <a:prstGeom prst="rect">
            <a:avLst/>
          </a:prstGeom>
          <a:noFill/>
          <a:ln w="9525">
            <a:noFill/>
            <a:miter lim="800000"/>
            <a:headEnd/>
            <a:tailEnd/>
          </a:ln>
        </p:spPr>
        <p:txBody>
          <a:bodyPr>
            <a:spAutoFit/>
          </a:bodyPr>
          <a:lstStyle/>
          <a:p>
            <a:pPr>
              <a:spcBef>
                <a:spcPct val="50000"/>
              </a:spcBef>
            </a:pPr>
            <a:r>
              <a:rPr lang="en-US" sz="2400" u="sng">
                <a:solidFill>
                  <a:schemeClr val="bg1"/>
                </a:solidFill>
              </a:rPr>
              <a:t>Bài 1</a:t>
            </a:r>
            <a:r>
              <a:rPr lang="en-US" sz="3200">
                <a:solidFill>
                  <a:schemeClr val="bg1"/>
                </a:solidFill>
              </a:rPr>
              <a:t> :Tự kiểm tra vốn từ của mình</a:t>
            </a:r>
          </a:p>
          <a:p>
            <a:pPr>
              <a:lnSpc>
                <a:spcPct val="150000"/>
              </a:lnSpc>
              <a:spcBef>
                <a:spcPct val="50000"/>
              </a:spcBef>
            </a:pPr>
            <a:r>
              <a:rPr lang="en-US" sz="3200" b="1">
                <a:solidFill>
                  <a:schemeClr val="bg1"/>
                </a:solidFill>
              </a:rPr>
              <a:t>a) Xếp các tiếng sau đây thành những nhóm đồng nghĩa :đỏ, trắng, xanh, hồng, điều, bạch, biếc, đào,lục,son.</a:t>
            </a:r>
          </a:p>
        </p:txBody>
      </p:sp>
      <p:sp>
        <p:nvSpPr>
          <p:cNvPr id="9222" name="AutoShape 6"/>
          <p:cNvSpPr>
            <a:spLocks noChangeArrowheads="1"/>
          </p:cNvSpPr>
          <p:nvPr/>
        </p:nvSpPr>
        <p:spPr bwMode="auto">
          <a:xfrm>
            <a:off x="1676400" y="1143000"/>
            <a:ext cx="5486400" cy="1600200"/>
          </a:xfrm>
          <a:prstGeom prst="wedgeEllipseCallout">
            <a:avLst>
              <a:gd name="adj1" fmla="val -81366"/>
              <a:gd name="adj2" fmla="val -122222"/>
            </a:avLst>
          </a:prstGeom>
          <a:solidFill>
            <a:srgbClr val="FFCCFF"/>
          </a:solidFill>
          <a:ln w="9525">
            <a:solidFill>
              <a:schemeClr val="tx1"/>
            </a:solidFill>
            <a:miter lim="800000"/>
            <a:headEnd/>
            <a:tailEnd/>
          </a:ln>
        </p:spPr>
        <p:txBody>
          <a:bodyPr/>
          <a:lstStyle/>
          <a:p>
            <a:pPr algn="ctr"/>
            <a:r>
              <a:rPr lang="en-US" sz="3600" b="1"/>
              <a:t>THẢO LUẬN NHÓM 4</a:t>
            </a:r>
          </a:p>
        </p:txBody>
      </p:sp>
      <p:sp>
        <p:nvSpPr>
          <p:cNvPr id="9223" name="Line 7"/>
          <p:cNvSpPr>
            <a:spLocks noChangeShapeType="1"/>
          </p:cNvSpPr>
          <p:nvPr/>
        </p:nvSpPr>
        <p:spPr bwMode="auto">
          <a:xfrm>
            <a:off x="2057400" y="4876800"/>
            <a:ext cx="2209800" cy="0"/>
          </a:xfrm>
          <a:prstGeom prst="line">
            <a:avLst/>
          </a:prstGeom>
          <a:noFill/>
          <a:ln w="28575">
            <a:solidFill>
              <a:srgbClr val="FF0066"/>
            </a:solidFill>
            <a:round/>
            <a:headEnd/>
            <a:tailEnd/>
          </a:ln>
        </p:spPr>
        <p:txBody>
          <a:bodyPr/>
          <a:lstStyle/>
          <a:p>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Bottom)">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circle(out)">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 calcmode="lin" valueType="num">
                                      <p:cBhvr>
                                        <p:cTn id="17" dur="1000" fill="hold"/>
                                        <p:tgtEl>
                                          <p:spTgt spid="9223"/>
                                        </p:tgtEl>
                                        <p:attrNameLst>
                                          <p:attrName>ppt_w</p:attrName>
                                        </p:attrNameLst>
                                      </p:cBhvr>
                                      <p:tavLst>
                                        <p:tav tm="0">
                                          <p:val>
                                            <p:strVal val="#ppt_w*0.70"/>
                                          </p:val>
                                        </p:tav>
                                        <p:tav tm="100000">
                                          <p:val>
                                            <p:strVal val="#ppt_w"/>
                                          </p:val>
                                        </p:tav>
                                      </p:tavLst>
                                    </p:anim>
                                    <p:anim calcmode="lin" valueType="num">
                                      <p:cBhvr>
                                        <p:cTn id="18" dur="1000" fill="hold"/>
                                        <p:tgtEl>
                                          <p:spTgt spid="9223"/>
                                        </p:tgtEl>
                                        <p:attrNameLst>
                                          <p:attrName>ppt_h</p:attrName>
                                        </p:attrNameLst>
                                      </p:cBhvr>
                                      <p:tavLst>
                                        <p:tav tm="0">
                                          <p:val>
                                            <p:strVal val="#ppt_h"/>
                                          </p:val>
                                        </p:tav>
                                        <p:tav tm="100000">
                                          <p:val>
                                            <p:strVal val="#ppt_h"/>
                                          </p:val>
                                        </p:tav>
                                      </p:tavLst>
                                    </p:anim>
                                    <p:animEffect transition="in" filter="fade">
                                      <p:cBhvr>
                                        <p:cTn id="19" dur="1000"/>
                                        <p:tgtEl>
                                          <p:spTgt spid="92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fade">
                                      <p:cBhvr>
                                        <p:cTn id="2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0" grpId="0"/>
      <p:bldP spid="9222" grpId="0" animBg="1"/>
      <p:bldP spid="92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64" name="AutoShape 16"/>
          <p:cNvSpPr>
            <a:spLocks noChangeArrowheads="1"/>
          </p:cNvSpPr>
          <p:nvPr/>
        </p:nvSpPr>
        <p:spPr bwMode="auto">
          <a:xfrm>
            <a:off x="990600" y="609600"/>
            <a:ext cx="7848600" cy="3886200"/>
          </a:xfrm>
          <a:prstGeom prst="cloudCallout">
            <a:avLst>
              <a:gd name="adj1" fmla="val -56130"/>
              <a:gd name="adj2" fmla="val 99796"/>
            </a:avLst>
          </a:prstGeom>
          <a:solidFill>
            <a:schemeClr val="accent1"/>
          </a:solidFill>
          <a:ln w="9525">
            <a:solidFill>
              <a:schemeClr val="tx1"/>
            </a:solidFill>
            <a:round/>
            <a:headEnd/>
            <a:tailEnd/>
          </a:ln>
        </p:spPr>
        <p:txBody>
          <a:bodyPr/>
          <a:lstStyle/>
          <a:p>
            <a:pPr algn="ctr"/>
            <a:r>
              <a:rPr lang="en-US" sz="4800">
                <a:solidFill>
                  <a:srgbClr val="FF00FF"/>
                </a:solidFill>
              </a:rPr>
              <a:t>Mời các em </a:t>
            </a:r>
          </a:p>
          <a:p>
            <a:pPr algn="ctr"/>
            <a:r>
              <a:rPr lang="en-US" sz="4800">
                <a:solidFill>
                  <a:srgbClr val="FF00FF"/>
                </a:solidFill>
              </a:rPr>
              <a:t> quan sát </a:t>
            </a:r>
          </a:p>
          <a:p>
            <a:pPr algn="ctr"/>
            <a:r>
              <a:rPr lang="en-US" sz="4800">
                <a:solidFill>
                  <a:srgbClr val="FF00FF"/>
                </a:solidFill>
              </a:rPr>
              <a:t>các hình ảnh sau</a:t>
            </a:r>
          </a:p>
        </p:txBody>
      </p:sp>
    </p:spTree>
  </p:cSld>
  <p:clrMapOvr>
    <a:masterClrMapping/>
  </p:clrMapOvr>
  <p:transition advClick="0" advTm="2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7664"/>
                                        </p:tgtEl>
                                        <p:attrNameLst>
                                          <p:attrName>style.visibility</p:attrName>
                                        </p:attrNameLst>
                                      </p:cBhvr>
                                      <p:to>
                                        <p:strVal val="visible"/>
                                      </p:to>
                                    </p:set>
                                    <p:animEffect transition="in" filter="diamond(in)">
                                      <p:cBhvr>
                                        <p:cTn id="7" dur="5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77"/>
          <p:cNvSpPr txBox="1">
            <a:spLocks noChangeArrowheads="1"/>
          </p:cNvSpPr>
          <p:nvPr/>
        </p:nvSpPr>
        <p:spPr bwMode="auto">
          <a:xfrm>
            <a:off x="7162800" y="0"/>
            <a:ext cx="1981200" cy="519113"/>
          </a:xfrm>
          <a:prstGeom prst="rect">
            <a:avLst/>
          </a:prstGeom>
          <a:solidFill>
            <a:srgbClr val="0099FF"/>
          </a:solidFill>
          <a:ln w="9525">
            <a:noFill/>
            <a:miter lim="800000"/>
            <a:headEnd/>
            <a:tailEnd/>
          </a:ln>
        </p:spPr>
        <p:txBody>
          <a:bodyPr>
            <a:spAutoFit/>
          </a:bodyPr>
          <a:lstStyle/>
          <a:p>
            <a:pPr algn="ctr">
              <a:spcBef>
                <a:spcPct val="50000"/>
              </a:spcBef>
            </a:pPr>
            <a:r>
              <a:rPr lang="en-US" sz="2800" b="1"/>
              <a:t>Trời</a:t>
            </a:r>
            <a:r>
              <a:rPr lang="en-US" sz="2800" b="1">
                <a:solidFill>
                  <a:srgbClr val="0099FF"/>
                </a:solidFill>
              </a:rPr>
              <a:t> </a:t>
            </a:r>
            <a:r>
              <a:rPr lang="en-US" sz="2800" b="1">
                <a:solidFill>
                  <a:srgbClr val="0000CC"/>
                </a:solidFill>
              </a:rPr>
              <a:t>xanh</a:t>
            </a:r>
            <a:r>
              <a:rPr lang="en-US" sz="2000"/>
              <a:t> </a:t>
            </a:r>
          </a:p>
        </p:txBody>
      </p:sp>
      <p:sp>
        <p:nvSpPr>
          <p:cNvPr id="7171" name="Oval 82"/>
          <p:cNvSpPr>
            <a:spLocks noChangeArrowheads="1"/>
          </p:cNvSpPr>
          <p:nvPr/>
        </p:nvSpPr>
        <p:spPr bwMode="auto">
          <a:xfrm>
            <a:off x="0" y="5715000"/>
            <a:ext cx="4038600" cy="1143000"/>
          </a:xfrm>
          <a:prstGeom prst="ellipse">
            <a:avLst/>
          </a:prstGeom>
          <a:solidFill>
            <a:srgbClr val="FFCCFF"/>
          </a:solidFill>
          <a:ln w="9525">
            <a:solidFill>
              <a:schemeClr val="tx1"/>
            </a:solidFill>
            <a:round/>
            <a:headEnd/>
            <a:tailEnd/>
          </a:ln>
        </p:spPr>
        <p:txBody>
          <a:bodyPr wrap="none" anchor="ctr"/>
          <a:lstStyle/>
          <a:p>
            <a:pPr algn="ctr"/>
            <a:r>
              <a:rPr lang="en-US" sz="3600" b="1"/>
              <a:t>Xanh </a:t>
            </a:r>
            <a:r>
              <a:rPr lang="en-US" sz="3600" b="1">
                <a:solidFill>
                  <a:srgbClr val="008000"/>
                </a:solidFill>
              </a:rPr>
              <a:t>lục </a:t>
            </a:r>
            <a:r>
              <a:rPr lang="en-US" sz="3600" b="1"/>
              <a:t>lá cây</a:t>
            </a:r>
          </a:p>
        </p:txBody>
      </p:sp>
      <p:grpSp>
        <p:nvGrpSpPr>
          <p:cNvPr id="2" name="Group 96"/>
          <p:cNvGrpSpPr>
            <a:grpSpLocks/>
          </p:cNvGrpSpPr>
          <p:nvPr/>
        </p:nvGrpSpPr>
        <p:grpSpPr bwMode="auto">
          <a:xfrm>
            <a:off x="0" y="0"/>
            <a:ext cx="9167813" cy="6858000"/>
            <a:chOff x="0" y="0"/>
            <a:chExt cx="5775" cy="4320"/>
          </a:xfrm>
        </p:grpSpPr>
        <p:pic>
          <p:nvPicPr>
            <p:cNvPr id="7177" name="Picture 87" descr="co dao+"/>
            <p:cNvPicPr>
              <a:picLocks noChangeAspect="1" noChangeArrowheads="1"/>
            </p:cNvPicPr>
            <p:nvPr/>
          </p:nvPicPr>
          <p:blipFill>
            <a:blip r:embed="rId3"/>
            <a:srcRect/>
            <a:stretch>
              <a:fillRect/>
            </a:stretch>
          </p:blipFill>
          <p:spPr bwMode="auto">
            <a:xfrm>
              <a:off x="0" y="0"/>
              <a:ext cx="5775" cy="4320"/>
            </a:xfrm>
            <a:prstGeom prst="rect">
              <a:avLst/>
            </a:prstGeom>
            <a:noFill/>
            <a:ln w="9525">
              <a:noFill/>
              <a:miter lim="800000"/>
              <a:headEnd/>
              <a:tailEnd/>
            </a:ln>
          </p:spPr>
        </p:pic>
        <p:sp>
          <p:nvSpPr>
            <p:cNvPr id="7178" name="Text Box 88"/>
            <p:cNvSpPr txBox="1">
              <a:spLocks noChangeArrowheads="1"/>
            </p:cNvSpPr>
            <p:nvPr/>
          </p:nvSpPr>
          <p:spPr bwMode="auto">
            <a:xfrm>
              <a:off x="2640" y="3955"/>
              <a:ext cx="3120" cy="365"/>
            </a:xfrm>
            <a:prstGeom prst="rect">
              <a:avLst/>
            </a:prstGeom>
            <a:solidFill>
              <a:srgbClr val="006600"/>
            </a:solidFill>
            <a:ln w="9525">
              <a:noFill/>
              <a:miter lim="800000"/>
              <a:headEnd/>
              <a:tailEnd/>
            </a:ln>
          </p:spPr>
          <p:txBody>
            <a:bodyPr>
              <a:spAutoFit/>
            </a:bodyPr>
            <a:lstStyle/>
            <a:p>
              <a:pPr>
                <a:spcBef>
                  <a:spcPct val="50000"/>
                </a:spcBef>
              </a:pPr>
              <a:r>
                <a:rPr lang="en-US" sz="3200" b="1">
                  <a:solidFill>
                    <a:srgbClr val="FFFF66"/>
                  </a:solidFill>
                </a:rPr>
                <a:t>Áo vải cờ</a:t>
              </a:r>
              <a:r>
                <a:rPr lang="en-US" sz="3200" b="1"/>
                <a:t> </a:t>
              </a:r>
              <a:r>
                <a:rPr lang="en-US" sz="3200" b="1">
                  <a:solidFill>
                    <a:srgbClr val="FF99FF"/>
                  </a:solidFill>
                </a:rPr>
                <a:t>đào </a:t>
              </a:r>
              <a:r>
                <a:rPr lang="en-US" sz="3200" b="1">
                  <a:solidFill>
                    <a:srgbClr val="FFFF66"/>
                  </a:solidFill>
                </a:rPr>
                <a:t>Tây Sơn</a:t>
              </a:r>
            </a:p>
          </p:txBody>
        </p:sp>
      </p:grpSp>
      <p:grpSp>
        <p:nvGrpSpPr>
          <p:cNvPr id="3" name="Group 97"/>
          <p:cNvGrpSpPr>
            <a:grpSpLocks/>
          </p:cNvGrpSpPr>
          <p:nvPr/>
        </p:nvGrpSpPr>
        <p:grpSpPr bwMode="auto">
          <a:xfrm>
            <a:off x="0" y="0"/>
            <a:ext cx="9144000" cy="6858000"/>
            <a:chOff x="0" y="0"/>
            <a:chExt cx="5760" cy="4320"/>
          </a:xfrm>
        </p:grpSpPr>
        <p:pic>
          <p:nvPicPr>
            <p:cNvPr id="7174" name="Picture 84" descr="BaoLocTROI MAY"/>
            <p:cNvPicPr>
              <a:picLocks noChangeAspect="1" noChangeArrowheads="1"/>
            </p:cNvPicPr>
            <p:nvPr/>
          </p:nvPicPr>
          <p:blipFill>
            <a:blip r:embed="rId4"/>
            <a:srcRect/>
            <a:stretch>
              <a:fillRect/>
            </a:stretch>
          </p:blipFill>
          <p:spPr bwMode="auto">
            <a:xfrm>
              <a:off x="0" y="0"/>
              <a:ext cx="5760" cy="4320"/>
            </a:xfrm>
            <a:prstGeom prst="rect">
              <a:avLst/>
            </a:prstGeom>
            <a:noFill/>
            <a:ln w="9525">
              <a:noFill/>
              <a:miter lim="800000"/>
              <a:headEnd/>
              <a:tailEnd/>
            </a:ln>
          </p:spPr>
        </p:pic>
        <p:sp>
          <p:nvSpPr>
            <p:cNvPr id="7175" name="Text Box 85"/>
            <p:cNvSpPr txBox="1">
              <a:spLocks noChangeArrowheads="1"/>
            </p:cNvSpPr>
            <p:nvPr/>
          </p:nvSpPr>
          <p:spPr bwMode="auto">
            <a:xfrm>
              <a:off x="2544" y="1248"/>
              <a:ext cx="1728" cy="404"/>
            </a:xfrm>
            <a:prstGeom prst="rect">
              <a:avLst/>
            </a:prstGeom>
            <a:solidFill>
              <a:srgbClr val="0000CC"/>
            </a:solidFill>
            <a:ln w="9525">
              <a:noFill/>
              <a:miter lim="800000"/>
              <a:headEnd/>
              <a:tailEnd/>
            </a:ln>
          </p:spPr>
          <p:txBody>
            <a:bodyPr>
              <a:spAutoFit/>
            </a:bodyPr>
            <a:lstStyle/>
            <a:p>
              <a:pPr algn="ctr">
                <a:spcBef>
                  <a:spcPct val="50000"/>
                </a:spcBef>
              </a:pPr>
              <a:r>
                <a:rPr lang="en-US" sz="3600">
                  <a:solidFill>
                    <a:srgbClr val="FFFF66"/>
                  </a:solidFill>
                </a:rPr>
                <a:t>Mây</a:t>
              </a:r>
              <a:r>
                <a:rPr lang="en-US" sz="3600">
                  <a:solidFill>
                    <a:schemeClr val="bg1"/>
                  </a:solidFill>
                </a:rPr>
                <a:t> trắng</a:t>
              </a:r>
              <a:endParaRPr lang="en-US" sz="4400">
                <a:solidFill>
                  <a:schemeClr val="bg1"/>
                </a:solidFill>
              </a:endParaRPr>
            </a:p>
          </p:txBody>
        </p:sp>
        <p:sp>
          <p:nvSpPr>
            <p:cNvPr id="7176" name="Oval 91"/>
            <p:cNvSpPr>
              <a:spLocks noChangeArrowheads="1"/>
            </p:cNvSpPr>
            <p:nvPr/>
          </p:nvSpPr>
          <p:spPr bwMode="auto">
            <a:xfrm>
              <a:off x="1248" y="3744"/>
              <a:ext cx="2400" cy="576"/>
            </a:xfrm>
            <a:prstGeom prst="ellipse">
              <a:avLst/>
            </a:prstGeom>
            <a:gradFill rotWithShape="1">
              <a:gsLst>
                <a:gs pos="0">
                  <a:srgbClr val="CCFFCC"/>
                </a:gs>
                <a:gs pos="100000">
                  <a:srgbClr val="FFFFCC"/>
                </a:gs>
              </a:gsLst>
              <a:lin ang="5400000" scaled="1"/>
            </a:gradFill>
            <a:ln w="9525">
              <a:solidFill>
                <a:schemeClr val="tx1"/>
              </a:solidFill>
              <a:round/>
              <a:headEnd/>
              <a:tailEnd/>
            </a:ln>
          </p:spPr>
          <p:txBody>
            <a:bodyPr wrap="none" anchor="ctr"/>
            <a:lstStyle/>
            <a:p>
              <a:pPr algn="ctr"/>
              <a:r>
                <a:rPr lang="en-US" sz="3600" b="1">
                  <a:solidFill>
                    <a:srgbClr val="008080"/>
                  </a:solidFill>
                </a:rPr>
                <a:t>Nước biếc</a:t>
              </a:r>
            </a:p>
          </p:txBody>
        </p:sp>
      </p:grpSp>
    </p:spTree>
  </p:cSld>
  <p:clrMapOvr>
    <a:masterClrMapping/>
  </p:clrMapOvr>
  <p:transition spd="med" advClick="0" advTm="3000">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0" fill="hold"/>
                                        <p:tgtEl>
                                          <p:spTgt spid="3"/>
                                        </p:tgtEl>
                                        <p:attrNameLst>
                                          <p:attrName>ppt_w</p:attrName>
                                        </p:attrNameLst>
                                      </p:cBhvr>
                                      <p:tavLst>
                                        <p:tav tm="0">
                                          <p:val>
                                            <p:strVal val="#ppt_w*0.70"/>
                                          </p:val>
                                        </p:tav>
                                        <p:tav tm="100000">
                                          <p:val>
                                            <p:strVal val="#ppt_w"/>
                                          </p:val>
                                        </p:tav>
                                      </p:tavLst>
                                    </p:anim>
                                    <p:anim calcmode="lin" valueType="num">
                                      <p:cBhvr>
                                        <p:cTn id="15" dur="5000" fill="hold"/>
                                        <p:tgtEl>
                                          <p:spTgt spid="3"/>
                                        </p:tgtEl>
                                        <p:attrNameLst>
                                          <p:attrName>ppt_h</p:attrName>
                                        </p:attrNameLst>
                                      </p:cBhvr>
                                      <p:tavLst>
                                        <p:tav tm="0">
                                          <p:val>
                                            <p:strVal val="#ppt_h"/>
                                          </p:val>
                                        </p:tav>
                                        <p:tav tm="100000">
                                          <p:val>
                                            <p:strVal val="#ppt_h"/>
                                          </p:val>
                                        </p:tav>
                                      </p:tavLst>
                                    </p:anim>
                                    <p:animEffect transition="in" filter="fade">
                                      <p:cBhvr>
                                        <p:cTn id="16"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8194" name="Group 29"/>
          <p:cNvGrpSpPr>
            <a:grpSpLocks/>
          </p:cNvGrpSpPr>
          <p:nvPr/>
        </p:nvGrpSpPr>
        <p:grpSpPr bwMode="auto">
          <a:xfrm>
            <a:off x="0" y="0"/>
            <a:ext cx="9144000" cy="6858000"/>
            <a:chOff x="269" y="342"/>
            <a:chExt cx="5491" cy="4021"/>
          </a:xfrm>
        </p:grpSpPr>
        <p:pic>
          <p:nvPicPr>
            <p:cNvPr id="8204" name="Picture 3" descr="sonthiepvang"/>
            <p:cNvPicPr>
              <a:picLocks noChangeAspect="1" noChangeArrowheads="1"/>
            </p:cNvPicPr>
            <p:nvPr/>
          </p:nvPicPr>
          <p:blipFill>
            <a:blip r:embed="rId3"/>
            <a:srcRect/>
            <a:stretch>
              <a:fillRect/>
            </a:stretch>
          </p:blipFill>
          <p:spPr bwMode="auto">
            <a:xfrm>
              <a:off x="269" y="342"/>
              <a:ext cx="5491" cy="4021"/>
            </a:xfrm>
            <a:prstGeom prst="rect">
              <a:avLst/>
            </a:prstGeom>
            <a:noFill/>
            <a:ln w="9525">
              <a:noFill/>
              <a:miter lim="800000"/>
              <a:headEnd/>
              <a:tailEnd/>
            </a:ln>
          </p:spPr>
        </p:pic>
        <p:sp>
          <p:nvSpPr>
            <p:cNvPr id="8205" name="Text Box 4"/>
            <p:cNvSpPr txBox="1">
              <a:spLocks noChangeArrowheads="1"/>
            </p:cNvSpPr>
            <p:nvPr/>
          </p:nvSpPr>
          <p:spPr bwMode="auto">
            <a:xfrm>
              <a:off x="1824" y="624"/>
              <a:ext cx="3844" cy="376"/>
            </a:xfrm>
            <a:prstGeom prst="rect">
              <a:avLst/>
            </a:prstGeom>
            <a:solidFill>
              <a:srgbClr val="006600"/>
            </a:solidFill>
            <a:ln w="9525">
              <a:noFill/>
              <a:miter lim="800000"/>
              <a:headEnd/>
              <a:tailEnd/>
            </a:ln>
          </p:spPr>
          <p:txBody>
            <a:bodyPr>
              <a:spAutoFit/>
            </a:bodyPr>
            <a:lstStyle/>
            <a:p>
              <a:pPr algn="ctr">
                <a:spcBef>
                  <a:spcPct val="50000"/>
                </a:spcBef>
              </a:pPr>
              <a:r>
                <a:rPr lang="en-US" sz="3600" b="1">
                  <a:solidFill>
                    <a:schemeClr val="bg1"/>
                  </a:solidFill>
                </a:rPr>
                <a:t>Cột sơn </a:t>
              </a:r>
              <a:r>
                <a:rPr lang="en-US" sz="3600" b="1">
                  <a:solidFill>
                    <a:srgbClr val="FF3300"/>
                  </a:solidFill>
                </a:rPr>
                <a:t>son</a:t>
              </a:r>
              <a:r>
                <a:rPr lang="en-US" sz="3600" b="1">
                  <a:solidFill>
                    <a:srgbClr val="FF33CC"/>
                  </a:solidFill>
                </a:rPr>
                <a:t> </a:t>
              </a:r>
              <a:r>
                <a:rPr lang="en-US" sz="3600" b="1">
                  <a:solidFill>
                    <a:schemeClr val="bg1"/>
                  </a:solidFill>
                </a:rPr>
                <a:t>thiếp vàng</a:t>
              </a:r>
            </a:p>
          </p:txBody>
        </p:sp>
      </p:grpSp>
      <p:grpSp>
        <p:nvGrpSpPr>
          <p:cNvPr id="3" name="Group 5"/>
          <p:cNvGrpSpPr>
            <a:grpSpLocks/>
          </p:cNvGrpSpPr>
          <p:nvPr/>
        </p:nvGrpSpPr>
        <p:grpSpPr bwMode="auto">
          <a:xfrm>
            <a:off x="0" y="0"/>
            <a:ext cx="9144000" cy="6858000"/>
            <a:chOff x="96" y="2304"/>
            <a:chExt cx="2880" cy="2160"/>
          </a:xfrm>
        </p:grpSpPr>
        <p:pic>
          <p:nvPicPr>
            <p:cNvPr id="8202" name="Picture 6" descr="17V"/>
            <p:cNvPicPr>
              <a:picLocks noChangeAspect="1" noChangeArrowheads="1"/>
            </p:cNvPicPr>
            <p:nvPr/>
          </p:nvPicPr>
          <p:blipFill>
            <a:blip r:embed="rId4"/>
            <a:srcRect/>
            <a:stretch>
              <a:fillRect/>
            </a:stretch>
          </p:blipFill>
          <p:spPr bwMode="auto">
            <a:xfrm>
              <a:off x="96" y="2304"/>
              <a:ext cx="2880" cy="2160"/>
            </a:xfrm>
            <a:prstGeom prst="rect">
              <a:avLst/>
            </a:prstGeom>
            <a:noFill/>
            <a:ln w="9525">
              <a:noFill/>
              <a:miter lim="800000"/>
              <a:headEnd/>
              <a:tailEnd/>
            </a:ln>
          </p:spPr>
        </p:pic>
        <p:sp>
          <p:nvSpPr>
            <p:cNvPr id="8203" name="Text Box 7"/>
            <p:cNvSpPr txBox="1">
              <a:spLocks noChangeArrowheads="1"/>
            </p:cNvSpPr>
            <p:nvPr/>
          </p:nvSpPr>
          <p:spPr bwMode="auto">
            <a:xfrm>
              <a:off x="96" y="2352"/>
              <a:ext cx="864" cy="202"/>
            </a:xfrm>
            <a:prstGeom prst="rect">
              <a:avLst/>
            </a:prstGeom>
            <a:solidFill>
              <a:schemeClr val="folHlink"/>
            </a:solidFill>
            <a:ln w="9525">
              <a:noFill/>
              <a:miter lim="800000"/>
              <a:headEnd/>
              <a:tailEnd/>
            </a:ln>
          </p:spPr>
          <p:txBody>
            <a:bodyPr>
              <a:spAutoFit/>
            </a:bodyPr>
            <a:lstStyle/>
            <a:p>
              <a:pPr algn="ctr">
                <a:spcBef>
                  <a:spcPct val="50000"/>
                </a:spcBef>
              </a:pPr>
              <a:r>
                <a:rPr lang="en-US" sz="3600" b="1"/>
                <a:t>Sen </a:t>
              </a:r>
              <a:r>
                <a:rPr lang="en-US" sz="3600" b="1">
                  <a:solidFill>
                    <a:srgbClr val="FF33CC"/>
                  </a:solidFill>
                </a:rPr>
                <a:t>hồng</a:t>
              </a:r>
            </a:p>
          </p:txBody>
        </p:sp>
      </p:grpSp>
      <p:grpSp>
        <p:nvGrpSpPr>
          <p:cNvPr id="4" name="Group 8"/>
          <p:cNvGrpSpPr>
            <a:grpSpLocks/>
          </p:cNvGrpSpPr>
          <p:nvPr/>
        </p:nvGrpSpPr>
        <p:grpSpPr bwMode="auto">
          <a:xfrm>
            <a:off x="0" y="0"/>
            <a:ext cx="9215438" cy="7010400"/>
            <a:chOff x="-45" y="0"/>
            <a:chExt cx="5805" cy="4320"/>
          </a:xfrm>
        </p:grpSpPr>
        <p:pic>
          <p:nvPicPr>
            <p:cNvPr id="8200" name="Picture 9" descr="IMG0066"/>
            <p:cNvPicPr>
              <a:picLocks noChangeAspect="1" noChangeArrowheads="1"/>
            </p:cNvPicPr>
            <p:nvPr/>
          </p:nvPicPr>
          <p:blipFill>
            <a:blip r:embed="rId5"/>
            <a:srcRect/>
            <a:stretch>
              <a:fillRect/>
            </a:stretch>
          </p:blipFill>
          <p:spPr bwMode="auto">
            <a:xfrm>
              <a:off x="0" y="0"/>
              <a:ext cx="5760" cy="4320"/>
            </a:xfrm>
            <a:prstGeom prst="rect">
              <a:avLst/>
            </a:prstGeom>
            <a:noFill/>
            <a:ln w="9525">
              <a:noFill/>
              <a:miter lim="800000"/>
              <a:headEnd/>
              <a:tailEnd/>
            </a:ln>
          </p:spPr>
        </p:pic>
        <p:sp>
          <p:nvSpPr>
            <p:cNvPr id="8201" name="Text Box 10"/>
            <p:cNvSpPr txBox="1">
              <a:spLocks noChangeArrowheads="1"/>
            </p:cNvSpPr>
            <p:nvPr/>
          </p:nvSpPr>
          <p:spPr bwMode="auto">
            <a:xfrm>
              <a:off x="-45" y="3663"/>
              <a:ext cx="3261" cy="395"/>
            </a:xfrm>
            <a:prstGeom prst="rect">
              <a:avLst/>
            </a:prstGeom>
            <a:solidFill>
              <a:srgbClr val="00FFFF"/>
            </a:solidFill>
            <a:ln w="9525">
              <a:noFill/>
              <a:miter lim="800000"/>
              <a:headEnd/>
              <a:tailEnd/>
            </a:ln>
          </p:spPr>
          <p:txBody>
            <a:bodyPr>
              <a:spAutoFit/>
            </a:bodyPr>
            <a:lstStyle/>
            <a:p>
              <a:pPr algn="ctr">
                <a:spcBef>
                  <a:spcPct val="50000"/>
                </a:spcBef>
              </a:pPr>
              <a:r>
                <a:rPr lang="en-US" sz="3600" b="1"/>
                <a:t>Hoa hồng </a:t>
              </a:r>
              <a:r>
                <a:rPr lang="en-US" sz="3600" b="1">
                  <a:solidFill>
                    <a:srgbClr val="FF0066"/>
                  </a:solidFill>
                </a:rPr>
                <a:t>đỏ </a:t>
              </a:r>
              <a:r>
                <a:rPr lang="en-US" sz="3600" b="1"/>
                <a:t>thắm</a:t>
              </a:r>
            </a:p>
          </p:txBody>
        </p:sp>
      </p:grpSp>
      <p:grpSp>
        <p:nvGrpSpPr>
          <p:cNvPr id="5" name="Group 23"/>
          <p:cNvGrpSpPr>
            <a:grpSpLocks/>
          </p:cNvGrpSpPr>
          <p:nvPr/>
        </p:nvGrpSpPr>
        <p:grpSpPr bwMode="auto">
          <a:xfrm>
            <a:off x="0" y="0"/>
            <a:ext cx="9144000" cy="7086600"/>
            <a:chOff x="0" y="0"/>
            <a:chExt cx="5760" cy="4416"/>
          </a:xfrm>
        </p:grpSpPr>
        <p:pic>
          <p:nvPicPr>
            <p:cNvPr id="8198" name="Picture 12" descr="12"/>
            <p:cNvPicPr>
              <a:picLocks noChangeAspect="1" noChangeArrowheads="1"/>
            </p:cNvPicPr>
            <p:nvPr/>
          </p:nvPicPr>
          <p:blipFill>
            <a:blip r:embed="rId6"/>
            <a:srcRect/>
            <a:stretch>
              <a:fillRect/>
            </a:stretch>
          </p:blipFill>
          <p:spPr bwMode="auto">
            <a:xfrm>
              <a:off x="0" y="0"/>
              <a:ext cx="5760" cy="4416"/>
            </a:xfrm>
            <a:prstGeom prst="rect">
              <a:avLst/>
            </a:prstGeom>
            <a:noFill/>
            <a:ln w="9525">
              <a:noFill/>
              <a:miter lim="800000"/>
              <a:headEnd/>
              <a:tailEnd/>
            </a:ln>
          </p:spPr>
        </p:pic>
        <p:sp>
          <p:nvSpPr>
            <p:cNvPr id="8199" name="Text Box 13"/>
            <p:cNvSpPr txBox="1">
              <a:spLocks noChangeArrowheads="1"/>
            </p:cNvSpPr>
            <p:nvPr/>
          </p:nvSpPr>
          <p:spPr bwMode="auto">
            <a:xfrm>
              <a:off x="624" y="3955"/>
              <a:ext cx="2592" cy="361"/>
            </a:xfrm>
            <a:prstGeom prst="rect">
              <a:avLst/>
            </a:prstGeom>
            <a:solidFill>
              <a:srgbClr val="993300"/>
            </a:solidFill>
            <a:ln w="9525">
              <a:noFill/>
              <a:miter lim="800000"/>
              <a:headEnd/>
              <a:tailEnd/>
            </a:ln>
          </p:spPr>
          <p:txBody>
            <a:bodyPr>
              <a:spAutoFit/>
            </a:bodyPr>
            <a:lstStyle/>
            <a:p>
              <a:pPr algn="ctr">
                <a:spcBef>
                  <a:spcPct val="50000"/>
                </a:spcBef>
              </a:pPr>
              <a:r>
                <a:rPr lang="en-US" sz="3200" b="1">
                  <a:solidFill>
                    <a:srgbClr val="66FF33"/>
                  </a:solidFill>
                </a:rPr>
                <a:t>Hoa hồng</a:t>
              </a:r>
              <a:r>
                <a:rPr lang="en-US" sz="3200" b="1"/>
                <a:t> </a:t>
              </a:r>
              <a:r>
                <a:rPr lang="en-US" sz="3200" b="1">
                  <a:solidFill>
                    <a:schemeClr val="bg1"/>
                  </a:solidFill>
                </a:rPr>
                <a:t>bạch</a:t>
              </a:r>
            </a:p>
          </p:txBody>
        </p:sp>
      </p:grpSp>
    </p:spTree>
  </p:cSld>
  <p:clrMapOvr>
    <a:masterClrMapping/>
  </p:clrMapOvr>
  <p:transition spd="med" advClick="0" advTm="5000">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nodeType="after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ppt_w*0.70"/>
                                          </p:val>
                                        </p:tav>
                                        <p:tav tm="100000">
                                          <p:val>
                                            <p:strVal val="#ppt_w"/>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animEffect transition="in" filter="fade">
                                      <p:cBhvr>
                                        <p:cTn id="15" dur="2000"/>
                                        <p:tgtEl>
                                          <p:spTgt spid="4"/>
                                        </p:tgtEl>
                                      </p:cBhvr>
                                    </p:animEffect>
                                  </p:childTnLst>
                                </p:cTn>
                              </p:par>
                            </p:childTnLst>
                          </p:cTn>
                        </p:par>
                        <p:par>
                          <p:cTn id="16" fill="hold" nodeType="afterGroup">
                            <p:stCondLst>
                              <p:cond delay="4000"/>
                            </p:stCondLst>
                            <p:childTnLst>
                              <p:par>
                                <p:cTn id="17" presetID="5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p:val>
                                            <p:strVal val="#ppt_w*0.70"/>
                                          </p:val>
                                        </p:tav>
                                        <p:tav tm="100000">
                                          <p:val>
                                            <p:strVal val="#ppt_w"/>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animEffect transition="in" filter="fade">
                                      <p:cBhvr>
                                        <p:cTn id="2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006600"/>
        </a:solidFill>
        <a:effectLst/>
      </p:bgPr>
    </p:bg>
    <p:spTree>
      <p:nvGrpSpPr>
        <p:cNvPr id="1" name=""/>
        <p:cNvGrpSpPr/>
        <p:nvPr/>
      </p:nvGrpSpPr>
      <p:grpSpPr>
        <a:xfrm>
          <a:off x="0" y="0"/>
          <a:ext cx="0" cy="0"/>
          <a:chOff x="0" y="0"/>
          <a:chExt cx="0" cy="0"/>
        </a:xfrm>
      </p:grpSpPr>
      <p:grpSp>
        <p:nvGrpSpPr>
          <p:cNvPr id="9218" name="Group 8"/>
          <p:cNvGrpSpPr>
            <a:grpSpLocks/>
          </p:cNvGrpSpPr>
          <p:nvPr/>
        </p:nvGrpSpPr>
        <p:grpSpPr bwMode="auto">
          <a:xfrm>
            <a:off x="685800" y="2667000"/>
            <a:ext cx="8229600" cy="3019425"/>
            <a:chOff x="432" y="1680"/>
            <a:chExt cx="5184" cy="1902"/>
          </a:xfrm>
        </p:grpSpPr>
        <p:sp>
          <p:nvSpPr>
            <p:cNvPr id="9222" name="Text Box 4"/>
            <p:cNvSpPr txBox="1">
              <a:spLocks noChangeArrowheads="1"/>
            </p:cNvSpPr>
            <p:nvPr/>
          </p:nvSpPr>
          <p:spPr bwMode="auto">
            <a:xfrm>
              <a:off x="432" y="1680"/>
              <a:ext cx="5184" cy="1902"/>
            </a:xfrm>
            <a:prstGeom prst="rect">
              <a:avLst/>
            </a:prstGeom>
            <a:noFill/>
            <a:ln w="9525">
              <a:noFill/>
              <a:miter lim="800000"/>
              <a:headEnd/>
              <a:tailEnd/>
            </a:ln>
          </p:spPr>
          <p:txBody>
            <a:bodyPr>
              <a:spAutoFit/>
            </a:bodyPr>
            <a:lstStyle/>
            <a:p>
              <a:pPr>
                <a:spcBef>
                  <a:spcPct val="50000"/>
                </a:spcBef>
              </a:pPr>
              <a:r>
                <a:rPr lang="en-US" sz="2400" u="sng" dirty="0" err="1">
                  <a:solidFill>
                    <a:schemeClr val="bg1"/>
                  </a:solidFill>
                </a:rPr>
                <a:t>Bài</a:t>
              </a:r>
              <a:r>
                <a:rPr lang="en-US" sz="2400" u="sng" dirty="0">
                  <a:solidFill>
                    <a:schemeClr val="bg1"/>
                  </a:solidFill>
                </a:rPr>
                <a:t> 1</a:t>
              </a:r>
              <a:r>
                <a:rPr lang="en-US" sz="3200" dirty="0">
                  <a:solidFill>
                    <a:schemeClr val="bg1"/>
                  </a:solidFill>
                </a:rPr>
                <a:t> :</a:t>
              </a:r>
              <a:r>
                <a:rPr lang="en-US" sz="3200" dirty="0" err="1">
                  <a:solidFill>
                    <a:schemeClr val="bg1"/>
                  </a:solidFill>
                </a:rPr>
                <a:t>Tự</a:t>
              </a:r>
              <a:r>
                <a:rPr lang="en-US" sz="3200" dirty="0">
                  <a:solidFill>
                    <a:schemeClr val="bg1"/>
                  </a:solidFill>
                </a:rPr>
                <a:t> </a:t>
              </a:r>
              <a:r>
                <a:rPr lang="en-US" sz="3200" dirty="0" err="1">
                  <a:solidFill>
                    <a:schemeClr val="bg1"/>
                  </a:solidFill>
                </a:rPr>
                <a:t>kiểm</a:t>
              </a:r>
              <a:r>
                <a:rPr lang="en-US" sz="3200" dirty="0">
                  <a:solidFill>
                    <a:schemeClr val="bg1"/>
                  </a:solidFill>
                </a:rPr>
                <a:t> </a:t>
              </a:r>
              <a:r>
                <a:rPr lang="en-US" sz="3200" dirty="0" err="1">
                  <a:solidFill>
                    <a:schemeClr val="bg1"/>
                  </a:solidFill>
                </a:rPr>
                <a:t>tra</a:t>
              </a:r>
              <a:r>
                <a:rPr lang="en-US" sz="3200" dirty="0">
                  <a:solidFill>
                    <a:schemeClr val="bg1"/>
                  </a:solidFill>
                </a:rPr>
                <a:t> </a:t>
              </a:r>
              <a:r>
                <a:rPr lang="en-US" sz="3200" dirty="0" err="1">
                  <a:solidFill>
                    <a:schemeClr val="bg1"/>
                  </a:solidFill>
                </a:rPr>
                <a:t>vốn</a:t>
              </a:r>
              <a:r>
                <a:rPr lang="en-US" sz="3200" dirty="0">
                  <a:solidFill>
                    <a:schemeClr val="bg1"/>
                  </a:solidFill>
                </a:rPr>
                <a:t> </a:t>
              </a:r>
              <a:r>
                <a:rPr lang="en-US" sz="3200" dirty="0" err="1">
                  <a:solidFill>
                    <a:schemeClr val="bg1"/>
                  </a:solidFill>
                </a:rPr>
                <a:t>từ</a:t>
              </a:r>
              <a:r>
                <a:rPr lang="en-US" sz="3200" dirty="0">
                  <a:solidFill>
                    <a:schemeClr val="bg1"/>
                  </a:solidFill>
                </a:rPr>
                <a:t> </a:t>
              </a:r>
              <a:r>
                <a:rPr lang="en-US" sz="3200" dirty="0" err="1">
                  <a:solidFill>
                    <a:schemeClr val="bg1"/>
                  </a:solidFill>
                </a:rPr>
                <a:t>của</a:t>
              </a:r>
              <a:r>
                <a:rPr lang="en-US" sz="3200" dirty="0">
                  <a:solidFill>
                    <a:schemeClr val="bg1"/>
                  </a:solidFill>
                </a:rPr>
                <a:t> </a:t>
              </a:r>
              <a:r>
                <a:rPr lang="en-US" sz="3200" dirty="0" err="1">
                  <a:solidFill>
                    <a:schemeClr val="bg1"/>
                  </a:solidFill>
                </a:rPr>
                <a:t>mình</a:t>
              </a:r>
              <a:endParaRPr lang="en-US" sz="3200" dirty="0">
                <a:solidFill>
                  <a:schemeClr val="bg1"/>
                </a:solidFill>
              </a:endParaRPr>
            </a:p>
            <a:p>
              <a:pPr>
                <a:lnSpc>
                  <a:spcPct val="150000"/>
                </a:lnSpc>
                <a:spcBef>
                  <a:spcPct val="50000"/>
                </a:spcBef>
              </a:pPr>
              <a:r>
                <a:rPr lang="en-US" sz="3200" b="1" dirty="0">
                  <a:solidFill>
                    <a:schemeClr val="bg1"/>
                  </a:solidFill>
                </a:rPr>
                <a:t>a) </a:t>
              </a:r>
              <a:r>
                <a:rPr lang="en-US" sz="3200" b="1" dirty="0" err="1">
                  <a:solidFill>
                    <a:schemeClr val="bg1"/>
                  </a:solidFill>
                </a:rPr>
                <a:t>Xếp</a:t>
              </a:r>
              <a:r>
                <a:rPr lang="en-US" sz="3200" b="1" dirty="0">
                  <a:solidFill>
                    <a:schemeClr val="bg1"/>
                  </a:solidFill>
                </a:rPr>
                <a:t> </a:t>
              </a:r>
              <a:r>
                <a:rPr lang="en-US" sz="3200" b="1" dirty="0" err="1">
                  <a:solidFill>
                    <a:schemeClr val="bg1"/>
                  </a:solidFill>
                </a:rPr>
                <a:t>các</a:t>
              </a:r>
              <a:r>
                <a:rPr lang="en-US" sz="3200" b="1" dirty="0">
                  <a:solidFill>
                    <a:schemeClr val="bg1"/>
                  </a:solidFill>
                </a:rPr>
                <a:t> </a:t>
              </a:r>
              <a:r>
                <a:rPr lang="en-US" sz="3200" b="1" dirty="0" err="1">
                  <a:solidFill>
                    <a:schemeClr val="bg1"/>
                  </a:solidFill>
                </a:rPr>
                <a:t>tiếng</a:t>
              </a:r>
              <a:r>
                <a:rPr lang="en-US" sz="3200" b="1" dirty="0">
                  <a:solidFill>
                    <a:schemeClr val="bg1"/>
                  </a:solidFill>
                </a:rPr>
                <a:t> </a:t>
              </a:r>
              <a:r>
                <a:rPr lang="en-US" sz="3200" b="1" dirty="0" err="1">
                  <a:solidFill>
                    <a:schemeClr val="bg1"/>
                  </a:solidFill>
                </a:rPr>
                <a:t>sau</a:t>
              </a:r>
              <a:r>
                <a:rPr lang="en-US" sz="3200" b="1" dirty="0">
                  <a:solidFill>
                    <a:schemeClr val="bg1"/>
                  </a:solidFill>
                </a:rPr>
                <a:t> </a:t>
              </a:r>
              <a:r>
                <a:rPr lang="en-US" sz="3200" b="1" dirty="0" err="1">
                  <a:solidFill>
                    <a:schemeClr val="bg1"/>
                  </a:solidFill>
                </a:rPr>
                <a:t>đây</a:t>
              </a:r>
              <a:r>
                <a:rPr lang="en-US" sz="3200" b="1" dirty="0">
                  <a:solidFill>
                    <a:schemeClr val="bg1"/>
                  </a:solidFill>
                </a:rPr>
                <a:t> </a:t>
              </a:r>
              <a:r>
                <a:rPr lang="en-US" sz="3200" b="1" dirty="0" err="1">
                  <a:solidFill>
                    <a:schemeClr val="bg1"/>
                  </a:solidFill>
                </a:rPr>
                <a:t>thành</a:t>
              </a:r>
              <a:r>
                <a:rPr lang="en-US" sz="3200" b="1" dirty="0">
                  <a:solidFill>
                    <a:schemeClr val="bg1"/>
                  </a:solidFill>
                </a:rPr>
                <a:t> </a:t>
              </a:r>
              <a:r>
                <a:rPr lang="en-US" sz="3200" b="1" dirty="0" err="1">
                  <a:solidFill>
                    <a:schemeClr val="bg1"/>
                  </a:solidFill>
                </a:rPr>
                <a:t>những</a:t>
              </a:r>
              <a:r>
                <a:rPr lang="en-US" sz="3200" b="1" dirty="0">
                  <a:solidFill>
                    <a:schemeClr val="bg1"/>
                  </a:solidFill>
                </a:rPr>
                <a:t> </a:t>
              </a:r>
              <a:r>
                <a:rPr lang="en-US" sz="3200" b="1" dirty="0" err="1">
                  <a:solidFill>
                    <a:schemeClr val="bg1"/>
                  </a:solidFill>
                </a:rPr>
                <a:t>nhóm</a:t>
              </a:r>
              <a:r>
                <a:rPr lang="en-US" sz="3200" b="1" dirty="0">
                  <a:solidFill>
                    <a:schemeClr val="bg1"/>
                  </a:solidFill>
                </a:rPr>
                <a:t> </a:t>
              </a:r>
              <a:r>
                <a:rPr lang="en-US" sz="3200" b="1" dirty="0" err="1">
                  <a:solidFill>
                    <a:schemeClr val="bg1"/>
                  </a:solidFill>
                </a:rPr>
                <a:t>đồng</a:t>
              </a:r>
              <a:r>
                <a:rPr lang="en-US" sz="3200" b="1" dirty="0">
                  <a:solidFill>
                    <a:schemeClr val="bg1"/>
                  </a:solidFill>
                </a:rPr>
                <a:t> </a:t>
              </a:r>
              <a:r>
                <a:rPr lang="en-US" sz="3200" b="1" dirty="0" err="1">
                  <a:solidFill>
                    <a:schemeClr val="bg1"/>
                  </a:solidFill>
                </a:rPr>
                <a:t>nghĩa</a:t>
              </a:r>
              <a:r>
                <a:rPr lang="en-US" sz="3200" b="1" dirty="0">
                  <a:solidFill>
                    <a:schemeClr val="bg1"/>
                  </a:solidFill>
                </a:rPr>
                <a:t> :</a:t>
              </a:r>
              <a:r>
                <a:rPr lang="en-US" sz="3200" b="1" dirty="0" err="1">
                  <a:solidFill>
                    <a:schemeClr val="bg1"/>
                  </a:solidFill>
                </a:rPr>
                <a:t>đỏ</a:t>
              </a:r>
              <a:r>
                <a:rPr lang="en-US" sz="3200" b="1" dirty="0">
                  <a:solidFill>
                    <a:schemeClr val="bg1"/>
                  </a:solidFill>
                </a:rPr>
                <a:t>, </a:t>
              </a:r>
              <a:r>
                <a:rPr lang="en-US" sz="3200" b="1" dirty="0" err="1">
                  <a:solidFill>
                    <a:schemeClr val="bg1"/>
                  </a:solidFill>
                </a:rPr>
                <a:t>trắng</a:t>
              </a:r>
              <a:r>
                <a:rPr lang="en-US" sz="3200" b="1" dirty="0">
                  <a:solidFill>
                    <a:schemeClr val="bg1"/>
                  </a:solidFill>
                </a:rPr>
                <a:t>, </a:t>
              </a:r>
              <a:r>
                <a:rPr lang="en-US" sz="3200" b="1" dirty="0" err="1">
                  <a:solidFill>
                    <a:schemeClr val="bg1"/>
                  </a:solidFill>
                </a:rPr>
                <a:t>xanh</a:t>
              </a:r>
              <a:r>
                <a:rPr lang="en-US" sz="3200" b="1" dirty="0">
                  <a:solidFill>
                    <a:schemeClr val="bg1"/>
                  </a:solidFill>
                </a:rPr>
                <a:t>, </a:t>
              </a:r>
              <a:r>
                <a:rPr lang="en-US" sz="3200" b="1" dirty="0" err="1">
                  <a:solidFill>
                    <a:schemeClr val="bg1"/>
                  </a:solidFill>
                </a:rPr>
                <a:t>hồng</a:t>
              </a:r>
              <a:r>
                <a:rPr lang="en-US" sz="3200" b="1" dirty="0">
                  <a:solidFill>
                    <a:schemeClr val="bg1"/>
                  </a:solidFill>
                </a:rPr>
                <a:t>, </a:t>
              </a:r>
              <a:r>
                <a:rPr lang="en-US" sz="3200" b="1" dirty="0" err="1">
                  <a:solidFill>
                    <a:schemeClr val="bg1"/>
                  </a:solidFill>
                </a:rPr>
                <a:t>điều</a:t>
              </a:r>
              <a:r>
                <a:rPr lang="en-US" sz="3200" b="1" dirty="0">
                  <a:solidFill>
                    <a:schemeClr val="bg1"/>
                  </a:solidFill>
                </a:rPr>
                <a:t>, </a:t>
              </a:r>
              <a:r>
                <a:rPr lang="en-US" sz="3200" b="1" dirty="0" err="1">
                  <a:solidFill>
                    <a:schemeClr val="bg1"/>
                  </a:solidFill>
                </a:rPr>
                <a:t>bạch</a:t>
              </a:r>
              <a:r>
                <a:rPr lang="en-US" sz="3200" b="1" dirty="0">
                  <a:solidFill>
                    <a:schemeClr val="bg1"/>
                  </a:solidFill>
                </a:rPr>
                <a:t>, </a:t>
              </a:r>
              <a:r>
                <a:rPr lang="en-US" sz="3200" b="1" dirty="0" err="1">
                  <a:solidFill>
                    <a:schemeClr val="bg1"/>
                  </a:solidFill>
                </a:rPr>
                <a:t>biếc</a:t>
              </a:r>
              <a:r>
                <a:rPr lang="en-US" sz="3200" b="1" dirty="0">
                  <a:solidFill>
                    <a:schemeClr val="bg1"/>
                  </a:solidFill>
                </a:rPr>
                <a:t>, </a:t>
              </a:r>
              <a:r>
                <a:rPr lang="en-US" sz="3200" b="1" dirty="0" err="1">
                  <a:solidFill>
                    <a:schemeClr val="bg1"/>
                  </a:solidFill>
                </a:rPr>
                <a:t>đào,lục,son</a:t>
              </a:r>
              <a:r>
                <a:rPr lang="en-US" sz="3200" b="1" dirty="0">
                  <a:solidFill>
                    <a:schemeClr val="bg1"/>
                  </a:solidFill>
                </a:rPr>
                <a:t>.</a:t>
              </a:r>
            </a:p>
          </p:txBody>
        </p:sp>
        <p:sp>
          <p:nvSpPr>
            <p:cNvPr id="9220" name="Line 6"/>
            <p:cNvSpPr>
              <a:spLocks noChangeShapeType="1"/>
            </p:cNvSpPr>
            <p:nvPr/>
          </p:nvSpPr>
          <p:spPr bwMode="auto">
            <a:xfrm>
              <a:off x="1296" y="3072"/>
              <a:ext cx="1392" cy="0"/>
            </a:xfrm>
            <a:prstGeom prst="line">
              <a:avLst/>
            </a:prstGeom>
            <a:noFill/>
            <a:ln w="28575">
              <a:solidFill>
                <a:srgbClr val="FF0066"/>
              </a:solidFill>
              <a:round/>
              <a:headEnd/>
              <a:tailEnd/>
            </a:ln>
          </p:spPr>
          <p:txBody>
            <a:bodyPr/>
            <a:lstStyle/>
            <a:p>
              <a:endParaRPr lang="en-US"/>
            </a:p>
          </p:txBody>
        </p:sp>
      </p:grpSp>
    </p:spTree>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006600"/>
        </a:solidFill>
        <a:effectLst/>
      </p:bgPr>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28600" y="304800"/>
            <a:ext cx="8534400" cy="5632450"/>
          </a:xfrm>
          <a:prstGeom prst="rect">
            <a:avLst/>
          </a:prstGeom>
          <a:solidFill>
            <a:srgbClr val="006600"/>
          </a:solidFill>
          <a:ln w="9525">
            <a:noFill/>
            <a:miter lim="800000"/>
            <a:headEnd/>
            <a:tailEnd/>
          </a:ln>
        </p:spPr>
        <p:txBody>
          <a:bodyPr>
            <a:spAutoFit/>
          </a:bodyPr>
          <a:lstStyle/>
          <a:p>
            <a:pPr>
              <a:lnSpc>
                <a:spcPct val="150000"/>
              </a:lnSpc>
            </a:pPr>
            <a:r>
              <a:rPr lang="en-US" sz="2400" b="1">
                <a:solidFill>
                  <a:schemeClr val="bg1"/>
                </a:solidFill>
              </a:rPr>
              <a:t>b) Tìm các tiếng cho trong ngoặc đơn thích hợp với mỗi chỗ trống: (</a:t>
            </a:r>
            <a:r>
              <a:rPr lang="en-US" sz="2400" b="1">
                <a:solidFill>
                  <a:srgbClr val="FFFF00"/>
                </a:solidFill>
              </a:rPr>
              <a:t>đen, thâm, mun, huyền , ô, mực</a:t>
            </a:r>
            <a:r>
              <a:rPr lang="en-US" sz="2400" b="1">
                <a:solidFill>
                  <a:schemeClr val="bg1"/>
                </a:solidFill>
              </a:rPr>
              <a:t>)</a:t>
            </a:r>
          </a:p>
          <a:p>
            <a:pPr lvl="2">
              <a:lnSpc>
                <a:spcPct val="150000"/>
              </a:lnSpc>
              <a:spcBef>
                <a:spcPct val="50000"/>
              </a:spcBef>
              <a:buFontTx/>
              <a:buChar char="-"/>
            </a:pPr>
            <a:r>
              <a:rPr lang="en-US" sz="2400">
                <a:solidFill>
                  <a:schemeClr val="bg1"/>
                </a:solidFill>
              </a:rPr>
              <a:t>   Bảng màu đen gọi là bảng ……..</a:t>
            </a:r>
          </a:p>
          <a:p>
            <a:pPr lvl="2">
              <a:lnSpc>
                <a:spcPct val="150000"/>
              </a:lnSpc>
              <a:spcBef>
                <a:spcPct val="50000"/>
              </a:spcBef>
              <a:buFontTx/>
              <a:buChar char="-"/>
            </a:pPr>
            <a:r>
              <a:rPr lang="en-US" sz="2400">
                <a:solidFill>
                  <a:schemeClr val="bg1"/>
                </a:solidFill>
              </a:rPr>
              <a:t>   Mắt màu đen gọi là mắt …………</a:t>
            </a:r>
          </a:p>
          <a:p>
            <a:pPr lvl="2">
              <a:lnSpc>
                <a:spcPct val="150000"/>
              </a:lnSpc>
              <a:spcBef>
                <a:spcPct val="50000"/>
              </a:spcBef>
              <a:buFontTx/>
              <a:buChar char="-"/>
            </a:pPr>
            <a:r>
              <a:rPr lang="en-US" sz="2400">
                <a:solidFill>
                  <a:schemeClr val="bg1"/>
                </a:solidFill>
              </a:rPr>
              <a:t>   Ngựa màu đen gọi là ngựa ……..</a:t>
            </a:r>
          </a:p>
          <a:p>
            <a:pPr lvl="2">
              <a:lnSpc>
                <a:spcPct val="150000"/>
              </a:lnSpc>
              <a:spcBef>
                <a:spcPct val="50000"/>
              </a:spcBef>
              <a:buFontTx/>
              <a:buChar char="-"/>
            </a:pPr>
            <a:r>
              <a:rPr lang="en-US" sz="2400">
                <a:solidFill>
                  <a:schemeClr val="bg1"/>
                </a:solidFill>
              </a:rPr>
              <a:t>   Mèo màu đen gọi là mèo ………..</a:t>
            </a:r>
          </a:p>
          <a:p>
            <a:pPr lvl="2">
              <a:lnSpc>
                <a:spcPct val="150000"/>
              </a:lnSpc>
              <a:spcBef>
                <a:spcPct val="50000"/>
              </a:spcBef>
              <a:buFontTx/>
              <a:buChar char="-"/>
            </a:pPr>
            <a:r>
              <a:rPr lang="en-US" sz="2400">
                <a:solidFill>
                  <a:schemeClr val="bg1"/>
                </a:solidFill>
              </a:rPr>
              <a:t>   Chó màu đen gọi là chó …………</a:t>
            </a:r>
          </a:p>
          <a:p>
            <a:pPr lvl="2">
              <a:lnSpc>
                <a:spcPct val="150000"/>
              </a:lnSpc>
              <a:spcBef>
                <a:spcPct val="50000"/>
              </a:spcBef>
              <a:buFontTx/>
              <a:buChar char="-"/>
            </a:pPr>
            <a:r>
              <a:rPr lang="en-US" sz="2400">
                <a:solidFill>
                  <a:schemeClr val="bg1"/>
                </a:solidFill>
              </a:rPr>
              <a:t>   Quần màu đen gọi là quần………</a:t>
            </a:r>
          </a:p>
        </p:txBody>
      </p:sp>
      <p:grpSp>
        <p:nvGrpSpPr>
          <p:cNvPr id="2" name="Group 16"/>
          <p:cNvGrpSpPr>
            <a:grpSpLocks/>
          </p:cNvGrpSpPr>
          <p:nvPr/>
        </p:nvGrpSpPr>
        <p:grpSpPr bwMode="auto">
          <a:xfrm>
            <a:off x="5791200" y="1676400"/>
            <a:ext cx="3810000" cy="5181600"/>
            <a:chOff x="3792" y="1056"/>
            <a:chExt cx="2400" cy="3264"/>
          </a:xfrm>
        </p:grpSpPr>
        <p:pic>
          <p:nvPicPr>
            <p:cNvPr id="10250" name="Picture 7" descr="picture125"/>
            <p:cNvPicPr>
              <a:picLocks noChangeAspect="1" noChangeArrowheads="1"/>
            </p:cNvPicPr>
            <p:nvPr/>
          </p:nvPicPr>
          <p:blipFill>
            <a:blip r:embed="rId2"/>
            <a:srcRect/>
            <a:stretch>
              <a:fillRect/>
            </a:stretch>
          </p:blipFill>
          <p:spPr bwMode="auto">
            <a:xfrm>
              <a:off x="4032" y="2782"/>
              <a:ext cx="2160" cy="1538"/>
            </a:xfrm>
            <a:prstGeom prst="rect">
              <a:avLst/>
            </a:prstGeom>
            <a:noFill/>
            <a:ln w="9525">
              <a:noFill/>
              <a:miter lim="800000"/>
              <a:headEnd/>
              <a:tailEnd/>
            </a:ln>
          </p:spPr>
        </p:pic>
        <p:sp>
          <p:nvSpPr>
            <p:cNvPr id="10251" name="AutoShape 8"/>
            <p:cNvSpPr>
              <a:spLocks noChangeArrowheads="1"/>
            </p:cNvSpPr>
            <p:nvPr/>
          </p:nvSpPr>
          <p:spPr bwMode="auto">
            <a:xfrm>
              <a:off x="3792" y="1056"/>
              <a:ext cx="2112" cy="2112"/>
            </a:xfrm>
            <a:prstGeom prst="irregularSeal1">
              <a:avLst/>
            </a:prstGeom>
            <a:solidFill>
              <a:srgbClr val="FF99FF"/>
            </a:solidFill>
            <a:ln w="9525">
              <a:solidFill>
                <a:schemeClr val="tx1"/>
              </a:solidFill>
              <a:miter lim="800000"/>
              <a:headEnd/>
              <a:tailEnd/>
            </a:ln>
          </p:spPr>
          <p:txBody>
            <a:bodyPr wrap="none" anchor="ctr"/>
            <a:lstStyle/>
            <a:p>
              <a:pPr algn="ctr"/>
              <a:r>
                <a:rPr lang="en-US" b="1">
                  <a:solidFill>
                    <a:srgbClr val="0000FF"/>
                  </a:solidFill>
                </a:rPr>
                <a:t>TRÒ CHƠI</a:t>
              </a:r>
            </a:p>
            <a:p>
              <a:pPr algn="ctr"/>
              <a:r>
                <a:rPr lang="en-US" b="1"/>
                <a:t>Đố bạn</a:t>
              </a:r>
              <a:r>
                <a:rPr lang="en-US" b="1">
                  <a:solidFill>
                    <a:srgbClr val="FF9900"/>
                  </a:solidFill>
                </a:rPr>
                <a:t> </a:t>
              </a:r>
              <a:r>
                <a:rPr lang="en-US" b="1"/>
                <a:t>? Đố bạn ?</a:t>
              </a:r>
            </a:p>
          </p:txBody>
        </p:sp>
      </p:grpSp>
      <p:sp>
        <p:nvSpPr>
          <p:cNvPr id="18441" name="Text Box 9"/>
          <p:cNvSpPr txBox="1">
            <a:spLocks noChangeArrowheads="1"/>
          </p:cNvSpPr>
          <p:nvPr/>
        </p:nvSpPr>
        <p:spPr bwMode="auto">
          <a:xfrm>
            <a:off x="5181600" y="1752600"/>
            <a:ext cx="990600" cy="457200"/>
          </a:xfrm>
          <a:prstGeom prst="rect">
            <a:avLst/>
          </a:prstGeom>
          <a:noFill/>
          <a:ln w="9525">
            <a:noFill/>
            <a:miter lim="800000"/>
            <a:headEnd/>
            <a:tailEnd/>
          </a:ln>
        </p:spPr>
        <p:txBody>
          <a:bodyPr>
            <a:spAutoFit/>
          </a:bodyPr>
          <a:lstStyle/>
          <a:p>
            <a:pPr>
              <a:spcBef>
                <a:spcPct val="50000"/>
              </a:spcBef>
            </a:pPr>
            <a:r>
              <a:rPr lang="en-US" sz="2400" b="1">
                <a:solidFill>
                  <a:srgbClr val="FF33CC"/>
                </a:solidFill>
              </a:rPr>
              <a:t>đen</a:t>
            </a:r>
          </a:p>
        </p:txBody>
      </p:sp>
      <p:sp>
        <p:nvSpPr>
          <p:cNvPr id="18443" name="Text Box 11"/>
          <p:cNvSpPr txBox="1">
            <a:spLocks noChangeArrowheads="1"/>
          </p:cNvSpPr>
          <p:nvPr/>
        </p:nvSpPr>
        <p:spPr bwMode="auto">
          <a:xfrm>
            <a:off x="5029200" y="2438400"/>
            <a:ext cx="1143000" cy="457200"/>
          </a:xfrm>
          <a:prstGeom prst="rect">
            <a:avLst/>
          </a:prstGeom>
          <a:noFill/>
          <a:ln w="9525">
            <a:noFill/>
            <a:miter lim="800000"/>
            <a:headEnd/>
            <a:tailEnd/>
          </a:ln>
        </p:spPr>
        <p:txBody>
          <a:bodyPr>
            <a:spAutoFit/>
          </a:bodyPr>
          <a:lstStyle/>
          <a:p>
            <a:pPr>
              <a:spcBef>
                <a:spcPct val="50000"/>
              </a:spcBef>
            </a:pPr>
            <a:r>
              <a:rPr lang="en-US" sz="2400" b="1">
                <a:solidFill>
                  <a:srgbClr val="FF33CC"/>
                </a:solidFill>
              </a:rPr>
              <a:t>huyền</a:t>
            </a:r>
          </a:p>
        </p:txBody>
      </p:sp>
      <p:sp>
        <p:nvSpPr>
          <p:cNvPr id="18444" name="Text Box 12"/>
          <p:cNvSpPr txBox="1">
            <a:spLocks noChangeArrowheads="1"/>
          </p:cNvSpPr>
          <p:nvPr/>
        </p:nvSpPr>
        <p:spPr bwMode="auto">
          <a:xfrm>
            <a:off x="5257800" y="3200400"/>
            <a:ext cx="990600" cy="457200"/>
          </a:xfrm>
          <a:prstGeom prst="rect">
            <a:avLst/>
          </a:prstGeom>
          <a:noFill/>
          <a:ln w="9525">
            <a:noFill/>
            <a:miter lim="800000"/>
            <a:headEnd/>
            <a:tailEnd/>
          </a:ln>
        </p:spPr>
        <p:txBody>
          <a:bodyPr>
            <a:spAutoFit/>
          </a:bodyPr>
          <a:lstStyle/>
          <a:p>
            <a:pPr>
              <a:spcBef>
                <a:spcPct val="50000"/>
              </a:spcBef>
            </a:pPr>
            <a:r>
              <a:rPr lang="en-US" sz="2400">
                <a:solidFill>
                  <a:srgbClr val="FF33CC"/>
                </a:solidFill>
              </a:rPr>
              <a:t> </a:t>
            </a:r>
            <a:r>
              <a:rPr lang="en-US" sz="2400" b="1">
                <a:solidFill>
                  <a:srgbClr val="FF33CC"/>
                </a:solidFill>
              </a:rPr>
              <a:t>ô</a:t>
            </a:r>
          </a:p>
        </p:txBody>
      </p:sp>
      <p:sp>
        <p:nvSpPr>
          <p:cNvPr id="18445" name="Text Box 13"/>
          <p:cNvSpPr txBox="1">
            <a:spLocks noChangeArrowheads="1"/>
          </p:cNvSpPr>
          <p:nvPr/>
        </p:nvSpPr>
        <p:spPr bwMode="auto">
          <a:xfrm>
            <a:off x="5029200" y="3886200"/>
            <a:ext cx="990600" cy="457200"/>
          </a:xfrm>
          <a:prstGeom prst="rect">
            <a:avLst/>
          </a:prstGeom>
          <a:noFill/>
          <a:ln w="9525">
            <a:noFill/>
            <a:miter lim="800000"/>
            <a:headEnd/>
            <a:tailEnd/>
          </a:ln>
        </p:spPr>
        <p:txBody>
          <a:bodyPr>
            <a:spAutoFit/>
          </a:bodyPr>
          <a:lstStyle/>
          <a:p>
            <a:pPr>
              <a:spcBef>
                <a:spcPct val="50000"/>
              </a:spcBef>
            </a:pPr>
            <a:r>
              <a:rPr lang="en-US" sz="2400" b="1">
                <a:solidFill>
                  <a:srgbClr val="FF33CC"/>
                </a:solidFill>
              </a:rPr>
              <a:t>mun</a:t>
            </a:r>
          </a:p>
        </p:txBody>
      </p:sp>
      <p:sp>
        <p:nvSpPr>
          <p:cNvPr id="18446" name="Text Box 14"/>
          <p:cNvSpPr txBox="1">
            <a:spLocks noChangeArrowheads="1"/>
          </p:cNvSpPr>
          <p:nvPr/>
        </p:nvSpPr>
        <p:spPr bwMode="auto">
          <a:xfrm>
            <a:off x="4953000" y="4648200"/>
            <a:ext cx="990600" cy="457200"/>
          </a:xfrm>
          <a:prstGeom prst="rect">
            <a:avLst/>
          </a:prstGeom>
          <a:noFill/>
          <a:ln w="9525">
            <a:noFill/>
            <a:miter lim="800000"/>
            <a:headEnd/>
            <a:tailEnd/>
          </a:ln>
        </p:spPr>
        <p:txBody>
          <a:bodyPr>
            <a:spAutoFit/>
          </a:bodyPr>
          <a:lstStyle/>
          <a:p>
            <a:pPr>
              <a:spcBef>
                <a:spcPct val="50000"/>
              </a:spcBef>
            </a:pPr>
            <a:r>
              <a:rPr lang="en-US" sz="2400" b="1">
                <a:solidFill>
                  <a:srgbClr val="FF33CC"/>
                </a:solidFill>
              </a:rPr>
              <a:t>mực</a:t>
            </a:r>
          </a:p>
        </p:txBody>
      </p:sp>
      <p:sp>
        <p:nvSpPr>
          <p:cNvPr id="18447" name="Text Box 15"/>
          <p:cNvSpPr txBox="1">
            <a:spLocks noChangeArrowheads="1"/>
          </p:cNvSpPr>
          <p:nvPr/>
        </p:nvSpPr>
        <p:spPr bwMode="auto">
          <a:xfrm>
            <a:off x="5257800" y="5410200"/>
            <a:ext cx="990600" cy="457200"/>
          </a:xfrm>
          <a:prstGeom prst="rect">
            <a:avLst/>
          </a:prstGeom>
          <a:noFill/>
          <a:ln w="9525">
            <a:noFill/>
            <a:miter lim="800000"/>
            <a:headEnd/>
            <a:tailEnd/>
          </a:ln>
        </p:spPr>
        <p:txBody>
          <a:bodyPr>
            <a:spAutoFit/>
          </a:bodyPr>
          <a:lstStyle/>
          <a:p>
            <a:pPr>
              <a:spcBef>
                <a:spcPct val="50000"/>
              </a:spcBef>
            </a:pPr>
            <a:r>
              <a:rPr lang="en-US" sz="2400" b="1">
                <a:solidFill>
                  <a:srgbClr val="FF33CC"/>
                </a:solidFill>
              </a:rPr>
              <a:t>thâm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ox(in)">
                                      <p:cBhvr>
                                        <p:cTn id="7" dur="5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2" fill="hold"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1+ppt_w/2"/>
                                          </p:val>
                                        </p:tav>
                                      </p:tavLst>
                                    </p:anim>
                                    <p:anim calcmode="lin" valueType="num">
                                      <p:cBhvr additive="base">
                                        <p:cTn id="19" dur="500"/>
                                        <p:tgtEl>
                                          <p:spTgt spid="2"/>
                                        </p:tgtEl>
                                        <p:attrNameLst>
                                          <p:attrName>ppt_y</p:attrName>
                                        </p:attrNameLst>
                                      </p:cBhvr>
                                      <p:tavLst>
                                        <p:tav tm="0">
                                          <p:val>
                                            <p:strVal val="ppt_y"/>
                                          </p:val>
                                        </p:tav>
                                        <p:tav tm="100000">
                                          <p:val>
                                            <p:strVal val="ppt_y"/>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8441"/>
                                        </p:tgtEl>
                                        <p:attrNameLst>
                                          <p:attrName>style.visibility</p:attrName>
                                        </p:attrNameLst>
                                      </p:cBhvr>
                                      <p:to>
                                        <p:strVal val="visible"/>
                                      </p:to>
                                    </p:set>
                                    <p:animEffect transition="in" filter="wheel(4)">
                                      <p:cBhvr>
                                        <p:cTn id="25" dur="1000"/>
                                        <p:tgtEl>
                                          <p:spTgt spid="18441"/>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8443"/>
                                        </p:tgtEl>
                                        <p:attrNameLst>
                                          <p:attrName>style.visibility</p:attrName>
                                        </p:attrNameLst>
                                      </p:cBhvr>
                                      <p:to>
                                        <p:strVal val="visible"/>
                                      </p:to>
                                    </p:set>
                                    <p:animEffect transition="in" filter="wheel(4)">
                                      <p:cBhvr>
                                        <p:cTn id="28" dur="1000"/>
                                        <p:tgtEl>
                                          <p:spTgt spid="18443"/>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18444"/>
                                        </p:tgtEl>
                                        <p:attrNameLst>
                                          <p:attrName>style.visibility</p:attrName>
                                        </p:attrNameLst>
                                      </p:cBhvr>
                                      <p:to>
                                        <p:strVal val="visible"/>
                                      </p:to>
                                    </p:set>
                                    <p:animEffect transition="in" filter="wheel(4)">
                                      <p:cBhvr>
                                        <p:cTn id="31" dur="1000"/>
                                        <p:tgtEl>
                                          <p:spTgt spid="18444"/>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18445"/>
                                        </p:tgtEl>
                                        <p:attrNameLst>
                                          <p:attrName>style.visibility</p:attrName>
                                        </p:attrNameLst>
                                      </p:cBhvr>
                                      <p:to>
                                        <p:strVal val="visible"/>
                                      </p:to>
                                    </p:set>
                                    <p:animEffect transition="in" filter="wheel(4)">
                                      <p:cBhvr>
                                        <p:cTn id="34" dur="1000"/>
                                        <p:tgtEl>
                                          <p:spTgt spid="18445"/>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18446"/>
                                        </p:tgtEl>
                                        <p:attrNameLst>
                                          <p:attrName>style.visibility</p:attrName>
                                        </p:attrNameLst>
                                      </p:cBhvr>
                                      <p:to>
                                        <p:strVal val="visible"/>
                                      </p:to>
                                    </p:set>
                                    <p:animEffect transition="in" filter="wheel(4)">
                                      <p:cBhvr>
                                        <p:cTn id="37" dur="1000"/>
                                        <p:tgtEl>
                                          <p:spTgt spid="18446"/>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18447"/>
                                        </p:tgtEl>
                                        <p:attrNameLst>
                                          <p:attrName>style.visibility</p:attrName>
                                        </p:attrNameLst>
                                      </p:cBhvr>
                                      <p:to>
                                        <p:strVal val="visible"/>
                                      </p:to>
                                    </p:set>
                                    <p:animEffect transition="in" filter="wheel(4)">
                                      <p:cBhvr>
                                        <p:cTn id="40" dur="10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41" grpId="0"/>
      <p:bldP spid="18443" grpId="0"/>
      <p:bldP spid="18444" grpId="0"/>
      <p:bldP spid="18445" grpId="0"/>
      <p:bldP spid="18446" grpId="0"/>
      <p:bldP spid="1844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1179</TotalTime>
  <Words>1148</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NGUYỄN AN NINH</dc:title>
  <dc:creator>User</dc:creator>
  <cp:lastModifiedBy>Hp</cp:lastModifiedBy>
  <cp:revision>58</cp:revision>
  <dcterms:created xsi:type="dcterms:W3CDTF">2006-07-15T09:00:31Z</dcterms:created>
  <dcterms:modified xsi:type="dcterms:W3CDTF">2024-01-07T16:05:19Z</dcterms:modified>
</cp:coreProperties>
</file>