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31"/>
  </p:notesMasterIdLst>
  <p:sldIdLst>
    <p:sldId id="276" r:id="rId3"/>
    <p:sldId id="303" r:id="rId4"/>
    <p:sldId id="305" r:id="rId5"/>
    <p:sldId id="304" r:id="rId6"/>
    <p:sldId id="307" r:id="rId7"/>
    <p:sldId id="306" r:id="rId8"/>
    <p:sldId id="278" r:id="rId9"/>
    <p:sldId id="288" r:id="rId10"/>
    <p:sldId id="287" r:id="rId11"/>
    <p:sldId id="286" r:id="rId12"/>
    <p:sldId id="285" r:id="rId13"/>
    <p:sldId id="284" r:id="rId14"/>
    <p:sldId id="283" r:id="rId15"/>
    <p:sldId id="294" r:id="rId16"/>
    <p:sldId id="282" r:id="rId17"/>
    <p:sldId id="281" r:id="rId18"/>
    <p:sldId id="280" r:id="rId19"/>
    <p:sldId id="292" r:id="rId20"/>
    <p:sldId id="293" r:id="rId21"/>
    <p:sldId id="295" r:id="rId22"/>
    <p:sldId id="308" r:id="rId23"/>
    <p:sldId id="296" r:id="rId24"/>
    <p:sldId id="297" r:id="rId25"/>
    <p:sldId id="298" r:id="rId26"/>
    <p:sldId id="299" r:id="rId27"/>
    <p:sldId id="300" r:id="rId28"/>
    <p:sldId id="301" r:id="rId29"/>
    <p:sldId id="302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66FFFF"/>
    <a:srgbClr val="FCA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73273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FE0FF-1BAE-4344-93C8-8B0F794C23E3}" type="datetimeFigureOut">
              <a:rPr lang="vi-VN" smtClean="0"/>
              <a:pPr/>
              <a:t>13/04/2022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EB19-C1E4-402F-ADFF-3CB76EE804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277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FDEE307-EDB9-436E-934D-891A036476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7232D9E2-0DA2-4751-89B8-915821FF3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GTB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37E2B35B-DF16-4481-BCAC-CAF65250E9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1A6C9A-DE41-4510-9F58-AADCA90A849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A493E-E171-4878-A61C-C6DB72222FCD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810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6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7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80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59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C88DB-7C4C-4CC4-A027-E88E7F2080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67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4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238A4-0439-4499-A13A-E4A57B64178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20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3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84402" indent="0" algn="ctr">
              <a:buNone/>
              <a:defRPr/>
            </a:lvl2pPr>
            <a:lvl3pPr marL="1168783" indent="0" algn="ctr">
              <a:buNone/>
              <a:defRPr/>
            </a:lvl3pPr>
            <a:lvl4pPr marL="1753164" indent="0" algn="ctr">
              <a:buNone/>
              <a:defRPr/>
            </a:lvl4pPr>
            <a:lvl5pPr marL="2337571" indent="0" algn="ctr">
              <a:buNone/>
              <a:defRPr/>
            </a:lvl5pPr>
            <a:lvl6pPr marL="2921957" indent="0" algn="ctr">
              <a:buNone/>
              <a:defRPr/>
            </a:lvl6pPr>
            <a:lvl7pPr marL="3506323" indent="0" algn="ctr">
              <a:buNone/>
              <a:defRPr/>
            </a:lvl7pPr>
            <a:lvl8pPr marL="4090745" indent="0" algn="ctr">
              <a:buNone/>
              <a:defRPr/>
            </a:lvl8pPr>
            <a:lvl9pPr marL="467513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81198-0E2A-4D46-84F9-EE563A14E86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24C8D-7D79-42BD-BADC-D7BC22E614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6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A7F1-31D2-4CA5-BFF3-740DC7E26EB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4CA67-7C8B-4C1E-9CBA-852766ACE9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76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A7F1-31D2-4CA5-BFF3-740DC7E26EB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4CA67-7C8B-4C1E-9CBA-852766ACE9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30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/>
            </a:lvl1pPr>
            <a:lvl2pPr marL="584402" indent="0">
              <a:buNone/>
              <a:defRPr sz="2300"/>
            </a:lvl2pPr>
            <a:lvl3pPr marL="1168783" indent="0">
              <a:buNone/>
              <a:defRPr sz="2100"/>
            </a:lvl3pPr>
            <a:lvl4pPr marL="1753164" indent="0">
              <a:buNone/>
              <a:defRPr sz="1800"/>
            </a:lvl4pPr>
            <a:lvl5pPr marL="2337571" indent="0">
              <a:buNone/>
              <a:defRPr sz="1800"/>
            </a:lvl5pPr>
            <a:lvl6pPr marL="2921957" indent="0">
              <a:buNone/>
              <a:defRPr sz="1800"/>
            </a:lvl6pPr>
            <a:lvl7pPr marL="3506323" indent="0">
              <a:buNone/>
              <a:defRPr sz="1800"/>
            </a:lvl7pPr>
            <a:lvl8pPr marL="4090745" indent="0">
              <a:buNone/>
              <a:defRPr sz="1800"/>
            </a:lvl8pPr>
            <a:lvl9pPr marL="467513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79B9B-BF23-47B1-9C45-C19272CDDE2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D144C-75D2-44CF-90C4-DB16904FF2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14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DB91E-1B01-4B02-AD34-0DD00EA82A7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84694-B1EB-4CCD-AC72-06BDEEF64E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49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4402" indent="0">
              <a:buNone/>
              <a:defRPr sz="2600" b="1"/>
            </a:lvl2pPr>
            <a:lvl3pPr marL="1168783" indent="0">
              <a:buNone/>
              <a:defRPr sz="2300" b="1"/>
            </a:lvl3pPr>
            <a:lvl4pPr marL="1753164" indent="0">
              <a:buNone/>
              <a:defRPr sz="2100" b="1"/>
            </a:lvl4pPr>
            <a:lvl5pPr marL="2337571" indent="0">
              <a:buNone/>
              <a:defRPr sz="2100" b="1"/>
            </a:lvl5pPr>
            <a:lvl6pPr marL="2921957" indent="0">
              <a:buNone/>
              <a:defRPr sz="2100" b="1"/>
            </a:lvl6pPr>
            <a:lvl7pPr marL="3506323" indent="0">
              <a:buNone/>
              <a:defRPr sz="2100" b="1"/>
            </a:lvl7pPr>
            <a:lvl8pPr marL="4090745" indent="0">
              <a:buNone/>
              <a:defRPr sz="2100" b="1"/>
            </a:lvl8pPr>
            <a:lvl9pPr marL="467513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53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4402" indent="0">
              <a:buNone/>
              <a:defRPr sz="2600" b="1"/>
            </a:lvl2pPr>
            <a:lvl3pPr marL="1168783" indent="0">
              <a:buNone/>
              <a:defRPr sz="2300" b="1"/>
            </a:lvl3pPr>
            <a:lvl4pPr marL="1753164" indent="0">
              <a:buNone/>
              <a:defRPr sz="2100" b="1"/>
            </a:lvl4pPr>
            <a:lvl5pPr marL="2337571" indent="0">
              <a:buNone/>
              <a:defRPr sz="2100" b="1"/>
            </a:lvl5pPr>
            <a:lvl6pPr marL="2921957" indent="0">
              <a:buNone/>
              <a:defRPr sz="2100" b="1"/>
            </a:lvl6pPr>
            <a:lvl7pPr marL="3506323" indent="0">
              <a:buNone/>
              <a:defRPr sz="2100" b="1"/>
            </a:lvl7pPr>
            <a:lvl8pPr marL="4090745" indent="0">
              <a:buNone/>
              <a:defRPr sz="2100" b="1"/>
            </a:lvl8pPr>
            <a:lvl9pPr marL="467513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53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61938-4789-430A-80DA-9E8B9933CF1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52A0E-380B-47DD-BAE6-6BC250B07F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6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29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AA856-47F0-43C0-ADE8-88708591217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111CB-4FAA-4D73-8AB8-4416932974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28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D6E6C-F1CA-49C0-A51F-317093C09AB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857A8-3BC9-433C-AE50-D2B0742E98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52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D6E6C-F1CA-49C0-A51F-317093C09AB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857A8-3BC9-433C-AE50-D2B0742E98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53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D6E6C-F1CA-49C0-A51F-317093C09AB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857A8-3BC9-433C-AE50-D2B0742E98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00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D6E6C-F1CA-49C0-A51F-317093C09AB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857A8-3BC9-433C-AE50-D2B0742E98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888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D6E6C-F1CA-49C0-A51F-317093C09AB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857A8-3BC9-433C-AE50-D2B0742E98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045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D6E6C-F1CA-49C0-A51F-317093C09AB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857A8-3BC9-433C-AE50-D2B0742E98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26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D6E6C-F1CA-49C0-A51F-317093C09AB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857A8-3BC9-433C-AE50-D2B0742E98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935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D6E6C-F1CA-49C0-A51F-317093C09AB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857A8-3BC9-433C-AE50-D2B0742E98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606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D6E6C-F1CA-49C0-A51F-317093C09AB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857A8-3BC9-433C-AE50-D2B0742E98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13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1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22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8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5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6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9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90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95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D6E6C-F1CA-49C0-A51F-317093C09AB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857A8-3BC9-433C-AE50-D2B0742E98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80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D6E6C-F1CA-49C0-A51F-317093C09AB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857A8-3BC9-433C-AE50-D2B0742E98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539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4402" indent="0">
              <a:buNone/>
              <a:defRPr sz="1500"/>
            </a:lvl2pPr>
            <a:lvl3pPr marL="1168783" indent="0">
              <a:buNone/>
              <a:defRPr sz="1300"/>
            </a:lvl3pPr>
            <a:lvl4pPr marL="1753164" indent="0">
              <a:buNone/>
              <a:defRPr sz="1200"/>
            </a:lvl4pPr>
            <a:lvl5pPr marL="2337571" indent="0">
              <a:buNone/>
              <a:defRPr sz="1200"/>
            </a:lvl5pPr>
            <a:lvl6pPr marL="2921957" indent="0">
              <a:buNone/>
              <a:defRPr sz="1200"/>
            </a:lvl6pPr>
            <a:lvl7pPr marL="3506323" indent="0">
              <a:buNone/>
              <a:defRPr sz="1200"/>
            </a:lvl7pPr>
            <a:lvl8pPr marL="4090745" indent="0">
              <a:buNone/>
              <a:defRPr sz="1200"/>
            </a:lvl8pPr>
            <a:lvl9pPr marL="46751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6C9FF-1EBB-4D40-969A-4B3CE82CF2E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5270C-51A9-4F42-9AEA-7D6E70539A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64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4402" indent="0">
              <a:buNone/>
              <a:defRPr sz="3600"/>
            </a:lvl2pPr>
            <a:lvl3pPr marL="1168783" indent="0">
              <a:buNone/>
              <a:defRPr sz="3100"/>
            </a:lvl3pPr>
            <a:lvl4pPr marL="1753164" indent="0">
              <a:buNone/>
              <a:defRPr sz="2600"/>
            </a:lvl4pPr>
            <a:lvl5pPr marL="2337571" indent="0">
              <a:buNone/>
              <a:defRPr sz="2600"/>
            </a:lvl5pPr>
            <a:lvl6pPr marL="2921957" indent="0">
              <a:buNone/>
              <a:defRPr sz="2600"/>
            </a:lvl6pPr>
            <a:lvl7pPr marL="3506323" indent="0">
              <a:buNone/>
              <a:defRPr sz="2600"/>
            </a:lvl7pPr>
            <a:lvl8pPr marL="4090745" indent="0">
              <a:buNone/>
              <a:defRPr sz="2600"/>
            </a:lvl8pPr>
            <a:lvl9pPr marL="4675135" indent="0">
              <a:buNone/>
              <a:defRPr sz="2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49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4402" indent="0">
              <a:buNone/>
              <a:defRPr sz="1500"/>
            </a:lvl2pPr>
            <a:lvl3pPr marL="1168783" indent="0">
              <a:buNone/>
              <a:defRPr sz="1300"/>
            </a:lvl3pPr>
            <a:lvl4pPr marL="1753164" indent="0">
              <a:buNone/>
              <a:defRPr sz="1200"/>
            </a:lvl4pPr>
            <a:lvl5pPr marL="2337571" indent="0">
              <a:buNone/>
              <a:defRPr sz="1200"/>
            </a:lvl5pPr>
            <a:lvl6pPr marL="2921957" indent="0">
              <a:buNone/>
              <a:defRPr sz="1200"/>
            </a:lvl6pPr>
            <a:lvl7pPr marL="3506323" indent="0">
              <a:buNone/>
              <a:defRPr sz="1200"/>
            </a:lvl7pPr>
            <a:lvl8pPr marL="4090745" indent="0">
              <a:buNone/>
              <a:defRPr sz="1200"/>
            </a:lvl8pPr>
            <a:lvl9pPr marL="46751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B2E98-0899-4506-A69E-1E9764D0CD9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3B3C6-BCFB-44AE-BDB9-6D98FE0D6E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984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79D11-62D3-44ED-80F8-BDB6ABAACCF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B07B1-0E5A-4FFF-BF9D-46B85FB264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874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C82-D228-407D-9CEC-D889A000C01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4/13/2022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5E187-D33D-4CF6-AEF6-AE3319B336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63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4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9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7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0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8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6130" indent="0">
              <a:buNone/>
              <a:defRPr sz="3600"/>
            </a:lvl2pPr>
            <a:lvl3pPr marL="1172261" indent="0">
              <a:buNone/>
              <a:defRPr sz="3100"/>
            </a:lvl3pPr>
            <a:lvl4pPr marL="1758391" indent="0">
              <a:buNone/>
              <a:defRPr sz="2600"/>
            </a:lvl4pPr>
            <a:lvl5pPr marL="2344522" indent="0">
              <a:buNone/>
              <a:defRPr sz="2600"/>
            </a:lvl5pPr>
            <a:lvl6pPr marL="2930652" indent="0">
              <a:buNone/>
              <a:defRPr sz="2600"/>
            </a:lvl6pPr>
            <a:lvl7pPr marL="3516782" indent="0">
              <a:buNone/>
              <a:defRPr sz="2600"/>
            </a:lvl7pPr>
            <a:lvl8pPr marL="4102913" indent="0">
              <a:buNone/>
              <a:defRPr sz="2600"/>
            </a:lvl8pPr>
            <a:lvl9pPr marL="4689043" indent="0">
              <a:buNone/>
              <a:defRPr sz="26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0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17226" tIns="58613" rIns="117226" bIns="58613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117226" tIns="58613" rIns="117226" bIns="58613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CCDA2A4-71C2-4334-8806-2EA154E3DA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7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172261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598" indent="-439598" algn="l" defTabSz="1172261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462" indent="-366332" algn="l" defTabSz="1172261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326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1456" indent="-293065" algn="l" defTabSz="1172261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7587" indent="-293065" algn="l" defTabSz="1172261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3717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848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978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2108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3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26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39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52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65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78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91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904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85" tIns="58437" rIns="116885" bIns="58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85" tIns="58437" rIns="116885" bIns="58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4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6885" tIns="58437" rIns="116885" bIns="58437" numCol="1" anchor="t" anchorCtr="0" compatLnSpc="1">
            <a:prstTxWarp prst="textNoShape">
              <a:avLst/>
            </a:prstTxWarp>
          </a:bodyPr>
          <a:lstStyle>
            <a:lvl1pPr>
              <a:defRPr sz="18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1168783" fontAlgn="base">
              <a:spcBef>
                <a:spcPct val="0"/>
              </a:spcBef>
              <a:spcAft>
                <a:spcPct val="0"/>
              </a:spcAft>
              <a:defRPr/>
            </a:pPr>
            <a:fld id="{C6D421D9-C98E-4606-AA9E-45742CE38363}" type="datetimeFigureOut">
              <a:rPr lang="en-US">
                <a:solidFill>
                  <a:srgbClr val="000000"/>
                </a:solidFill>
              </a:rPr>
              <a:pPr defTabSz="1168783" fontAlgn="base">
                <a:spcBef>
                  <a:spcPct val="0"/>
                </a:spcBef>
                <a:spcAft>
                  <a:spcPct val="0"/>
                </a:spcAft>
                <a:defRPr/>
              </a:pPr>
              <a:t>4/13/2022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4"/>
            <a:ext cx="3860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6885" tIns="58437" rIns="116885" bIns="58437" numCol="1" anchor="t" anchorCtr="0" compatLnSpc="1">
            <a:prstTxWarp prst="textNoShape">
              <a:avLst/>
            </a:prstTxWarp>
          </a:bodyPr>
          <a:lstStyle>
            <a:lvl1pPr algn="ctr">
              <a:defRPr sz="18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1168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4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6885" tIns="58437" rIns="116885" bIns="58437" numCol="1" anchor="t" anchorCtr="0" compatLnSpc="1">
            <a:prstTxWarp prst="textNoShape">
              <a:avLst/>
            </a:prstTxWarp>
          </a:bodyPr>
          <a:lstStyle>
            <a:lvl1pPr algn="r">
              <a:defRPr sz="18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1168783" fontAlgn="base">
              <a:spcBef>
                <a:spcPct val="0"/>
              </a:spcBef>
              <a:spcAft>
                <a:spcPct val="0"/>
              </a:spcAft>
              <a:defRPr/>
            </a:pPr>
            <a:fld id="{086031E0-C97C-4FA4-BC3E-DE9F91084312}" type="slidenum">
              <a:rPr lang="en-US">
                <a:solidFill>
                  <a:srgbClr val="000000"/>
                </a:solidFill>
              </a:rPr>
              <a:pPr defTabSz="1168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1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92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96" r:id="rId9"/>
    <p:sldLayoutId id="2147483695" r:id="rId10"/>
    <p:sldLayoutId id="2147483694" r:id="rId11"/>
    <p:sldLayoutId id="2147483693" r:id="rId12"/>
    <p:sldLayoutId id="2147483691" r:id="rId13"/>
    <p:sldLayoutId id="2147483690" r:id="rId14"/>
    <p:sldLayoutId id="2147483689" r:id="rId15"/>
    <p:sldLayoutId id="2147483688" r:id="rId16"/>
    <p:sldLayoutId id="2147483687" r:id="rId17"/>
    <p:sldLayoutId id="2147483686" r:id="rId18"/>
    <p:sldLayoutId id="2147483682" r:id="rId19"/>
    <p:sldLayoutId id="2147483683" r:id="rId20"/>
    <p:sldLayoutId id="2147483684" r:id="rId21"/>
    <p:sldLayoutId id="2147483685" r:id="rId2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5pPr>
      <a:lvl6pPr marL="584402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6pPr>
      <a:lvl7pPr marL="1168783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7pPr>
      <a:lvl8pPr marL="1753164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8pPr>
      <a:lvl9pPr marL="2337571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9pPr>
    </p:titleStyle>
    <p:bodyStyle>
      <a:lvl1pPr marL="438277" indent="-438277" algn="l" rtl="0" eaLnBrk="0" fontAlgn="base" hangingPunct="0">
        <a:spcBef>
          <a:spcPct val="20000"/>
        </a:spcBef>
        <a:spcAft>
          <a:spcPct val="0"/>
        </a:spcAft>
        <a:buChar char="•"/>
        <a:defRPr sz="4100">
          <a:solidFill>
            <a:schemeClr val="tx1"/>
          </a:solidFill>
          <a:latin typeface="+mn-lt"/>
          <a:ea typeface="+mn-ea"/>
          <a:cs typeface="+mn-cs"/>
        </a:defRPr>
      </a:lvl1pPr>
      <a:lvl2pPr marL="949627" indent="-365264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</a:defRPr>
      </a:lvl2pPr>
      <a:lvl3pPr marL="1460958" indent="-292205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</a:defRPr>
      </a:lvl3pPr>
      <a:lvl4pPr marL="2045366" indent="-292205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2629777" indent="-292205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3214164" indent="-29220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6pPr>
      <a:lvl7pPr marL="3798548" indent="-29220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7pPr>
      <a:lvl8pPr marL="4382939" indent="-29220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8pPr>
      <a:lvl9pPr marL="4967291" indent="-29220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4402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783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3164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7571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1957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6323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0745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5135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8.xml"/><Relationship Id="rId3" Type="http://schemas.openxmlformats.org/officeDocument/2006/relationships/image" Target="../media/image10.png"/><Relationship Id="rId7" Type="http://schemas.openxmlformats.org/officeDocument/2006/relationships/image" Target="../media/image12.emf"/><Relationship Id="rId12" Type="http://schemas.openxmlformats.org/officeDocument/2006/relationships/customXml" Target="../ink/ink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2.xml"/><Relationship Id="rId11" Type="http://schemas.openxmlformats.org/officeDocument/2006/relationships/customXml" Target="../ink/ink6.xml"/><Relationship Id="rId5" Type="http://schemas.openxmlformats.org/officeDocument/2006/relationships/image" Target="../media/image11.emf"/><Relationship Id="rId15" Type="http://schemas.openxmlformats.org/officeDocument/2006/relationships/customXml" Target="../ink/ink10.xml"/><Relationship Id="rId10" Type="http://schemas.openxmlformats.org/officeDocument/2006/relationships/customXml" Target="../ink/ink5.xml"/><Relationship Id="rId4" Type="http://schemas.openxmlformats.org/officeDocument/2006/relationships/customXml" Target="../ink/ink1.xml"/><Relationship Id="rId9" Type="http://schemas.openxmlformats.org/officeDocument/2006/relationships/customXml" Target="../ink/ink4.xml"/><Relationship Id="rId14" Type="http://schemas.openxmlformats.org/officeDocument/2006/relationships/customXml" Target="../ink/ink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3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4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5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6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14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gif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hoa\HINH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21"/>
          <p:cNvSpPr>
            <a:spLocks noChangeArrowheads="1" noChangeShapeType="1" noTextEdit="1"/>
          </p:cNvSpPr>
          <p:nvPr/>
        </p:nvSpPr>
        <p:spPr bwMode="auto">
          <a:xfrm>
            <a:off x="2588285" y="1002983"/>
            <a:ext cx="7061200" cy="1158240"/>
          </a:xfrm>
          <a:prstGeom prst="rect">
            <a:avLst/>
          </a:prstGeom>
        </p:spPr>
        <p:txBody>
          <a:bodyPr wrap="none" lIns="117221" tIns="58610" rIns="117221" bIns="58610" fromWordArt="1">
            <a:prstTxWarp prst="textPlain">
              <a:avLst>
                <a:gd name="adj" fmla="val 50222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từ và câu</a:t>
            </a:r>
            <a:r>
              <a:rPr lang="en-US" sz="4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vi-VN" sz="4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2486025" y="2438136"/>
            <a:ext cx="780097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dirty="0">
                <a:solidFill>
                  <a:srgbClr val="FF0000"/>
                </a:solidFill>
                <a:latin typeface="Bahnschrift Light" pitchFamily="34" charset="0"/>
                <a:ea typeface="Arial Unicode MS" pitchFamily="34" charset="-128"/>
                <a:cs typeface="Arial Unicode MS" pitchFamily="34" charset="-128"/>
                <a:sym typeface="字魂59号-创粗黑" panose="00000500000000000000" pitchFamily="2" charset="-122"/>
              </a:rPr>
              <a:t>Ôn tập về dấu câu</a:t>
            </a:r>
          </a:p>
          <a:p>
            <a:pPr algn="ctr"/>
            <a:r>
              <a:rPr lang="vi-VN" altLang="zh-CN" sz="4000" dirty="0">
                <a:solidFill>
                  <a:srgbClr val="FF0000"/>
                </a:solidFill>
                <a:latin typeface="Bahnschrift Light" pitchFamily="34" charset="0"/>
                <a:ea typeface="Arial Unicode MS" pitchFamily="34" charset="-128"/>
                <a:cs typeface="Arial Unicode MS" pitchFamily="34" charset="-128"/>
                <a:sym typeface="字魂59号-创粗黑" panose="00000500000000000000" pitchFamily="2" charset="-122"/>
              </a:rPr>
              <a:t>(Dấu chấm, chấm hỏi, chấm than)</a:t>
            </a:r>
            <a:endParaRPr lang="en-US" altLang="zh-CN" sz="4000" dirty="0">
              <a:solidFill>
                <a:srgbClr val="FF0000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586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364113"/>
              </p:ext>
            </p:extLst>
          </p:nvPr>
        </p:nvGraphicFramePr>
        <p:xfrm>
          <a:off x="723492" y="1613338"/>
          <a:ext cx="10706530" cy="1483944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328074">
                  <a:extLst>
                    <a:ext uri="{9D8B030D-6E8A-4147-A177-3AD203B41FA5}">
                      <a16:colId xmlns:a16="http://schemas.microsoft.com/office/drawing/2014/main" val="2106029109"/>
                    </a:ext>
                  </a:extLst>
                </a:gridCol>
                <a:gridCol w="2966484">
                  <a:extLst>
                    <a:ext uri="{9D8B030D-6E8A-4147-A177-3AD203B41FA5}">
                      <a16:colId xmlns:a16="http://schemas.microsoft.com/office/drawing/2014/main" val="86825318"/>
                    </a:ext>
                  </a:extLst>
                </a:gridCol>
                <a:gridCol w="5411972">
                  <a:extLst>
                    <a:ext uri="{9D8B030D-6E8A-4147-A177-3AD203B41FA5}">
                      <a16:colId xmlns:a16="http://schemas.microsoft.com/office/drawing/2014/main" val="4196142888"/>
                    </a:ext>
                  </a:extLst>
                </a:gridCol>
              </a:tblGrid>
              <a:tr h="378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Câu </a:t>
                      </a:r>
                      <a:endParaRPr lang="vi-VN" sz="2800" b="1" i="0" dirty="0">
                        <a:solidFill>
                          <a:srgbClr val="0070C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câu</a:t>
                      </a:r>
                      <a:endParaRPr lang="vi-VN" sz="2800" b="1" i="0" dirty="0">
                        <a:solidFill>
                          <a:srgbClr val="0070C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Tác dụng</a:t>
                      </a:r>
                      <a:endParaRPr lang="vi-VN" sz="2800" b="1" i="0" dirty="0">
                        <a:solidFill>
                          <a:srgbClr val="0070C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94262591"/>
                  </a:ext>
                </a:extLst>
              </a:tr>
              <a:tr h="9229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Câu 1, 2, 9</a:t>
                      </a:r>
                      <a:endParaRPr lang="vi-VN" sz="2800" b="1" i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</a:t>
                      </a:r>
                      <a:endParaRPr lang="vi-VN" sz="2800" b="1" i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các câu kể.</a:t>
                      </a:r>
                      <a:endParaRPr lang="vi-VN" sz="2800" b="1" i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extLst>
                  <a:ext uri="{0D108BD9-81ED-4DB2-BD59-A6C34878D82A}">
                    <a16:rowId xmlns:a16="http://schemas.microsoft.com/office/drawing/2014/main" val="309672341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759964"/>
              </p:ext>
            </p:extLst>
          </p:nvPr>
        </p:nvGraphicFramePr>
        <p:xfrm>
          <a:off x="723492" y="3160454"/>
          <a:ext cx="10706530" cy="1974465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328052">
                  <a:extLst>
                    <a:ext uri="{9D8B030D-6E8A-4147-A177-3AD203B41FA5}">
                      <a16:colId xmlns:a16="http://schemas.microsoft.com/office/drawing/2014/main" val="865988564"/>
                    </a:ext>
                  </a:extLst>
                </a:gridCol>
                <a:gridCol w="2987749">
                  <a:extLst>
                    <a:ext uri="{9D8B030D-6E8A-4147-A177-3AD203B41FA5}">
                      <a16:colId xmlns:a16="http://schemas.microsoft.com/office/drawing/2014/main" val="3958741764"/>
                    </a:ext>
                  </a:extLst>
                </a:gridCol>
                <a:gridCol w="5390729">
                  <a:extLst>
                    <a:ext uri="{9D8B030D-6E8A-4147-A177-3AD203B41FA5}">
                      <a16:colId xmlns:a16="http://schemas.microsoft.com/office/drawing/2014/main" val="1451004583"/>
                    </a:ext>
                  </a:extLst>
                </a:gridCol>
              </a:tblGrid>
              <a:tr h="434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Câu 7, 11</a:t>
                      </a:r>
                      <a:endParaRPr lang="vi-VN" sz="28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 hỏi</a:t>
                      </a:r>
                      <a:endParaRPr lang="vi-VN" sz="28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câu hỏi</a:t>
                      </a:r>
                      <a:endParaRPr lang="vi-VN" sz="28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203757"/>
                  </a:ext>
                </a:extLst>
              </a:tr>
              <a:tr h="1413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Câu 4, 5</a:t>
                      </a:r>
                      <a:endParaRPr lang="vi-VN" sz="2800" b="1" i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 than</a:t>
                      </a:r>
                      <a:endParaRPr lang="vi-VN" sz="2800" b="1" i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câu cảm (câu 4), câu khiến (câu 5).</a:t>
                      </a:r>
                      <a:endParaRPr lang="vi-VN" sz="2800" b="1" i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80716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1767904"/>
            <a:ext cx="10801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Tính khôi hài của mẩu chuyện vui </a:t>
            </a:r>
            <a:r>
              <a:rPr lang="nl-NL" sz="3200" i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Kỉ lục thế giới</a:t>
            </a: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là gì</a:t>
            </a:r>
            <a:r>
              <a:rPr lang="vi-VN" sz="32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nào?</a:t>
            </a:r>
            <a:endParaRPr lang="vi-VN" sz="3200" b="1" dirty="0">
              <a:solidFill>
                <a:srgbClr val="FF0000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104" y="2845122"/>
            <a:ext cx="109369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600"/>
              </a:spcBef>
              <a:spcAft>
                <a:spcPts val="600"/>
              </a:spcAft>
            </a:pPr>
            <a:r>
              <a:rPr lang="nl-NL" sz="3200" dirty="0">
                <a:ea typeface="SimSun" panose="02010600030101010101" pitchFamily="2" charset="-122"/>
                <a:cs typeface="Times New Roman" panose="02020603050405020304" pitchFamily="18" charset="0"/>
              </a:rPr>
              <a:t>=&gt; Vận động viên lúc nào cũng chỉ nghĩ đến kỉ lục nên khi bác sĩ nói anh sốt 41 độ, anh hỏi ngay: Kỉ lục thế giới (</a:t>
            </a:r>
            <a:r>
              <a:rPr lang="nl-NL" sz="3200" i="1" dirty="0">
                <a:ea typeface="SimSun" panose="02010600030101010101" pitchFamily="2" charset="-122"/>
                <a:cs typeface="Times New Roman" panose="02020603050405020304" pitchFamily="18" charset="0"/>
              </a:rPr>
              <a:t>về sốt cao</a:t>
            </a:r>
            <a:r>
              <a:rPr lang="nl-NL" sz="3200" dirty="0">
                <a:ea typeface="SimSun" panose="02010600030101010101" pitchFamily="2" charset="-122"/>
                <a:cs typeface="Times New Roman" panose="02020603050405020304" pitchFamily="18" charset="0"/>
              </a:rPr>
              <a:t>) là bao nhiêu. Trong thực tế không có kỉ lục thế giới về sốt.</a:t>
            </a:r>
            <a:endParaRPr lang="vi-VN" sz="3200" b="1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247" y="398493"/>
            <a:ext cx="109369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ea typeface="SimSun" panose="02010600030101010101" pitchFamily="2" charset="-122"/>
              </a:rPr>
              <a:t>Qua bài tập này, các em đã nắm lại được kiến thức về 3 loại dấu câu và tác dụng của chúng. </a:t>
            </a:r>
            <a:endParaRPr lang="vi-VN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089318"/>
              </p:ext>
            </p:extLst>
          </p:nvPr>
        </p:nvGraphicFramePr>
        <p:xfrm>
          <a:off x="799258" y="1947514"/>
          <a:ext cx="10805182" cy="3510312"/>
        </p:xfrm>
        <a:graphic>
          <a:graphicData uri="http://schemas.openxmlformats.org/drawingml/2006/table">
            <a:tbl>
              <a:tblPr firstRow="1" firstCol="1" bandRow="1">
                <a:solidFill>
                  <a:srgbClr val="FF99FF"/>
                </a:solidFill>
                <a:tableStyleId>{5C22544A-7EE6-4342-B048-85BDC9FD1C3A}</a:tableStyleId>
              </a:tblPr>
              <a:tblGrid>
                <a:gridCol w="2929780">
                  <a:extLst>
                    <a:ext uri="{9D8B030D-6E8A-4147-A177-3AD203B41FA5}">
                      <a16:colId xmlns:a16="http://schemas.microsoft.com/office/drawing/2014/main" val="2766839062"/>
                    </a:ext>
                  </a:extLst>
                </a:gridCol>
                <a:gridCol w="7875402">
                  <a:extLst>
                    <a:ext uri="{9D8B030D-6E8A-4147-A177-3AD203B41FA5}">
                      <a16:colId xmlns:a16="http://schemas.microsoft.com/office/drawing/2014/main" val="199596866"/>
                    </a:ext>
                  </a:extLst>
                </a:gridCol>
              </a:tblGrid>
              <a:tr h="8357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câu</a:t>
                      </a:r>
                      <a:endParaRPr lang="vi-VN" sz="32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Tác dụng</a:t>
                      </a:r>
                      <a:endParaRPr lang="vi-VN" sz="3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330286"/>
                  </a:ext>
                </a:extLst>
              </a:tr>
              <a:tr h="8557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0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</a:t>
                      </a:r>
                      <a:endParaRPr lang="vi-VN" sz="3200" b="0" dirty="0">
                        <a:solidFill>
                          <a:srgbClr val="00B05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câu kể.</a:t>
                      </a:r>
                      <a:endParaRPr lang="vi-VN" sz="32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838565"/>
                  </a:ext>
                </a:extLst>
              </a:tr>
              <a:tr h="9043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0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 hỏi</a:t>
                      </a:r>
                      <a:endParaRPr lang="vi-VN" sz="3200" b="0" dirty="0">
                        <a:solidFill>
                          <a:srgbClr val="00B05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câu hỏi</a:t>
                      </a:r>
                      <a:endParaRPr lang="vi-VN" sz="32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140063"/>
                  </a:ext>
                </a:extLst>
              </a:tr>
              <a:tr h="9145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0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 than</a:t>
                      </a:r>
                      <a:endParaRPr lang="vi-VN" sz="3200" b="0" dirty="0">
                        <a:solidFill>
                          <a:srgbClr val="00B05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câu cảm </a:t>
                      </a:r>
                      <a:r>
                        <a:rPr lang="vi-VN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nl-NL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câu khiến.</a:t>
                      </a:r>
                      <a:endParaRPr lang="vi-VN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4358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738" y="24298"/>
            <a:ext cx="11975782" cy="7348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effectLst/>
              <a:uFill>
                <a:solidFill>
                  <a:srgbClr val="FF0000"/>
                </a:solidFill>
              </a:u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ctr">
              <a:spcBef>
                <a:spcPts val="50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nữ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500"/>
              </a:spcBef>
              <a:spcAft>
                <a:spcPts val="1200"/>
              </a:spcAft>
            </a:pPr>
            <a:r>
              <a:rPr lang="vi-VN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phố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-chi-tan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nằm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phía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nam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Mê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-hi-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cô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thiên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đường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đây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ông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vẻ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mảnh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mai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còn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lại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đẫy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mạnh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mẽ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mỗi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đình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bé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sinh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phái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đẹp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thì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viên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đình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nhảy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cẫng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lên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vì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vui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sướng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hết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lời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ơn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đấng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tối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</a:t>
            </a:r>
            <a:endParaRPr lang="en-US" sz="2500" dirty="0">
              <a:effectLst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500"/>
              </a:spcBef>
              <a:spcAft>
                <a:spcPts val="1200"/>
              </a:spcAft>
            </a:pPr>
            <a:r>
              <a:rPr lang="vi-VN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Nhưng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điều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nói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đặc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quyền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đặc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lợi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bậc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thang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xã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hội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-chi-tan,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trên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hết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kế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đó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người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giả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trang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còn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nấc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thang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cuối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ông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điều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này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thể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nhiều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tập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quán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xã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hội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chẳng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hạn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muốn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tham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môt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lễ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hội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ông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phải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mời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vé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vào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cửa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20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pê-xô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cho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chính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cống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hoặc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chàng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trai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giả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gái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còn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ông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70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pê-xô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hiều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chàng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trai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mới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lớn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thèm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thuồng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đặc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quyền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đặc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lợi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đến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nỗi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lắm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trở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... con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gái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500" dirty="0">
              <a:effectLst/>
              <a:ea typeface="Times New Roman" panose="02020603050405020304" pitchFamily="18" charset="0"/>
            </a:endParaRPr>
          </a:p>
          <a:p>
            <a:pPr marL="30480" marR="30480" algn="r">
              <a:spcBef>
                <a:spcPts val="0"/>
              </a:spcBef>
              <a:spcAft>
                <a:spcPts val="12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                                   Theo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Tạp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chí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Thế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giới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mới</a:t>
            </a:r>
            <a:endParaRPr lang="en-US" sz="2500" dirty="0">
              <a:effectLst/>
              <a:ea typeface="Times New Roman" panose="02020603050405020304" pitchFamily="18" charset="0"/>
            </a:endParaRPr>
          </a:p>
          <a:p>
            <a:pPr marL="30480" marR="30480" algn="r">
              <a:spcBef>
                <a:spcPts val="0"/>
              </a:spcBef>
              <a:spcAft>
                <a:spcPts val="12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  <a:endParaRPr lang="en-US" sz="2500" dirty="0">
              <a:effectLst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" y="914400"/>
            <a:ext cx="4459817" cy="4648200"/>
          </a:xfrm>
          <a:noFill/>
          <a:ln>
            <a:solidFill>
              <a:schemeClr val="bg1"/>
            </a:solidFill>
          </a:ln>
        </p:spPr>
      </p:pic>
      <p:pic>
        <p:nvPicPr>
          <p:cNvPr id="29703" name="Picture 7" descr="map-mex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3600" y="914400"/>
            <a:ext cx="7518400" cy="46482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 xmlns=""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 xmlns=""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 xmlns=""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 xmlns="">
          <p:pic>
            <p:nvPicPr>
              <p:cNvPr id="1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 xmlns=""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 xmlns="">
          <p:pic>
            <p:nvPicPr>
              <p:cNvPr id="10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 xmlns="">
          <p:pic>
            <p:nvPicPr>
              <p:cNvPr id="10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 xmlns="">
          <p:pic>
            <p:nvPicPr>
              <p:cNvPr id="10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 xmlns="">
          <p:pic>
            <p:nvPicPr>
              <p:cNvPr id="103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3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 xmlns="">
          <p:pic>
            <p:nvPicPr>
              <p:cNvPr id="103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116" y="212014"/>
            <a:ext cx="11652069" cy="6188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spcBef>
                <a:spcPts val="50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0480" marR="30480" algn="ctr">
              <a:spcBef>
                <a:spcPts val="50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nữ</a:t>
            </a:r>
            <a:endParaRPr lang="vi-VN" sz="2000" b="0" i="0" dirty="0">
              <a:solidFill>
                <a:srgbClr val="000000"/>
              </a:solidFill>
              <a:effectLst/>
            </a:endParaRPr>
          </a:p>
          <a:p>
            <a:r>
              <a:rPr lang="vi-VN" sz="2400" baseline="30000" dirty="0">
                <a:solidFill>
                  <a:srgbClr val="FF0000"/>
                </a:solidFill>
              </a:rPr>
              <a:t>         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Thành phố Giu-chi-tan nằm ở phía nam Mê-hi-cô là thiên đường của phụ nữ  </a:t>
            </a:r>
            <a:r>
              <a:rPr lang="vi-VN" sz="2400" i="0" dirty="0">
                <a:solidFill>
                  <a:srgbClr val="FF0000"/>
                </a:solidFill>
                <a:effectLst/>
              </a:rPr>
              <a:t>        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đây, </a:t>
            </a:r>
            <a:r>
              <a:rPr lang="vi-VN" sz="2400" dirty="0"/>
              <a:t>đ</a:t>
            </a:r>
            <a:r>
              <a:rPr lang="vi-VN" sz="2400" i="0" dirty="0">
                <a:effectLst/>
              </a:rPr>
              <a:t>àn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ông có vẻ mảnh mai</a:t>
            </a:r>
            <a:r>
              <a:rPr lang="vi-VN" sz="2400" dirty="0">
                <a:solidFill>
                  <a:srgbClr val="000000"/>
                </a:solidFill>
              </a:rPr>
              <a:t>,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đàn bà lại đẫy đà, mạnh mẽ</a:t>
            </a:r>
            <a:r>
              <a:rPr lang="vi-VN" sz="2400" dirty="0">
                <a:solidFill>
                  <a:srgbClr val="000000"/>
                </a:solidFill>
              </a:rPr>
              <a:t>         </a:t>
            </a:r>
            <a:r>
              <a:rPr lang="vi-VN" sz="2400" i="0" baseline="30000" dirty="0">
                <a:solidFill>
                  <a:srgbClr val="FF0000"/>
                </a:solidFill>
                <a:effectLst/>
              </a:rPr>
              <a:t>     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mỗi gia đình</a:t>
            </a:r>
            <a:r>
              <a:rPr lang="vi-VN" sz="2400" dirty="0">
                <a:solidFill>
                  <a:srgbClr val="000000"/>
                </a:solidFill>
              </a:rPr>
              <a:t> khi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một đứa bé sinh ra là phái đẹp thì các thành viên trong gia đình nhảy cẫng lên vì vui sướng,</a:t>
            </a:r>
            <a:r>
              <a:rPr lang="vi-VN" sz="2400" i="0" dirty="0">
                <a:effectLst/>
              </a:rPr>
              <a:t> hết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lời tạ ơn đấng tối cao.</a:t>
            </a:r>
          </a:p>
          <a:p>
            <a:r>
              <a:rPr lang="vi-VN" sz="2400" i="0" dirty="0">
                <a:effectLst/>
              </a:rPr>
              <a:t>       Nhưng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 điều đáng nói là những đặc quyền đặc lợi của phụ nữ            bậc thang xã hội ở Giu-chi-tan, đứng trên hết là phụ nữ, kế đó là những người giả trang phụ nữ</a:t>
            </a:r>
            <a:r>
              <a:rPr lang="vi-VN" sz="2400" dirty="0">
                <a:solidFill>
                  <a:srgbClr val="000000"/>
                </a:solidFill>
              </a:rPr>
              <a:t>, còn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ở nấc thang cuối cùng là đàn ông           này thể hiện trong nhiều tập quán của xã hội</a:t>
            </a:r>
            <a:r>
              <a:rPr lang="vi-VN" sz="2400" dirty="0">
                <a:solidFill>
                  <a:srgbClr val="000000"/>
                </a:solidFill>
              </a:rPr>
              <a:t>         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   hạn, muốn tham gia một lễ hội, đàn ông phải được một phụ nữ mời, và giá vé vào cửa là 20 pê-xô dành cho phụ nữ chính cống hoặc những chàng trai giả gái, còn đàn ông: 70 pê-xô            chàng trai mới lớn thèm thuồng những đặc quyền đặc lợi của phụ nữ đến nỗi có lắm anh tìm cách trở thành... con gái.</a:t>
            </a:r>
          </a:p>
          <a:p>
            <a:pPr algn="r"/>
            <a:r>
              <a:rPr lang="vi-VN" sz="2400" b="0" i="0" dirty="0">
                <a:solidFill>
                  <a:srgbClr val="000000"/>
                </a:solidFill>
                <a:effectLst/>
              </a:rPr>
              <a:t>Theo Tạp chí Thế giới mới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29594" y="2228851"/>
            <a:ext cx="141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.Trong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663294" y="4415909"/>
            <a:ext cx="1321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.</a:t>
            </a:r>
            <a:r>
              <a:rPr lang="vi-VN" sz="2400" baseline="30000" dirty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rgbClr val="FF0000"/>
                </a:solidFill>
              </a:rPr>
              <a:t>Chẳng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95273" y="1858451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 Ở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981081" y="4058721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. Điều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71835" y="1858449"/>
            <a:ext cx="386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ở</a:t>
            </a:r>
          </a:p>
        </p:txBody>
      </p:sp>
      <p:sp>
        <p:nvSpPr>
          <p:cNvPr id="8" name="Rectangle 7"/>
          <p:cNvSpPr/>
          <p:nvPr/>
        </p:nvSpPr>
        <p:spPr>
          <a:xfrm>
            <a:off x="8429402" y="2229923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trong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17820" y="3315776"/>
            <a:ext cx="1123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.Trong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4768" y="4415909"/>
            <a:ext cx="1109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chẳng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16669" y="3311012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trong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7217" y="4053184"/>
            <a:ext cx="768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điều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6179" y="5139809"/>
            <a:ext cx="116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. Nhiều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2317" y="5134270"/>
            <a:ext cx="939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nhiều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5" y="318977"/>
            <a:ext cx="11390857" cy="6177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920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4326" y="739117"/>
            <a:ext cx="114871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  <a:cs typeface="Times New Roman" panose="02020603050405020304" pitchFamily="18" charset="0"/>
              </a:rPr>
              <a:t>Bài 3</a:t>
            </a:r>
            <a:r>
              <a:rPr lang="vi-VN" sz="3000" dirty="0">
                <a:solidFill>
                  <a:srgbClr val="002060"/>
                </a:solidFill>
                <a:cs typeface="Times New Roman" panose="02020603050405020304" pitchFamily="18" charset="0"/>
              </a:rPr>
              <a:t>: Khi chép lại mẩu chuyện vui dưới đây, bạn Hùng đã dùng sai một số dấu câu. Em hãy giúp bạn chữa lại những lỗi đó.</a:t>
            </a:r>
          </a:p>
          <a:p>
            <a:pPr algn="ctr"/>
            <a:endParaRPr lang="vi-VN" sz="3000" b="1" dirty="0"/>
          </a:p>
          <a:p>
            <a:pPr algn="ctr"/>
            <a:endParaRPr lang="vi-VN" sz="3000" b="1" dirty="0"/>
          </a:p>
          <a:p>
            <a:pPr algn="ctr"/>
            <a:r>
              <a:rPr lang="vi-VN" sz="3000" b="1" dirty="0"/>
              <a:t>Tỉ số chưa được mở</a:t>
            </a:r>
            <a:endParaRPr lang="vi-VN" sz="3000" u="sng" dirty="0"/>
          </a:p>
          <a:p>
            <a:r>
              <a:rPr lang="vi-VN" sz="3000" dirty="0"/>
              <a:t>Nam: - Hùng này, hai bài kiểm tra Tiếng Việt và Toán hôm qua, cậu được mấy điểm.</a:t>
            </a:r>
          </a:p>
          <a:p>
            <a:r>
              <a:rPr lang="vi-VN" sz="3000" dirty="0"/>
              <a:t>Hùng: - Vẫn chưa mở được tỉ số.</a:t>
            </a:r>
          </a:p>
          <a:p>
            <a:r>
              <a:rPr lang="vi-VN" sz="3000" dirty="0"/>
              <a:t>Nam: - Nghĩa là sao!</a:t>
            </a:r>
          </a:p>
          <a:p>
            <a:r>
              <a:rPr lang="vi-VN" sz="3000" dirty="0"/>
              <a:t>Hùng: - Vẫn đang hòa không – không?</a:t>
            </a:r>
          </a:p>
          <a:p>
            <a:r>
              <a:rPr lang="vi-VN" sz="3000" dirty="0"/>
              <a:t>Nam: ?!                                                                        </a:t>
            </a:r>
            <a:endParaRPr lang="en-US" sz="3000" dirty="0"/>
          </a:p>
          <a:p>
            <a:r>
              <a:rPr lang="en-US" sz="3000" dirty="0"/>
              <a:t>                                                                        </a:t>
            </a:r>
            <a:r>
              <a:rPr lang="vi-VN" sz="3000" dirty="0"/>
              <a:t>Minh Châu sưu tầm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5319" y="1835769"/>
            <a:ext cx="51467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</a:rPr>
              <a:t>M</a:t>
            </a:r>
            <a:r>
              <a:rPr lang="en-US" sz="3000" b="1" dirty="0">
                <a:solidFill>
                  <a:srgbClr val="FF0000"/>
                </a:solidFill>
              </a:rPr>
              <a:t>ẩ</a:t>
            </a:r>
            <a:r>
              <a:rPr lang="vi-VN" sz="3000" b="1" dirty="0">
                <a:solidFill>
                  <a:srgbClr val="FF0000"/>
                </a:solidFill>
              </a:rPr>
              <a:t>u chuyện có mấy câu?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2093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767692"/>
            <a:ext cx="1157287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</a:rPr>
              <a:t>Bài 3: </a:t>
            </a:r>
            <a:r>
              <a:rPr lang="vi-VN" sz="3000" dirty="0">
                <a:solidFill>
                  <a:srgbClr val="002060"/>
                </a:solidFill>
                <a:cs typeface="Times New Roman" panose="02020603050405020304" pitchFamily="18" charset="0"/>
              </a:rPr>
              <a:t>Khi chép lại mẩu chuyện vui dưới đây, </a:t>
            </a:r>
            <a:r>
              <a:rPr lang="vi-VN" sz="30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cs typeface="Times New Roman" panose="02020603050405020304" pitchFamily="18" charset="0"/>
              </a:rPr>
              <a:t>bạn Hùng đã dùng sai một số dấu câu.</a:t>
            </a:r>
            <a:r>
              <a:rPr lang="vi-VN" sz="3000" dirty="0">
                <a:solidFill>
                  <a:srgbClr val="002060"/>
                </a:solidFill>
                <a:cs typeface="Times New Roman" panose="02020603050405020304" pitchFamily="18" charset="0"/>
              </a:rPr>
              <a:t> Em hãy giúp bạn </a:t>
            </a:r>
            <a:r>
              <a:rPr lang="vi-VN" sz="30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cs typeface="Times New Roman" panose="02020603050405020304" pitchFamily="18" charset="0"/>
              </a:rPr>
              <a:t>chữa lại những lỗi đó.</a:t>
            </a:r>
          </a:p>
          <a:p>
            <a:pPr algn="ctr"/>
            <a:endParaRPr lang="vi-VN" sz="3000" b="1" dirty="0"/>
          </a:p>
          <a:p>
            <a:pPr algn="ctr"/>
            <a:r>
              <a:rPr lang="vi-VN" sz="3000" b="1" dirty="0"/>
              <a:t>Tỉ số chưa được mở</a:t>
            </a:r>
            <a:endParaRPr lang="vi-VN" sz="3000" u="sng" dirty="0"/>
          </a:p>
          <a:p>
            <a:r>
              <a:rPr lang="vi-VN" sz="3000" dirty="0"/>
              <a:t>Nam: - </a:t>
            </a:r>
            <a:r>
              <a:rPr lang="vi-VN" sz="2800" baseline="30000" dirty="0">
                <a:solidFill>
                  <a:srgbClr val="FF0000"/>
                </a:solidFill>
              </a:rPr>
              <a:t>(1) </a:t>
            </a:r>
            <a:r>
              <a:rPr lang="vi-VN" sz="3000" dirty="0"/>
              <a:t>Hùng này, hai bài kiểm tra Tiếng Việt và Toán hôm qua, cậu được mấy điểm</a:t>
            </a:r>
          </a:p>
          <a:p>
            <a:r>
              <a:rPr lang="vi-VN" sz="3000" dirty="0"/>
              <a:t>Hùng: - </a:t>
            </a:r>
            <a:r>
              <a:rPr lang="vi-VN" sz="2800" baseline="30000" dirty="0">
                <a:solidFill>
                  <a:srgbClr val="FF0000"/>
                </a:solidFill>
              </a:rPr>
              <a:t>(</a:t>
            </a:r>
            <a:r>
              <a:rPr lang="en-US" sz="2800" baseline="30000" dirty="0">
                <a:solidFill>
                  <a:srgbClr val="FF0000"/>
                </a:solidFill>
              </a:rPr>
              <a:t>2</a:t>
            </a:r>
            <a:r>
              <a:rPr lang="vi-VN" sz="2800" baseline="30000" dirty="0">
                <a:solidFill>
                  <a:srgbClr val="FF0000"/>
                </a:solidFill>
              </a:rPr>
              <a:t>) </a:t>
            </a:r>
            <a:r>
              <a:rPr lang="vi-VN" sz="3000" dirty="0"/>
              <a:t>Vẫn chưa mở được tỉ số.</a:t>
            </a:r>
          </a:p>
          <a:p>
            <a:r>
              <a:rPr lang="vi-VN" sz="3000" dirty="0"/>
              <a:t>Nam: - </a:t>
            </a:r>
            <a:r>
              <a:rPr lang="vi-VN" sz="2800" baseline="30000" dirty="0">
                <a:solidFill>
                  <a:srgbClr val="FF0000"/>
                </a:solidFill>
              </a:rPr>
              <a:t>(</a:t>
            </a:r>
            <a:r>
              <a:rPr lang="en-US" sz="2800" baseline="30000" dirty="0">
                <a:solidFill>
                  <a:srgbClr val="FF0000"/>
                </a:solidFill>
              </a:rPr>
              <a:t>3</a:t>
            </a:r>
            <a:r>
              <a:rPr lang="vi-VN" sz="2800" baseline="30000" dirty="0">
                <a:solidFill>
                  <a:srgbClr val="FF0000"/>
                </a:solidFill>
              </a:rPr>
              <a:t>) </a:t>
            </a:r>
            <a:r>
              <a:rPr lang="vi-VN" sz="3000" dirty="0"/>
              <a:t>Nghĩa là sao</a:t>
            </a:r>
          </a:p>
          <a:p>
            <a:r>
              <a:rPr lang="vi-VN" sz="3000" dirty="0"/>
              <a:t>Hùng: - </a:t>
            </a:r>
            <a:r>
              <a:rPr lang="vi-VN" sz="2800" baseline="30000" dirty="0">
                <a:solidFill>
                  <a:srgbClr val="FF0000"/>
                </a:solidFill>
              </a:rPr>
              <a:t>(</a:t>
            </a:r>
            <a:r>
              <a:rPr lang="en-US" sz="2800" baseline="30000" dirty="0">
                <a:solidFill>
                  <a:srgbClr val="FF0000"/>
                </a:solidFill>
              </a:rPr>
              <a:t>4</a:t>
            </a:r>
            <a:r>
              <a:rPr lang="vi-VN" sz="2800" baseline="30000" dirty="0">
                <a:solidFill>
                  <a:srgbClr val="FF0000"/>
                </a:solidFill>
              </a:rPr>
              <a:t>) </a:t>
            </a:r>
            <a:r>
              <a:rPr lang="vi-VN" sz="3000" dirty="0"/>
              <a:t>Vẫn đang hòa không – không</a:t>
            </a:r>
          </a:p>
          <a:p>
            <a:r>
              <a:rPr lang="vi-VN" sz="3000" dirty="0"/>
              <a:t>Nam: </a:t>
            </a:r>
            <a:r>
              <a:rPr lang="vi-VN" sz="2800" baseline="30000" dirty="0">
                <a:solidFill>
                  <a:srgbClr val="FF0000"/>
                </a:solidFill>
              </a:rPr>
              <a:t>(</a:t>
            </a:r>
            <a:r>
              <a:rPr lang="en-US" sz="2800" baseline="30000" dirty="0">
                <a:solidFill>
                  <a:srgbClr val="FF0000"/>
                </a:solidFill>
              </a:rPr>
              <a:t>5</a:t>
            </a:r>
            <a:r>
              <a:rPr lang="vi-VN" sz="2800" baseline="30000" dirty="0">
                <a:solidFill>
                  <a:srgbClr val="FF0000"/>
                </a:solidFill>
              </a:rPr>
              <a:t>)</a:t>
            </a:r>
            <a:r>
              <a:rPr lang="en-US" sz="2800" baseline="30000" dirty="0">
                <a:solidFill>
                  <a:srgbClr val="FF0000"/>
                </a:solidFill>
              </a:rPr>
              <a:t> </a:t>
            </a:r>
            <a:r>
              <a:rPr lang="vi-VN" sz="3000" dirty="0"/>
              <a:t>?!                                                                  </a:t>
            </a:r>
            <a:endParaRPr lang="en-US" sz="3000" dirty="0"/>
          </a:p>
          <a:p>
            <a:r>
              <a:rPr lang="en-US" sz="3000" dirty="0"/>
              <a:t>                                                                         </a:t>
            </a:r>
            <a:r>
              <a:rPr lang="vi-VN" sz="3000" dirty="0"/>
              <a:t>Minh Châu sưu tầm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72311" y="4371977"/>
            <a:ext cx="37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?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24287" y="3081340"/>
            <a:ext cx="37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48075" y="3005140"/>
            <a:ext cx="37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05645" y="4433892"/>
            <a:ext cx="37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5763" y="3924302"/>
            <a:ext cx="37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!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48136" y="3905253"/>
            <a:ext cx="37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7563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6056" y="1454663"/>
            <a:ext cx="102710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ea typeface="SimSun" panose="02010600030101010101" pitchFamily="2" charset="-122"/>
              </a:rPr>
              <a:t>Em hiểu câu </a:t>
            </a: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</a:rPr>
              <a:t>trả lời của Hùng trong mẩu chuyện vui </a:t>
            </a:r>
            <a:r>
              <a:rPr lang="nl-NL" sz="3200" b="1" i="1" dirty="0">
                <a:solidFill>
                  <a:srgbClr val="FF0000"/>
                </a:solidFill>
                <a:ea typeface="SimSun" panose="02010600030101010101" pitchFamily="2" charset="-122"/>
              </a:rPr>
              <a:t>Tỉ số chưa được mở</a:t>
            </a:r>
            <a:r>
              <a:rPr lang="nl-NL" sz="3200" b="1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</a:rPr>
              <a:t>như thế nào ?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0484" y="2778102"/>
            <a:ext cx="102602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i="1" dirty="0">
                <a:ea typeface="SimSun" panose="02010600030101010101" pitchFamily="2" charset="-122"/>
              </a:rPr>
              <a:t>=&gt; Câu trả lời của Hùng cho biết: Hùng được 0 điểm cả hai bài kiểm tra Tiếng Việt và Toán.</a:t>
            </a:r>
            <a:endParaRPr lang="vi-VN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7563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4153FA1-1248-438E-AB60-3A972860F4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4215" y="-242887"/>
            <a:ext cx="11052144" cy="6269548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3B89C54-015E-439C-8036-005881C16A18}"/>
              </a:ext>
            </a:extLst>
          </p:cNvPr>
          <p:cNvSpPr txBox="1"/>
          <p:nvPr/>
        </p:nvSpPr>
        <p:spPr>
          <a:xfrm>
            <a:off x="2596753" y="3074094"/>
            <a:ext cx="7413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Fira Sans" panose="020B0803050000020004" pitchFamily="34" charset="0"/>
                <a:ea typeface="字魂119号-天真儿风体" panose="00000500000000000000" pitchFamily="2" charset="-122"/>
              </a:rPr>
              <a:t>KHỞI ĐỘNG</a:t>
            </a:r>
            <a:endParaRPr lang="zh-CN" altLang="en-US" sz="8800" b="1" dirty="0">
              <a:solidFill>
                <a:srgbClr val="FF0066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Fira Sans" panose="020B0803050000020004" pitchFamily="34" charset="0"/>
              <a:ea typeface="字魂119号-天真儿风体" panose="00000500000000000000" pitchFamily="2" charset="-122"/>
            </a:endParaRPr>
          </a:p>
        </p:txBody>
      </p:sp>
      <p:pic>
        <p:nvPicPr>
          <p:cNvPr id="5" name="Picture 27">
            <a:extLst>
              <a:ext uri="{FF2B5EF4-FFF2-40B4-BE49-F238E27FC236}">
                <a16:creationId xmlns:a16="http://schemas.microsoft.com/office/drawing/2014/main" id="{D646FD8B-C384-447B-8E0D-BC5F3091DB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9"/>
          <a:stretch>
            <a:fillRect/>
          </a:stretch>
        </p:blipFill>
        <p:spPr>
          <a:xfrm>
            <a:off x="0" y="476672"/>
            <a:ext cx="1186171" cy="1086083"/>
          </a:xfrm>
          <a:prstGeom prst="rect">
            <a:avLst/>
          </a:prstGeom>
        </p:spPr>
      </p:pic>
      <p:pic>
        <p:nvPicPr>
          <p:cNvPr id="6" name="Picture 28">
            <a:extLst>
              <a:ext uri="{FF2B5EF4-FFF2-40B4-BE49-F238E27FC236}">
                <a16:creationId xmlns:a16="http://schemas.microsoft.com/office/drawing/2014/main" id="{A44A7DD1-E222-4EF7-88E9-6E2B3F5F4DA0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6093" y="794067"/>
            <a:ext cx="790006" cy="451291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3865E26A-0D00-414C-A413-C882D197E9F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3019573" y="1238319"/>
            <a:ext cx="1639562" cy="1012667"/>
          </a:xfrm>
          <a:prstGeom prst="rect">
            <a:avLst/>
          </a:prstGeom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E2EB7E9C-2FB5-4296-B0C9-8DB79AF74F7B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10496277" y="232691"/>
            <a:ext cx="1639562" cy="10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SubTitle_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-877816" y="1072544"/>
            <a:ext cx="3555857" cy="3825025"/>
          </a:xfrm>
          <a:prstGeom prst="roundRect">
            <a:avLst>
              <a:gd name="adj" fmla="val 50000"/>
            </a:avLst>
          </a:prstGeom>
          <a:solidFill>
            <a:srgbClr val="FF8E00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algn="ctr" eaLnBrk="0" hangingPunct="0">
              <a:spcBef>
                <a:spcPct val="20000"/>
              </a:spcBef>
            </a:pPr>
            <a:endParaRPr kumimoji="1" lang="zh-CN" altLang="en-US" sz="105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0" y="1368765"/>
            <a:ext cx="24321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Đánh</a:t>
            </a:r>
            <a:r>
              <a:rPr lang="en-US" altLang="zh-CN" sz="4800" b="1" dirty="0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giá</a:t>
            </a:r>
            <a:r>
              <a:rPr lang="en-US" altLang="zh-CN" sz="4800" b="1" dirty="0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mục</a:t>
            </a:r>
            <a:r>
              <a:rPr lang="en-US" altLang="zh-CN" sz="4800" b="1" dirty="0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tiêu</a:t>
            </a:r>
            <a:endParaRPr lang="en-US" altLang="zh-CN" sz="4800" b="1" dirty="0">
              <a:solidFill>
                <a:schemeClr val="bg1"/>
              </a:solidFill>
              <a:latin typeface="#9Slide03 Arima Madurai Black" panose="00000A00000000000000" pitchFamily="2" charset="0"/>
              <a:ea typeface="字魂59号-创粗黑" panose="00000500000000000000" pitchFamily="2" charset="-122"/>
              <a:cs typeface="#9Slide03 Arima Madurai Black" panose="00000A00000000000000" pitchFamily="2" charset="0"/>
              <a:sym typeface="字魂59号-创粗黑" panose="00000500000000000000" pitchFamily="2" charset="-12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714749" y="550648"/>
            <a:ext cx="8258175" cy="1192427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6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Nêu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được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tác dụng của dấu chấm, chấm hỏi, chấm than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743324" y="2517561"/>
            <a:ext cx="8224837" cy="1192427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Biết cách ngắt câu bằng dấu chấm trong đoạn văn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743325" y="4570198"/>
            <a:ext cx="8248650" cy="1192427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Biết sử dụng đúng dấu chấm, chấm hỏi, chấm than</a:t>
            </a:r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06896" y="429212"/>
            <a:ext cx="1493643" cy="1542463"/>
          </a:xfrm>
          <a:prstGeom prst="ellipse">
            <a:avLst/>
          </a:prstGeom>
          <a:solidFill>
            <a:schemeClr val="bg1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val 9"/>
          <p:cNvSpPr/>
          <p:nvPr/>
        </p:nvSpPr>
        <p:spPr>
          <a:xfrm>
            <a:off x="2902145" y="2367550"/>
            <a:ext cx="1493643" cy="1542463"/>
          </a:xfrm>
          <a:prstGeom prst="ellipse">
            <a:avLst/>
          </a:prstGeom>
          <a:solidFill>
            <a:schemeClr val="bg1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/>
          <p:cNvSpPr/>
          <p:nvPr/>
        </p:nvSpPr>
        <p:spPr>
          <a:xfrm>
            <a:off x="2983109" y="4377325"/>
            <a:ext cx="1493643" cy="1542463"/>
          </a:xfrm>
          <a:prstGeom prst="ellipse">
            <a:avLst/>
          </a:prstGeom>
          <a:solidFill>
            <a:schemeClr val="bg1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828" y="4226882"/>
            <a:ext cx="1557325" cy="1557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29" y="2250445"/>
            <a:ext cx="1557325" cy="15573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429" y="285750"/>
            <a:ext cx="1557325" cy="15573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4153FA1-1248-438E-AB60-3A972860F4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9940" y="-385762"/>
            <a:ext cx="11052144" cy="6269548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3B89C54-015E-439C-8036-005881C16A18}"/>
              </a:ext>
            </a:extLst>
          </p:cNvPr>
          <p:cNvSpPr txBox="1"/>
          <p:nvPr/>
        </p:nvSpPr>
        <p:spPr>
          <a:xfrm>
            <a:off x="2696766" y="3131245"/>
            <a:ext cx="7413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88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Fira Sans" panose="020B0803050000020004" pitchFamily="34" charset="0"/>
                <a:ea typeface="字魂119号-天真儿风体" panose="00000500000000000000" pitchFamily="2" charset="-122"/>
              </a:rPr>
              <a:t>VẬN DỤNG</a:t>
            </a:r>
            <a:endParaRPr lang="zh-CN" altLang="en-US" sz="8800" b="1" dirty="0">
              <a:solidFill>
                <a:srgbClr val="FF0066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Fira Sans" panose="020B0803050000020004" pitchFamily="34" charset="0"/>
              <a:ea typeface="字魂119号-天真儿风体" panose="00000500000000000000" pitchFamily="2" charset="-122"/>
            </a:endParaRPr>
          </a:p>
        </p:txBody>
      </p:sp>
      <p:pic>
        <p:nvPicPr>
          <p:cNvPr id="5" name="Picture 27">
            <a:extLst>
              <a:ext uri="{FF2B5EF4-FFF2-40B4-BE49-F238E27FC236}">
                <a16:creationId xmlns:a16="http://schemas.microsoft.com/office/drawing/2014/main" id="{D646FD8B-C384-447B-8E0D-BC5F3091DB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9"/>
          <a:stretch>
            <a:fillRect/>
          </a:stretch>
        </p:blipFill>
        <p:spPr>
          <a:xfrm>
            <a:off x="0" y="476672"/>
            <a:ext cx="1186171" cy="1086083"/>
          </a:xfrm>
          <a:prstGeom prst="rect">
            <a:avLst/>
          </a:prstGeom>
        </p:spPr>
      </p:pic>
      <p:pic>
        <p:nvPicPr>
          <p:cNvPr id="6" name="Picture 28">
            <a:extLst>
              <a:ext uri="{FF2B5EF4-FFF2-40B4-BE49-F238E27FC236}">
                <a16:creationId xmlns:a16="http://schemas.microsoft.com/office/drawing/2014/main" id="{A44A7DD1-E222-4EF7-88E9-6E2B3F5F4DA0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6093" y="794067"/>
            <a:ext cx="790006" cy="451291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3865E26A-0D00-414C-A413-C882D197E9F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3019573" y="1238319"/>
            <a:ext cx="1639562" cy="1012667"/>
          </a:xfrm>
          <a:prstGeom prst="rect">
            <a:avLst/>
          </a:prstGeom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E2EB7E9C-2FB5-4296-B0C9-8DB79AF74F7B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10496277" y="232691"/>
            <a:ext cx="1639562" cy="10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Thử tài</a:t>
            </a:r>
          </a:p>
        </p:txBody>
      </p:sp>
      <p:sp>
        <p:nvSpPr>
          <p:cNvPr id="8192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689600" y="1676400"/>
            <a:ext cx="2743200" cy="17526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1929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689600" y="3505200"/>
            <a:ext cx="2743200" cy="18288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1930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44800" y="1676400"/>
            <a:ext cx="2743200" cy="17526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1931" name="AutoShap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44800" y="3505200"/>
            <a:ext cx="2743200" cy="18288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343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60000" y="5867400"/>
            <a:ext cx="1422400" cy="762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44" name="Picture 13" descr="Cau ho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2400" y="6096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4" descr="002-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2641600" y="5486400"/>
            <a:ext cx="6350000" cy="114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decel="1000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19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19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19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decel="100000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9"/>
                  </p:tgtEl>
                </p:cond>
              </p:nextCondLst>
            </p:seq>
          </p:childTnLst>
        </p:cTn>
      </p:par>
    </p:tnLst>
    <p:bldLst>
      <p:bldP spid="81925" grpId="0" animBg="1"/>
      <p:bldP spid="81929" grpId="0" animBg="1"/>
      <p:bldP spid="81930" grpId="0" animBg="1"/>
      <p:bldP spid="819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5"/>
          <p:cNvSpPr>
            <a:spLocks noChangeArrowheads="1"/>
          </p:cNvSpPr>
          <p:nvPr/>
        </p:nvSpPr>
        <p:spPr bwMode="auto">
          <a:xfrm>
            <a:off x="914400" y="838200"/>
            <a:ext cx="10972800" cy="571500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1. A, </a:t>
            </a:r>
            <a:r>
              <a:rPr lang="en-US" sz="4000" b="1" dirty="0" err="1">
                <a:latin typeface="Times New Roman" pitchFamily="18" charset="0"/>
              </a:rPr>
              <a:t>mẹ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đã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về</a:t>
            </a:r>
            <a:r>
              <a:rPr lang="en-US" sz="4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5364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160000" y="5638800"/>
            <a:ext cx="13208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65" name="Picture 9" descr="28644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 rot="10743387" flipV="1">
            <a:off x="9747251" y="303213"/>
            <a:ext cx="2032000" cy="1600200"/>
          </a:xfrm>
          <a:noFill/>
        </p:spPr>
      </p:pic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7880349" y="3228974"/>
            <a:ext cx="71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/>
              <a:t>!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/>
          <p:cNvSpPr>
            <a:spLocks noChangeArrowheads="1"/>
          </p:cNvSpPr>
          <p:nvPr/>
        </p:nvSpPr>
        <p:spPr bwMode="auto">
          <a:xfrm>
            <a:off x="914400" y="838200"/>
            <a:ext cx="10972800" cy="571500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2. </a:t>
            </a:r>
            <a:r>
              <a:rPr lang="en-US" sz="4000" b="1" dirty="0" err="1">
                <a:latin typeface="Times New Roman" pitchFamily="18" charset="0"/>
              </a:rPr>
              <a:t>Chúng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đang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học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6388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160000" y="5638800"/>
            <a:ext cx="13208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89" name="Picture 6" descr="28644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 rot="10743387" flipV="1">
            <a:off x="9747251" y="303213"/>
            <a:ext cx="2032000" cy="1600200"/>
          </a:xfrm>
          <a:noFill/>
        </p:spPr>
      </p:pic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9228138" y="3243265"/>
            <a:ext cx="71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/>
              <a:t>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3"/>
          <p:cNvSpPr>
            <a:spLocks noChangeArrowheads="1"/>
          </p:cNvSpPr>
          <p:nvPr/>
        </p:nvSpPr>
        <p:spPr bwMode="auto">
          <a:xfrm>
            <a:off x="914400" y="838200"/>
            <a:ext cx="10972800" cy="571500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3. </a:t>
            </a:r>
            <a:r>
              <a:rPr lang="en-US" sz="4000" b="1" dirty="0" err="1">
                <a:latin typeface="Times New Roman" pitchFamily="18" charset="0"/>
              </a:rPr>
              <a:t>Không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mình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đã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nghe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bản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nhạc</a:t>
            </a:r>
            <a:endParaRPr lang="en-US" sz="4000" b="1" dirty="0">
              <a:latin typeface="Times New Roman" pitchFamily="18" charset="0"/>
            </a:endParaRPr>
          </a:p>
          <a:p>
            <a:pPr algn="ctr"/>
            <a:r>
              <a:rPr lang="en-US" sz="4000" b="1" dirty="0" err="1">
                <a:latin typeface="Times New Roman" pitchFamily="18" charset="0"/>
              </a:rPr>
              <a:t>này</a:t>
            </a:r>
            <a:r>
              <a:rPr lang="en-US" sz="4000" b="1" dirty="0">
                <a:latin typeface="Times New Roman" pitchFamily="18" charset="0"/>
              </a:rPr>
              <a:t> ở </a:t>
            </a:r>
            <a:r>
              <a:rPr lang="en-US" sz="4000" b="1" dirty="0" err="1">
                <a:latin typeface="Times New Roman" pitchFamily="18" charset="0"/>
              </a:rPr>
              <a:t>đâu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rồi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nhỉ</a:t>
            </a:r>
            <a:r>
              <a:rPr lang="en-US" sz="4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8534400" y="3505201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.</a:t>
            </a:r>
          </a:p>
        </p:txBody>
      </p:sp>
      <p:sp>
        <p:nvSpPr>
          <p:cNvPr id="17412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160000" y="5638800"/>
            <a:ext cx="13208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13" name="Picture 6" descr="28644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 rot="10743387" flipV="1">
            <a:off x="9747251" y="303213"/>
            <a:ext cx="2032000" cy="1600200"/>
          </a:xfrm>
          <a:noFill/>
        </p:spPr>
      </p:pic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8301037" y="3533775"/>
            <a:ext cx="71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/>
              <a:t>?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3"/>
          <p:cNvSpPr>
            <a:spLocks noChangeArrowheads="1"/>
          </p:cNvSpPr>
          <p:nvPr/>
        </p:nvSpPr>
        <p:spPr bwMode="auto">
          <a:xfrm>
            <a:off x="657225" y="752475"/>
            <a:ext cx="10972800" cy="571500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4. </a:t>
            </a:r>
            <a:r>
              <a:rPr lang="en-US" sz="4000" b="1" dirty="0" err="1">
                <a:latin typeface="Times New Roman" pitchFamily="18" charset="0"/>
              </a:rPr>
              <a:t>Mùa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xuân</a:t>
            </a:r>
            <a:r>
              <a:rPr lang="en-US" sz="4000" b="1" dirty="0">
                <a:latin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</a:rPr>
              <a:t>cây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cối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đâm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chồi</a:t>
            </a:r>
            <a:r>
              <a:rPr lang="en-US" sz="4000" b="1" dirty="0">
                <a:latin typeface="Times New Roman" pitchFamily="18" charset="0"/>
              </a:rPr>
              <a:t> </a:t>
            </a:r>
            <a:endParaRPr lang="vi-VN" sz="4000" b="1" dirty="0">
              <a:latin typeface="Times New Roman" pitchFamily="18" charset="0"/>
            </a:endParaRPr>
          </a:p>
          <a:p>
            <a:pPr algn="ctr"/>
            <a:r>
              <a:rPr lang="vi-VN" sz="4000" b="1" dirty="0" err="1">
                <a:latin typeface="Times New Roman" pitchFamily="18" charset="0"/>
              </a:rPr>
              <a:t>n</a:t>
            </a:r>
            <a:r>
              <a:rPr lang="en-US" sz="4000" b="1" dirty="0" err="1">
                <a:latin typeface="Times New Roman" pitchFamily="18" charset="0"/>
              </a:rPr>
              <a:t>ảy</a:t>
            </a:r>
            <a:r>
              <a:rPr lang="vi-VN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lộc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18436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160000" y="5638800"/>
            <a:ext cx="13208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437" name="Picture 6" descr="28644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 rot="10743387" flipV="1">
            <a:off x="9747251" y="303213"/>
            <a:ext cx="2032000" cy="1600200"/>
          </a:xfrm>
          <a:noFill/>
        </p:spPr>
      </p:pic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6908800" y="3581400"/>
            <a:ext cx="508000" cy="476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/>
              <a:t>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ông có mô tả ảnh.">
            <a:extLst>
              <a:ext uri="{FF2B5EF4-FFF2-40B4-BE49-F238E27FC236}">
                <a16:creationId xmlns:a16="http://schemas.microsoft.com/office/drawing/2014/main" id="{B9AF24EB-0E41-4B26-B083-95A9CAB2A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61559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</p:pic>
      <p:sp>
        <p:nvSpPr>
          <p:cNvPr id="4" name="MH_Entry_1">
            <a:extLst>
              <a:ext uri="{FF2B5EF4-FFF2-40B4-BE49-F238E27FC236}">
                <a16:creationId xmlns:a16="http://schemas.microsoft.com/office/drawing/2014/main" id="{167FF567-CB3B-47EE-A9ED-5FD548E21F9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19287" y="2185774"/>
            <a:ext cx="6005143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- </a:t>
            </a:r>
            <a:r>
              <a:rPr lang="en-US" altLang="zh-CN" sz="36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Học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thuộc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tác dụng của dấu chấm,chấm hỏi, chấm than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5" name="MH_Entry_1">
            <a:extLst>
              <a:ext uri="{FF2B5EF4-FFF2-40B4-BE49-F238E27FC236}">
                <a16:creationId xmlns:a16="http://schemas.microsoft.com/office/drawing/2014/main" id="{167FF567-CB3B-47EE-A9ED-5FD548E21F9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62150" y="3400192"/>
            <a:ext cx="6453050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eaLnBrk="1" hangingPunct="1">
              <a:buFontTx/>
              <a:buChar char="-"/>
            </a:pP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Chuẩn bị tiết Luyện từ và câu </a:t>
            </a:r>
          </a:p>
          <a:p>
            <a:pPr eaLnBrk="1" hangingPunct="1"/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  sau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01986" y="341556"/>
            <a:ext cx="2599508" cy="862150"/>
          </a:xfrm>
          <a:prstGeom prst="roundRect">
            <a:avLst/>
          </a:prstGeom>
          <a:solidFill>
            <a:srgbClr val="FFE7E7"/>
          </a:solidFill>
          <a:ln>
            <a:solidFill>
              <a:srgbClr val="FFCC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2313616" y="420215"/>
            <a:ext cx="3176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F15328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Dặn</a:t>
            </a:r>
            <a:r>
              <a:rPr lang="en-US" altLang="zh-CN" sz="4800" b="1" dirty="0">
                <a:solidFill>
                  <a:srgbClr val="F15328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rgbClr val="F15328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dò</a:t>
            </a:r>
            <a:endParaRPr lang="en-US" altLang="zh-CN" sz="4800" b="1" dirty="0">
              <a:solidFill>
                <a:srgbClr val="F15328"/>
              </a:solidFill>
              <a:latin typeface="#9Slide03 Arima Madurai Black" panose="00000A00000000000000" pitchFamily="2" charset="0"/>
              <a:ea typeface="字魂59号-创粗黑" panose="00000500000000000000" pitchFamily="2" charset="-122"/>
              <a:cs typeface="#9Slide03 Arima Madurai Black" panose="00000A00000000000000" pitchFamily="2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794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863802" y="5019730"/>
            <a:ext cx="436412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dirty="0">
                <a:solidFill>
                  <a:schemeClr val="accent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感谢聆听，批评指导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8" r="25922" b="29357"/>
          <a:stretch/>
        </p:blipFill>
        <p:spPr>
          <a:xfrm>
            <a:off x="0" y="2008166"/>
            <a:ext cx="6096000" cy="48447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t="7719" r="19474" b="7602"/>
          <a:stretch/>
        </p:blipFill>
        <p:spPr>
          <a:xfrm>
            <a:off x="2618868" y="482540"/>
            <a:ext cx="7620001" cy="610274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2" t="60351" r="66908" b="7602"/>
          <a:stretch/>
        </p:blipFill>
        <p:spPr>
          <a:xfrm>
            <a:off x="2475484" y="4655110"/>
            <a:ext cx="1580149" cy="219776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6" t="8011" r="23025" b="50001"/>
          <a:stretch/>
        </p:blipFill>
        <p:spPr>
          <a:xfrm>
            <a:off x="8301789" y="389911"/>
            <a:ext cx="1203159" cy="287956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1" t="8947" r="63224" b="55497"/>
          <a:stretch/>
        </p:blipFill>
        <p:spPr>
          <a:xfrm>
            <a:off x="2008932" y="586816"/>
            <a:ext cx="2237876" cy="243840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3" t="45145" r="24609" b="13844"/>
          <a:stretch/>
        </p:blipFill>
        <p:spPr>
          <a:xfrm>
            <a:off x="9703467" y="3429000"/>
            <a:ext cx="2488533" cy="3505198"/>
          </a:xfrm>
          <a:prstGeom prst="rect">
            <a:avLst/>
          </a:prstGeom>
        </p:spPr>
      </p:pic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940462" y="2802811"/>
            <a:ext cx="7160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vi-VN" altLang="zh-CN" sz="7200" b="1" cap="all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TẠM BiỆT!</a:t>
            </a:r>
            <a:endParaRPr lang="zh-CN" altLang="en-US" sz="7200" b="1" cap="all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610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0D505DBA-70ED-4E09-A7BE-4788F5395FA0}"/>
              </a:ext>
            </a:extLst>
          </p:cNvPr>
          <p:cNvSpPr/>
          <p:nvPr/>
        </p:nvSpPr>
        <p:spPr>
          <a:xfrm>
            <a:off x="497795" y="486456"/>
            <a:ext cx="11110686" cy="5627914"/>
          </a:xfrm>
          <a:prstGeom prst="roundRect">
            <a:avLst>
              <a:gd name="adj" fmla="val 38330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45F694-637B-4247-A9CA-5F5FCBFC89BD}"/>
              </a:ext>
            </a:extLst>
          </p:cNvPr>
          <p:cNvSpPr txBox="1"/>
          <p:nvPr/>
        </p:nvSpPr>
        <p:spPr>
          <a:xfrm>
            <a:off x="1460831" y="884136"/>
            <a:ext cx="9472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1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: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mấy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liên kết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? </a:t>
            </a:r>
            <a:endParaRPr lang="en-US" sz="3600" dirty="0">
              <a:solidFill>
                <a:srgbClr val="FF0000"/>
              </a:solidFill>
              <a:latin typeface="Fira Sans" panose="020B0803050000020004" pitchFamily="34" charset="0"/>
              <a:cs typeface="Times New Roman" pitchFamily="18" charset="0"/>
            </a:endParaRPr>
          </a:p>
        </p:txBody>
      </p:sp>
      <p:pic>
        <p:nvPicPr>
          <p:cNvPr id="25" name="图片 39">
            <a:extLst>
              <a:ext uri="{FF2B5EF4-FFF2-40B4-BE49-F238E27FC236}">
                <a16:creationId xmlns:a16="http://schemas.microsoft.com/office/drawing/2014/main" id="{F2B1E326-5915-4755-A1C3-33B401B644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-32832" y="6106116"/>
            <a:ext cx="12192000" cy="774700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77844F06-ECD9-48C4-BF80-C320D71754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322" y="5140908"/>
            <a:ext cx="1740919" cy="1481957"/>
          </a:xfrm>
          <a:prstGeom prst="rect">
            <a:avLst/>
          </a:prstGeom>
        </p:spPr>
      </p:pic>
      <p:pic>
        <p:nvPicPr>
          <p:cNvPr id="28" name="Picture 20">
            <a:extLst>
              <a:ext uri="{FF2B5EF4-FFF2-40B4-BE49-F238E27FC236}">
                <a16:creationId xmlns:a16="http://schemas.microsoft.com/office/drawing/2014/main" id="{3A550AD7-729A-4188-BDB8-AD64C6DB24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9775889" y="5387097"/>
            <a:ext cx="1548000" cy="1099188"/>
          </a:xfrm>
          <a:prstGeom prst="rect">
            <a:avLst/>
          </a:prstGeom>
        </p:spPr>
      </p:pic>
      <p:pic>
        <p:nvPicPr>
          <p:cNvPr id="29" name="Picture 20">
            <a:extLst>
              <a:ext uri="{FF2B5EF4-FFF2-40B4-BE49-F238E27FC236}">
                <a16:creationId xmlns:a16="http://schemas.microsoft.com/office/drawing/2014/main" id="{9776BE66-FF07-43B8-B06D-CE812139FE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5235061" y="5450251"/>
            <a:ext cx="1548000" cy="1099188"/>
          </a:xfrm>
          <a:prstGeom prst="rect">
            <a:avLst/>
          </a:prstGeom>
        </p:spPr>
      </p:pic>
      <p:pic>
        <p:nvPicPr>
          <p:cNvPr id="30" name="Picture 16">
            <a:extLst>
              <a:ext uri="{FF2B5EF4-FFF2-40B4-BE49-F238E27FC236}">
                <a16:creationId xmlns:a16="http://schemas.microsoft.com/office/drawing/2014/main" id="{7A303570-D562-44CB-9452-5FB6D464350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10671547" y="5364502"/>
            <a:ext cx="1656000" cy="1175875"/>
          </a:xfrm>
          <a:prstGeom prst="rect">
            <a:avLst/>
          </a:prstGeom>
        </p:spPr>
      </p:pic>
      <p:pic>
        <p:nvPicPr>
          <p:cNvPr id="31" name="Picture 16">
            <a:extLst>
              <a:ext uri="{FF2B5EF4-FFF2-40B4-BE49-F238E27FC236}">
                <a16:creationId xmlns:a16="http://schemas.microsoft.com/office/drawing/2014/main" id="{C4FBED09-37AD-445B-88A2-8A2CA031FBC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6225128" y="5364502"/>
            <a:ext cx="1656000" cy="1175875"/>
          </a:xfrm>
          <a:prstGeom prst="rect">
            <a:avLst/>
          </a:prstGeom>
        </p:spPr>
      </p:pic>
      <p:pic>
        <p:nvPicPr>
          <p:cNvPr id="32" name="Picture 16">
            <a:extLst>
              <a:ext uri="{FF2B5EF4-FFF2-40B4-BE49-F238E27FC236}">
                <a16:creationId xmlns:a16="http://schemas.microsoft.com/office/drawing/2014/main" id="{6DFC4716-D017-48FC-BA6D-EB4F4C8FB1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4157408" y="5384069"/>
            <a:ext cx="1656000" cy="1175875"/>
          </a:xfrm>
          <a:prstGeom prst="rect">
            <a:avLst/>
          </a:prstGeom>
        </p:spPr>
      </p:pic>
      <p:pic>
        <p:nvPicPr>
          <p:cNvPr id="33" name="Picture 5">
            <a:extLst>
              <a:ext uri="{FF2B5EF4-FFF2-40B4-BE49-F238E27FC236}">
                <a16:creationId xmlns:a16="http://schemas.microsoft.com/office/drawing/2014/main" id="{4E6B52D9-8A93-4345-9DFD-0BC2B78384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>
          <a:xfrm>
            <a:off x="2480581" y="5881886"/>
            <a:ext cx="1008000" cy="916428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4D6EFC62-B79A-476E-98A9-1A31C83058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>
          <a:xfrm>
            <a:off x="8426844" y="5881886"/>
            <a:ext cx="1008000" cy="91642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5E0B43B-C31E-4A39-9068-8CD7C77B0A2D}"/>
              </a:ext>
            </a:extLst>
          </p:cNvPr>
          <p:cNvGrpSpPr/>
          <p:nvPr/>
        </p:nvGrpSpPr>
        <p:grpSpPr>
          <a:xfrm>
            <a:off x="1120584" y="2351980"/>
            <a:ext cx="3949700" cy="2877760"/>
            <a:chOff x="450082" y="2490336"/>
            <a:chExt cx="3949700" cy="2877760"/>
          </a:xfrm>
        </p:grpSpPr>
        <p:pic>
          <p:nvPicPr>
            <p:cNvPr id="24" name="Picture 5">
              <a:extLst>
                <a:ext uri="{FF2B5EF4-FFF2-40B4-BE49-F238E27FC236}">
                  <a16:creationId xmlns:a16="http://schemas.microsoft.com/office/drawing/2014/main" id="{AB671276-020B-4C4B-82FC-4F6DCA3B1DE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8940" y="2490336"/>
              <a:ext cx="2772000" cy="287776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C88194B-82A2-4BBD-A004-C1EDAC907ECC}"/>
                </a:ext>
              </a:extLst>
            </p:cNvPr>
            <p:cNvSpPr txBox="1"/>
            <p:nvPr/>
          </p:nvSpPr>
          <p:spPr>
            <a:xfrm>
              <a:off x="450082" y="4113878"/>
              <a:ext cx="39497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5400" b="1" dirty="0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5400" b="1" dirty="0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b="1" dirty="0" err="1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5400" b="1" dirty="0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35" name="MH_Other_1">
            <a:extLst>
              <a:ext uri="{FF2B5EF4-FFF2-40B4-BE49-F238E27FC236}">
                <a16:creationId xmlns:a16="http://schemas.microsoft.com/office/drawing/2014/main" id="{7A75B912-5CAB-4620-9195-4075B8F8E998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 rot="19543276">
            <a:off x="4452003" y="3310041"/>
            <a:ext cx="1771247" cy="162419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D83389-A1F6-4CA6-829B-906E72EA6F8F}"/>
              </a:ext>
            </a:extLst>
          </p:cNvPr>
          <p:cNvSpPr txBox="1"/>
          <p:nvPr/>
        </p:nvSpPr>
        <p:spPr>
          <a:xfrm>
            <a:off x="6300788" y="2444276"/>
            <a:ext cx="3157537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Lặp từ ngữ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MH_Other_1">
            <a:extLst>
              <a:ext uri="{FF2B5EF4-FFF2-40B4-BE49-F238E27FC236}">
                <a16:creationId xmlns:a16="http://schemas.microsoft.com/office/drawing/2014/main" id="{49C7E42B-1BB9-4D2C-B600-A07155CA4707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 rot="20668457">
            <a:off x="4572485" y="4020239"/>
            <a:ext cx="1440444" cy="158852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FC8E27-1D13-4D10-BB12-CA674E22D9E3}"/>
              </a:ext>
            </a:extLst>
          </p:cNvPr>
          <p:cNvSpPr txBox="1"/>
          <p:nvPr/>
        </p:nvSpPr>
        <p:spPr>
          <a:xfrm>
            <a:off x="6279036" y="3597356"/>
            <a:ext cx="3650777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Thay thế từ ngữ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MH_Other_1">
            <a:extLst>
              <a:ext uri="{FF2B5EF4-FFF2-40B4-BE49-F238E27FC236}">
                <a16:creationId xmlns:a16="http://schemas.microsoft.com/office/drawing/2014/main" id="{49C7E42B-1BB9-4D2C-B600-A07155CA4707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 rot="699512">
            <a:off x="4762222" y="4788927"/>
            <a:ext cx="1244873" cy="206222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FC8E27-1D13-4D10-BB12-CA674E22D9E3}"/>
              </a:ext>
            </a:extLst>
          </p:cNvPr>
          <p:cNvSpPr txBox="1"/>
          <p:nvPr/>
        </p:nvSpPr>
        <p:spPr>
          <a:xfrm>
            <a:off x="6315076" y="4664157"/>
            <a:ext cx="378618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Bằng từ ngữ nối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 animBg="1"/>
      <p:bldP spid="36" grpId="0" animBg="1"/>
      <p:bldP spid="37" grpId="0" animBg="1"/>
      <p:bldP spid="38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0D505DBA-70ED-4E09-A7BE-4788F5395FA0}"/>
              </a:ext>
            </a:extLst>
          </p:cNvPr>
          <p:cNvSpPr/>
          <p:nvPr/>
        </p:nvSpPr>
        <p:spPr>
          <a:xfrm>
            <a:off x="540657" y="615043"/>
            <a:ext cx="11110686" cy="5627914"/>
          </a:xfrm>
          <a:prstGeom prst="roundRect">
            <a:avLst>
              <a:gd name="adj" fmla="val 38330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45F694-637B-4247-A9CA-5F5FCBFC89BD}"/>
              </a:ext>
            </a:extLst>
          </p:cNvPr>
          <p:cNvSpPr txBox="1"/>
          <p:nvPr/>
        </p:nvSpPr>
        <p:spPr>
          <a:xfrm>
            <a:off x="1842241" y="615043"/>
            <a:ext cx="8219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: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Để kết thúc câu có thể sử dụng dấu câu nào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Fira Sans" panose="020B0803050000020004" pitchFamily="34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32CF57-C65B-4DCD-8770-0D5AD5EBEAEF}"/>
              </a:ext>
            </a:extLst>
          </p:cNvPr>
          <p:cNvSpPr/>
          <p:nvPr/>
        </p:nvSpPr>
        <p:spPr>
          <a:xfrm>
            <a:off x="877536" y="2448368"/>
            <a:ext cx="4642400" cy="116050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lphaUcPeriod"/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 chấm, dấu</a:t>
            </a:r>
          </a:p>
          <a:p>
            <a:pPr marL="742950" indent="-742950"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phẩy, dấu chấm hỏi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E6AA15-CB52-4CF7-B682-7F040BD25035}"/>
              </a:ext>
            </a:extLst>
          </p:cNvPr>
          <p:cNvSpPr/>
          <p:nvPr/>
        </p:nvSpPr>
        <p:spPr>
          <a:xfrm>
            <a:off x="6063168" y="2458624"/>
            <a:ext cx="5184575" cy="116050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 chấm, dấu chấm hỏi, dấu chấm than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122924-E710-4979-AAD5-3E1EA33D368E}"/>
              </a:ext>
            </a:extLst>
          </p:cNvPr>
          <p:cNvSpPr/>
          <p:nvPr/>
        </p:nvSpPr>
        <p:spPr>
          <a:xfrm>
            <a:off x="877536" y="3904933"/>
            <a:ext cx="4642400" cy="12539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Dấu chấm hỏi, dấu chấm, dấu hai chấm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D7B7BE-7399-4027-84A2-F1121F39445E}"/>
              </a:ext>
            </a:extLst>
          </p:cNvPr>
          <p:cNvSpPr/>
          <p:nvPr/>
        </p:nvSpPr>
        <p:spPr>
          <a:xfrm>
            <a:off x="6063168" y="3886988"/>
            <a:ext cx="5251296" cy="12539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Dấu chấm, dấu chấm than, dấu chấm phẩy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6719DAB-4062-4F67-BAF6-9DC690F20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43" y="2683078"/>
            <a:ext cx="558533" cy="6544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BA47FC-CA67-4FD5-A1CF-C0E5955888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437" y="3038875"/>
            <a:ext cx="574556" cy="6128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9F61E08-FBAA-499D-B367-04EF728734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087449" y="4146052"/>
            <a:ext cx="541519" cy="6318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A2815F-F96C-4EBD-B813-3F6E00674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448" y="4216366"/>
            <a:ext cx="535079" cy="626960"/>
          </a:xfrm>
          <a:prstGeom prst="rect">
            <a:avLst/>
          </a:prstGeom>
        </p:spPr>
      </p:pic>
      <p:pic>
        <p:nvPicPr>
          <p:cNvPr id="25" name="图片 39">
            <a:extLst>
              <a:ext uri="{FF2B5EF4-FFF2-40B4-BE49-F238E27FC236}">
                <a16:creationId xmlns:a16="http://schemas.microsoft.com/office/drawing/2014/main" id="{F2B1E326-5915-4755-A1C3-33B401B644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-32832" y="6106116"/>
            <a:ext cx="12192000" cy="774700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77844F06-ECD9-48C4-BF80-C320D71754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322" y="5140908"/>
            <a:ext cx="1740919" cy="1481957"/>
          </a:xfrm>
          <a:prstGeom prst="rect">
            <a:avLst/>
          </a:prstGeom>
        </p:spPr>
      </p:pic>
      <p:pic>
        <p:nvPicPr>
          <p:cNvPr id="28" name="Picture 20">
            <a:extLst>
              <a:ext uri="{FF2B5EF4-FFF2-40B4-BE49-F238E27FC236}">
                <a16:creationId xmlns:a16="http://schemas.microsoft.com/office/drawing/2014/main" id="{3A550AD7-729A-4188-BDB8-AD64C6DB24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9775889" y="5387097"/>
            <a:ext cx="1548000" cy="1099188"/>
          </a:xfrm>
          <a:prstGeom prst="rect">
            <a:avLst/>
          </a:prstGeom>
        </p:spPr>
      </p:pic>
      <p:pic>
        <p:nvPicPr>
          <p:cNvPr id="29" name="Picture 20">
            <a:extLst>
              <a:ext uri="{FF2B5EF4-FFF2-40B4-BE49-F238E27FC236}">
                <a16:creationId xmlns:a16="http://schemas.microsoft.com/office/drawing/2014/main" id="{9776BE66-FF07-43B8-B06D-CE812139FE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5235061" y="5450251"/>
            <a:ext cx="1548000" cy="1099188"/>
          </a:xfrm>
          <a:prstGeom prst="rect">
            <a:avLst/>
          </a:prstGeom>
        </p:spPr>
      </p:pic>
      <p:pic>
        <p:nvPicPr>
          <p:cNvPr id="30" name="Picture 16">
            <a:extLst>
              <a:ext uri="{FF2B5EF4-FFF2-40B4-BE49-F238E27FC236}">
                <a16:creationId xmlns:a16="http://schemas.microsoft.com/office/drawing/2014/main" id="{7A303570-D562-44CB-9452-5FB6D464350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10671547" y="5364502"/>
            <a:ext cx="1656000" cy="1175875"/>
          </a:xfrm>
          <a:prstGeom prst="rect">
            <a:avLst/>
          </a:prstGeom>
        </p:spPr>
      </p:pic>
      <p:pic>
        <p:nvPicPr>
          <p:cNvPr id="31" name="Picture 16">
            <a:extLst>
              <a:ext uri="{FF2B5EF4-FFF2-40B4-BE49-F238E27FC236}">
                <a16:creationId xmlns:a16="http://schemas.microsoft.com/office/drawing/2014/main" id="{C4FBED09-37AD-445B-88A2-8A2CA031FBC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6225128" y="5364502"/>
            <a:ext cx="1656000" cy="1175875"/>
          </a:xfrm>
          <a:prstGeom prst="rect">
            <a:avLst/>
          </a:prstGeom>
        </p:spPr>
      </p:pic>
      <p:pic>
        <p:nvPicPr>
          <p:cNvPr id="32" name="Picture 16">
            <a:extLst>
              <a:ext uri="{FF2B5EF4-FFF2-40B4-BE49-F238E27FC236}">
                <a16:creationId xmlns:a16="http://schemas.microsoft.com/office/drawing/2014/main" id="{6DFC4716-D017-48FC-BA6D-EB4F4C8FB1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4157408" y="5384069"/>
            <a:ext cx="1656000" cy="1175875"/>
          </a:xfrm>
          <a:prstGeom prst="rect">
            <a:avLst/>
          </a:prstGeom>
        </p:spPr>
      </p:pic>
      <p:pic>
        <p:nvPicPr>
          <p:cNvPr id="33" name="Picture 5">
            <a:extLst>
              <a:ext uri="{FF2B5EF4-FFF2-40B4-BE49-F238E27FC236}">
                <a16:creationId xmlns:a16="http://schemas.microsoft.com/office/drawing/2014/main" id="{4E6B52D9-8A93-4345-9DFD-0BC2B78384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>
          <a:xfrm>
            <a:off x="2480581" y="5881886"/>
            <a:ext cx="1008000" cy="916428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4D6EFC62-B79A-476E-98A9-1A31C83058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>
          <a:xfrm>
            <a:off x="8426844" y="5881886"/>
            <a:ext cx="1008000" cy="91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9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>
            <a:extLst>
              <a:ext uri="{FF2B5EF4-FFF2-40B4-BE49-F238E27FC236}">
                <a16:creationId xmlns:a16="http://schemas.microsoft.com/office/drawing/2014/main" id="{9EB7AEA0-30B3-4233-9266-75A018F5B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C550F8-772A-4A93-BA98-F023C6F5E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44" y="1888360"/>
            <a:ext cx="95726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vi-VN" altLang="en-US" sz="3600" dirty="0">
                <a:solidFill>
                  <a:srgbClr val="FFFF00"/>
                </a:solidFill>
              </a:rPr>
              <a:t>Ôn tập về dấu câu</a:t>
            </a: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B10053FE-FF45-4C7D-A34D-161D6E397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6300" y="763746"/>
            <a:ext cx="10515600" cy="1325563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Thứ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vi-VN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    ngày    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tháng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vi-VN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   </a:t>
            </a:r>
            <a:r>
              <a:rPr lang="en-US" alt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năm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202</a:t>
            </a:r>
            <a:r>
              <a:rPr lang="vi-VN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2</a:t>
            </a:r>
            <a:b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</a:br>
            <a:r>
              <a:rPr lang="vi-VN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Luyện từ và câu</a:t>
            </a:r>
            <a:b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</a:br>
            <a:endParaRPr lang="en-US" altLang="en-US" sz="3600" b="1" dirty="0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8978" y="2657487"/>
            <a:ext cx="65008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dirty="0">
                <a:solidFill>
                  <a:srgbClr val="FFFF00"/>
                </a:solidFill>
              </a:rPr>
              <a:t>(Dấu chấm, chấm hỏi, chấm than)</a:t>
            </a:r>
            <a:endParaRPr lang="en-US" altLang="en-US" sz="32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4153FA1-1248-438E-AB60-3A972860F4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9940" y="-385762"/>
            <a:ext cx="11052144" cy="6269548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3B89C54-015E-439C-8036-005881C16A18}"/>
              </a:ext>
            </a:extLst>
          </p:cNvPr>
          <p:cNvSpPr txBox="1"/>
          <p:nvPr/>
        </p:nvSpPr>
        <p:spPr>
          <a:xfrm>
            <a:off x="2696766" y="3131245"/>
            <a:ext cx="7413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Fira Sans" panose="020B0803050000020004" pitchFamily="34" charset="0"/>
                <a:ea typeface="字魂119号-天真儿风体" panose="00000500000000000000" pitchFamily="2" charset="-122"/>
              </a:rPr>
              <a:t>KH</a:t>
            </a:r>
            <a:r>
              <a:rPr lang="vi-VN" altLang="zh-CN" sz="88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Fira Sans" panose="020B0803050000020004" pitchFamily="34" charset="0"/>
                <a:ea typeface="字魂119号-天真儿风体" panose="00000500000000000000" pitchFamily="2" charset="-122"/>
              </a:rPr>
              <a:t>ÁM PHÁ</a:t>
            </a:r>
            <a:endParaRPr lang="zh-CN" altLang="en-US" sz="8800" b="1" dirty="0">
              <a:solidFill>
                <a:srgbClr val="FF0066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Fira Sans" panose="020B0803050000020004" pitchFamily="34" charset="0"/>
              <a:ea typeface="字魂119号-天真儿风体" panose="00000500000000000000" pitchFamily="2" charset="-122"/>
            </a:endParaRPr>
          </a:p>
        </p:txBody>
      </p:sp>
      <p:pic>
        <p:nvPicPr>
          <p:cNvPr id="5" name="Picture 27">
            <a:extLst>
              <a:ext uri="{FF2B5EF4-FFF2-40B4-BE49-F238E27FC236}">
                <a16:creationId xmlns:a16="http://schemas.microsoft.com/office/drawing/2014/main" id="{D646FD8B-C384-447B-8E0D-BC5F3091DB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9"/>
          <a:stretch>
            <a:fillRect/>
          </a:stretch>
        </p:blipFill>
        <p:spPr>
          <a:xfrm>
            <a:off x="0" y="476672"/>
            <a:ext cx="1186171" cy="1086083"/>
          </a:xfrm>
          <a:prstGeom prst="rect">
            <a:avLst/>
          </a:prstGeom>
        </p:spPr>
      </p:pic>
      <p:pic>
        <p:nvPicPr>
          <p:cNvPr id="6" name="Picture 28">
            <a:extLst>
              <a:ext uri="{FF2B5EF4-FFF2-40B4-BE49-F238E27FC236}">
                <a16:creationId xmlns:a16="http://schemas.microsoft.com/office/drawing/2014/main" id="{A44A7DD1-E222-4EF7-88E9-6E2B3F5F4DA0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6093" y="794067"/>
            <a:ext cx="790006" cy="451291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3865E26A-0D00-414C-A413-C882D197E9F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3019573" y="1238319"/>
            <a:ext cx="1639562" cy="1012667"/>
          </a:xfrm>
          <a:prstGeom prst="rect">
            <a:avLst/>
          </a:prstGeom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E2EB7E9C-2FB5-4296-B0C9-8DB79AF74F7B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10496277" y="232691"/>
            <a:ext cx="1639562" cy="10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SubTitle_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-1449316" y="1229707"/>
            <a:ext cx="3555857" cy="3825025"/>
          </a:xfrm>
          <a:prstGeom prst="roundRect">
            <a:avLst>
              <a:gd name="adj" fmla="val 50000"/>
            </a:avLst>
          </a:prstGeom>
          <a:solidFill>
            <a:srgbClr val="FF8E00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algn="ctr" eaLnBrk="0" hangingPunct="0">
              <a:spcBef>
                <a:spcPct val="20000"/>
              </a:spcBef>
            </a:pPr>
            <a:endParaRPr kumimoji="1" lang="zh-CN" altLang="en-US" sz="105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-245185" y="1467526"/>
            <a:ext cx="22597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YÊU CẦU CẦN ĐẠT</a:t>
            </a:r>
          </a:p>
        </p:txBody>
      </p:sp>
      <p:sp>
        <p:nvSpPr>
          <p:cNvPr id="6" name="Freeform 5"/>
          <p:cNvSpPr/>
          <p:nvPr/>
        </p:nvSpPr>
        <p:spPr>
          <a:xfrm>
            <a:off x="3000375" y="550648"/>
            <a:ext cx="8972550" cy="1192427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600" kern="12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Nêu</a:t>
            </a:r>
            <a:r>
              <a:rPr lang="en-US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kern="12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được</a:t>
            </a:r>
            <a:r>
              <a:rPr lang="en-US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tác dụng của dấu chấm, chấm hỏi, chấm than</a:t>
            </a:r>
            <a:r>
              <a:rPr lang="en-US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3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243811" y="2531847"/>
            <a:ext cx="8714827" cy="1168615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Biết cách ngắt câu bằng dấu chấm trong đoạn văn</a:t>
            </a:r>
            <a:r>
              <a:rPr lang="en-US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3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157538" y="4741649"/>
            <a:ext cx="8715376" cy="1144802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Biết sử dụng đúng </a:t>
            </a: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dấu chấm, chấm hỏi, chấm than</a:t>
            </a:r>
            <a:r>
              <a:rPr lang="en-US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3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71725" y="4584138"/>
            <a:ext cx="1400176" cy="1359463"/>
          </a:xfrm>
          <a:prstGeom prst="ellipse">
            <a:avLst/>
          </a:prstGeom>
          <a:solidFill>
            <a:srgbClr val="FFFF00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/>
          <p:cNvSpPr/>
          <p:nvPr/>
        </p:nvSpPr>
        <p:spPr>
          <a:xfrm>
            <a:off x="2300288" y="2307662"/>
            <a:ext cx="1357312" cy="1392802"/>
          </a:xfrm>
          <a:prstGeom prst="ellipse">
            <a:avLst/>
          </a:prstGeom>
          <a:solidFill>
            <a:srgbClr val="FFFF00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Oval 11"/>
          <p:cNvSpPr/>
          <p:nvPr/>
        </p:nvSpPr>
        <p:spPr>
          <a:xfrm>
            <a:off x="2085974" y="402662"/>
            <a:ext cx="1428751" cy="1340413"/>
          </a:xfrm>
          <a:prstGeom prst="ellipse">
            <a:avLst/>
          </a:prstGeom>
          <a:solidFill>
            <a:srgbClr val="FFFF00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extBox 12"/>
          <p:cNvSpPr txBox="1"/>
          <p:nvPr/>
        </p:nvSpPr>
        <p:spPr>
          <a:xfrm>
            <a:off x="2428875" y="757238"/>
            <a:ext cx="74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1661804" y="533135"/>
            <a:ext cx="2259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1</a:t>
            </a:r>
            <a:endParaRPr lang="en-US" altLang="zh-CN" sz="5400" b="1" dirty="0">
              <a:solidFill>
                <a:srgbClr val="FF0000"/>
              </a:solidFill>
              <a:latin typeface="#9Slide03 Arima Madurai Black" panose="00000A00000000000000" pitchFamily="2" charset="0"/>
              <a:ea typeface="字魂59号-创粗黑" panose="00000500000000000000" pitchFamily="2" charset="-122"/>
              <a:cs typeface="#9Slide03 Arima Madurai Black" panose="00000A00000000000000" pitchFamily="2" charset="0"/>
              <a:sym typeface="字魂59号-创粗黑" panose="00000500000000000000" pitchFamily="2" charset="-122"/>
            </a:endParaRPr>
          </a:p>
        </p:txBody>
      </p:sp>
      <p:sp>
        <p:nvSpPr>
          <p:cNvPr id="16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1914525" y="2557198"/>
            <a:ext cx="2030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2</a:t>
            </a:r>
            <a:endParaRPr lang="en-US" altLang="zh-CN" sz="5400" b="1" dirty="0">
              <a:solidFill>
                <a:srgbClr val="FF0000"/>
              </a:solidFill>
              <a:latin typeface="#9Slide03 Arima Madurai Black" panose="00000A00000000000000" pitchFamily="2" charset="0"/>
              <a:ea typeface="字魂59号-创粗黑" panose="00000500000000000000" pitchFamily="2" charset="-122"/>
              <a:cs typeface="#9Slide03 Arima Madurai Black" panose="00000A00000000000000" pitchFamily="2" charset="0"/>
              <a:sym typeface="字魂59号-创粗黑" panose="00000500000000000000" pitchFamily="2" charset="-122"/>
            </a:endParaRPr>
          </a:p>
        </p:txBody>
      </p:sp>
      <p:sp>
        <p:nvSpPr>
          <p:cNvPr id="17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1980892" y="4752710"/>
            <a:ext cx="2259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3</a:t>
            </a:r>
            <a:endParaRPr lang="en-US" altLang="zh-CN" sz="5400" b="1" dirty="0">
              <a:solidFill>
                <a:srgbClr val="FF0000"/>
              </a:solidFill>
              <a:latin typeface="#9Slide03 Arima Madurai Black" panose="00000A00000000000000" pitchFamily="2" charset="0"/>
              <a:ea typeface="字魂59号-创粗黑" panose="00000500000000000000" pitchFamily="2" charset="-122"/>
              <a:cs typeface="#9Slide03 Arima Madurai Black" panose="00000A00000000000000" pitchFamily="2" charset="0"/>
              <a:sym typeface="字魂59号-创粗黑" panose="00000500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98309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 animBg="1"/>
      <p:bldP spid="9" grpId="0" animBg="1"/>
      <p:bldP spid="1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4037" y="1828876"/>
            <a:ext cx="114087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kern="1000" dirty="0">
                <a:solidFill>
                  <a:srgbClr val="000000"/>
                </a:solidFill>
                <a:latin typeface="+mj-lt"/>
              </a:rPr>
              <a:t>Kỉ lục thế giới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Một vận động viên đang tích cực luyện tập để tham gia thế vận hội. Không may, anh bị cảm nặng. Bác sĩ bảo 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Anh sốt cao lắm! Hãy nghỉ ngơi ít ngày đã!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Người bệnh hỏi: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Thưa bác sĩ, tôi sốt bao nhiêu độ?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Bác sĩ đáp: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Bốn mươi mốt độ.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Nghe thấy thế, anh chàng ngồi phắt dậy:</a:t>
            </a:r>
          </a:p>
          <a:p>
            <a:pPr algn="just"/>
            <a:r>
              <a:rPr lang="en-US" sz="2800" kern="1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Thế kỉ lục thế giới là bao nhiêu?                  </a:t>
            </a:r>
            <a:endParaRPr lang="en-US" sz="2800" kern="10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en-US" sz="2800" kern="1000" dirty="0">
                <a:solidFill>
                  <a:srgbClr val="000000"/>
                </a:solidFill>
                <a:latin typeface="+mj-lt"/>
              </a:rPr>
              <a:t>                                                                           </a:t>
            </a:r>
            <a:r>
              <a:rPr lang="vi-VN" sz="2400" kern="1000" dirty="0">
                <a:solidFill>
                  <a:srgbClr val="000000"/>
                </a:solidFill>
                <a:latin typeface="+mj-lt"/>
              </a:rPr>
              <a:t>MINH CHÂU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sưu tầm</a:t>
            </a:r>
          </a:p>
        </p:txBody>
      </p:sp>
      <p:sp>
        <p:nvSpPr>
          <p:cNvPr id="5" name="Rectangle 4"/>
          <p:cNvSpPr/>
          <p:nvPr/>
        </p:nvSpPr>
        <p:spPr>
          <a:xfrm>
            <a:off x="587377" y="386835"/>
            <a:ext cx="1039739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vi-VN" sz="2800" b="1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Tìm các dấu chấm, chấm hỏi và chấm than trong mẩu chuyện </a:t>
            </a:r>
          </a:p>
          <a:p>
            <a:r>
              <a:rPr lang="vi-VN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vui đây. Cho biết mỗi dấu câu ấy được dùng làm gì.</a:t>
            </a:r>
            <a:r>
              <a:rPr lang="en-US" sz="2800" b="1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700211" y="828676"/>
            <a:ext cx="6286500" cy="28575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200399" y="1238252"/>
            <a:ext cx="4910135" cy="19048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938" y="746768"/>
            <a:ext cx="104496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spcBef>
                <a:spcPts val="0"/>
              </a:spcBef>
              <a:spcAft>
                <a:spcPts val="1200"/>
              </a:spcAft>
            </a:pPr>
            <a:r>
              <a:rPr lang="en-US" sz="2800" b="1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04037" y="1871408"/>
            <a:ext cx="114087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kern="1000" dirty="0">
                <a:solidFill>
                  <a:srgbClr val="000000"/>
                </a:solidFill>
                <a:latin typeface="+mj-lt"/>
              </a:rPr>
              <a:t>Kỉ lục thế giới</a:t>
            </a:r>
          </a:p>
          <a:p>
            <a:pPr algn="just"/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(1)</a:t>
            </a:r>
            <a:r>
              <a:rPr lang="en-US" sz="2800" kern="1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Một vận động viên đang tích cực luyện tập để tham gia thế vận hội.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(2)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Không may, anh bị cảm nặng.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(3)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Bác sĩ bảo 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(4)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Anh sốt cao lắm!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(5)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Hãy nghỉ ngơi ít ngày đã!</a:t>
            </a:r>
          </a:p>
          <a:p>
            <a:pPr algn="just"/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(6)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Người bệnh hỏi: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(7)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Thưa bác sĩ, tôi sốt bao nhiêu độ?</a:t>
            </a:r>
          </a:p>
          <a:p>
            <a:pPr algn="just"/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(8)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Bác sĩ đáp: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(9)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Bốn mươi mốt độ.</a:t>
            </a:r>
          </a:p>
          <a:p>
            <a:pPr algn="just"/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(10)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Nghe thấy thế, anh chàng ngồi phắt dậy: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</a:rPr>
              <a:t>-</a:t>
            </a:r>
            <a:r>
              <a:rPr lang="en-US" sz="2800" kern="1000" dirty="0">
                <a:solidFill>
                  <a:srgbClr val="000000"/>
                </a:solidFill>
              </a:rPr>
              <a:t>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(11)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Thế kỉ lục thế giới là bao nhiêu?                  </a:t>
            </a:r>
            <a:endParaRPr lang="en-US" sz="2800" kern="10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en-US" sz="2800" kern="1000" dirty="0">
                <a:solidFill>
                  <a:srgbClr val="000000"/>
                </a:solidFill>
                <a:latin typeface="+mj-lt"/>
              </a:rPr>
              <a:t>                                                                             </a:t>
            </a:r>
            <a:r>
              <a:rPr lang="vi-VN" sz="2400" kern="1000" dirty="0">
                <a:solidFill>
                  <a:srgbClr val="000000"/>
                </a:solidFill>
                <a:latin typeface="+mj-lt"/>
              </a:rPr>
              <a:t>MINH CHÂU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sưu tầm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93177334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1539</TotalTime>
  <Words>1559</Words>
  <Application>Microsoft Office PowerPoint</Application>
  <PresentationFormat>Widescreen</PresentationFormat>
  <Paragraphs>165</Paragraphs>
  <Slides>28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#9Slide03 Arima Madurai Black</vt:lpstr>
      <vt:lpstr>Arial</vt:lpstr>
      <vt:lpstr>Arial Narrow</vt:lpstr>
      <vt:lpstr>Bahnschrift Light</vt:lpstr>
      <vt:lpstr>Calibri</vt:lpstr>
      <vt:lpstr>Fira Sans</vt:lpstr>
      <vt:lpstr>HP001 5 hàng</vt:lpstr>
      <vt:lpstr>Times New Roman</vt:lpstr>
      <vt:lpstr>字魂36号-正文宋楷</vt:lpstr>
      <vt:lpstr>字魂59号-创粗黑</vt:lpstr>
      <vt:lpstr>Chủ đề của Office</vt:lpstr>
      <vt:lpstr>2_Default Design</vt:lpstr>
      <vt:lpstr>PowerPoint Presentation</vt:lpstr>
      <vt:lpstr>PowerPoint Presentation</vt:lpstr>
      <vt:lpstr>PowerPoint Presentation</vt:lpstr>
      <vt:lpstr>PowerPoint Presentation</vt:lpstr>
      <vt:lpstr>Thứ      ngày     tháng     năm 2022 Luyện từ và câu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Thử tài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Hiền Ngô</cp:lastModifiedBy>
  <cp:revision>109</cp:revision>
  <dcterms:created xsi:type="dcterms:W3CDTF">2020-05-11T09:20:57Z</dcterms:created>
  <dcterms:modified xsi:type="dcterms:W3CDTF">2022-04-13T07:01:53Z</dcterms:modified>
</cp:coreProperties>
</file>