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2520" r:id="rId2"/>
    <p:sldId id="2007577459" r:id="rId3"/>
    <p:sldId id="2007577451" r:id="rId4"/>
    <p:sldId id="7622" r:id="rId5"/>
    <p:sldId id="9615" r:id="rId6"/>
    <p:sldId id="9591" r:id="rId7"/>
    <p:sldId id="9631" r:id="rId8"/>
    <p:sldId id="2007577461" r:id="rId9"/>
    <p:sldId id="2007577452" r:id="rId10"/>
    <p:sldId id="525" r:id="rId11"/>
    <p:sldId id="529" r:id="rId12"/>
    <p:sldId id="2007577462" r:id="rId13"/>
    <p:sldId id="2007577453" r:id="rId14"/>
    <p:sldId id="318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0000FF"/>
    <a:srgbClr val="EDFAFA"/>
    <a:srgbClr val="ECFAFA"/>
    <a:srgbClr val="B9E8E2"/>
    <a:srgbClr val="DDF7F6"/>
    <a:srgbClr val="D4663B"/>
    <a:srgbClr val="D7663A"/>
    <a:srgbClr val="4C672F"/>
    <a:srgbClr val="5A77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30" autoAdjust="0"/>
    <p:restoredTop sz="94660"/>
  </p:normalViewPr>
  <p:slideViewPr>
    <p:cSldViewPr snapToGrid="0" showGuides="1">
      <p:cViewPr varScale="1">
        <p:scale>
          <a:sx n="70" d="100"/>
          <a:sy n="70" d="100"/>
        </p:scale>
        <p:origin x="160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39547-7009-4ED8-A0AB-0DA5AA78026A}" type="datetimeFigureOut">
              <a:rPr lang="zh-CN" altLang="en-US" smtClean="0"/>
              <a:t>2023/10/14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B3FB9-716A-4E96-A61F-AE3A63A7E49B}" type="slidenum">
              <a:rPr lang="zh-CN" altLang="en-US" smtClean="0"/>
              <a:t>‹#›</a:t>
            </a:fld>
            <a:endParaRPr lang="zh-CN" altLang="en-US"/>
          </a:p>
        </p:txBody>
      </p:sp>
    </p:spTree>
    <p:extLst>
      <p:ext uri="{BB962C8B-B14F-4D97-AF65-F5344CB8AC3E}">
        <p14:creationId xmlns:p14="http://schemas.microsoft.com/office/powerpoint/2010/main" val="3009783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829801-F5C8-493A-ACDC-87166B4B083A}" type="slidenum">
              <a:rPr lang="zh-CN" altLang="en-US" smtClean="0"/>
              <a:t>1</a:t>
            </a:fld>
            <a:endParaRPr lang="zh-CN" altLang="en-US"/>
          </a:p>
        </p:txBody>
      </p:sp>
    </p:spTree>
    <p:extLst>
      <p:ext uri="{BB962C8B-B14F-4D97-AF65-F5344CB8AC3E}">
        <p14:creationId xmlns:p14="http://schemas.microsoft.com/office/powerpoint/2010/main" val="211683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86470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98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6816F-7DAB-4EFC-B6B3-BD5BBF42BBE9}" type="slidenum">
              <a:rPr lang="zh-CN" altLang="en-US" smtClean="0"/>
              <a:t>14</a:t>
            </a:fld>
            <a:endParaRPr lang="zh-CN" altLang="en-US"/>
          </a:p>
        </p:txBody>
      </p:sp>
    </p:spTree>
    <p:extLst>
      <p:ext uri="{BB962C8B-B14F-4D97-AF65-F5344CB8AC3E}">
        <p14:creationId xmlns:p14="http://schemas.microsoft.com/office/powerpoint/2010/main" val="202175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829801-F5C8-493A-ACDC-87166B4B083A}" type="slidenum">
              <a:rPr lang="zh-CN" altLang="en-US" smtClean="0"/>
              <a:t>2</a:t>
            </a:fld>
            <a:endParaRPr lang="zh-CN" altLang="en-US"/>
          </a:p>
        </p:txBody>
      </p:sp>
    </p:spTree>
    <p:extLst>
      <p:ext uri="{BB962C8B-B14F-4D97-AF65-F5344CB8AC3E}">
        <p14:creationId xmlns:p14="http://schemas.microsoft.com/office/powerpoint/2010/main" val="191222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F9CF561-8AA3-4DCC-B756-FB5AB5BD8981}" type="slidenum">
              <a:rPr lang="zh-CN" altLang="en-US" smtClean="0"/>
              <a:t>3</a:t>
            </a:fld>
            <a:endParaRPr lang="zh-CN" altLang="en-US"/>
          </a:p>
        </p:txBody>
      </p:sp>
    </p:spTree>
    <p:extLst>
      <p:ext uri="{BB962C8B-B14F-4D97-AF65-F5344CB8AC3E}">
        <p14:creationId xmlns:p14="http://schemas.microsoft.com/office/powerpoint/2010/main" val="290594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5193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80070F-C4F0-48AC-87CC-860317939D6C}" type="slidenum">
              <a:rPr lang="zh-CN" altLang="en-US" smtClean="0"/>
              <a:t>5</a:t>
            </a:fld>
            <a:endParaRPr lang="zh-CN" altLang="en-US"/>
          </a:p>
        </p:txBody>
      </p:sp>
    </p:spTree>
    <p:extLst>
      <p:ext uri="{BB962C8B-B14F-4D97-AF65-F5344CB8AC3E}">
        <p14:creationId xmlns:p14="http://schemas.microsoft.com/office/powerpoint/2010/main" val="349945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873042-6AC7-42AE-BC71-2E1FEE4EBE0C}" type="slidenum">
              <a:rPr lang="zh-CN" altLang="en-US" smtClean="0"/>
              <a:t>6</a:t>
            </a:fld>
            <a:endParaRPr lang="zh-CN" altLang="en-US"/>
          </a:p>
        </p:txBody>
      </p:sp>
    </p:spTree>
    <p:extLst>
      <p:ext uri="{BB962C8B-B14F-4D97-AF65-F5344CB8AC3E}">
        <p14:creationId xmlns:p14="http://schemas.microsoft.com/office/powerpoint/2010/main" val="272366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0DA61E-66CE-4D36-9E5A-B718A6F8C7AC}" type="slidenum">
              <a:rPr lang="zh-CN" altLang="en-US" smtClean="0"/>
              <a:t>7</a:t>
            </a:fld>
            <a:endParaRPr lang="zh-CN" altLang="en-US"/>
          </a:p>
        </p:txBody>
      </p:sp>
    </p:spTree>
    <p:extLst>
      <p:ext uri="{BB962C8B-B14F-4D97-AF65-F5344CB8AC3E}">
        <p14:creationId xmlns:p14="http://schemas.microsoft.com/office/powerpoint/2010/main" val="290015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517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95225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7D88E-626F-44E0-B5B2-06FD7BA472F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4FFD1EE-D535-4821-BF53-0D5D6CDAE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74B3870-FFC3-449B-AFFE-EF03BF741E24}"/>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1ECD70FB-7E6D-4E24-A76C-CF1DBD9401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C619B1-27FC-4C92-85B0-7A0E3B8CA21D}"/>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66414453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6C0A4-E399-4D79-B496-380F48C1C40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1924C77-7857-4BE8-A9B8-2C5664AEDE9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85060C-A477-4711-AEAE-45F23A4DD4CE}"/>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7F9F691C-ED81-4D05-B1B0-70476AB1E1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F15E06-655E-40CB-8958-BB800D3AE8EE}"/>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24312184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E21BBB0-5D6A-4D76-8966-87A2CCF275E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360494-1FCF-4240-BD76-9FEBED4D0CF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03EFC1-F46F-4F48-8549-093EBC6EE58C}"/>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3C5BB594-E881-43A4-987C-E4704FA758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04C053-E9CD-4490-9364-863214C6E29B}"/>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413652997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28184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90612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32F4E8-8F5E-4BF4-94D3-6873560E58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FEF1084-21EA-48CA-B01B-9104EA32829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6AFDAF-9384-44E4-A910-CA0CE8673E37}"/>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F910C94C-E121-44D4-BC95-8A65D0917E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768B5-081D-4B0B-A1AE-7CB9633DC630}"/>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159274139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EC4B2A-DBFF-4A7B-9D23-53800914638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4AFC056-F755-4079-B9BC-9739BDA45C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04BA2C6-25DD-4185-A362-4A38EC4F674E}"/>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11A69A98-4ACC-4173-AC00-1A55564B0C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8E2570-3ECC-402B-A3AC-AFAA1DF59841}"/>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202062097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8E694F-D188-4C05-9E68-E59B1215BA9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9D8EFCB-72DF-4FCF-975D-3FB31D77805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B875C6-E9DD-41BF-B91B-B9F6B3E9DB4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CBC5C9C-E893-4B29-88D9-34A2E288F94B}"/>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6" name="页脚占位符 5">
            <a:extLst>
              <a:ext uri="{FF2B5EF4-FFF2-40B4-BE49-F238E27FC236}">
                <a16:creationId xmlns:a16="http://schemas.microsoft.com/office/drawing/2014/main" id="{6495D961-45DD-41AD-8D03-F31C7B51D8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3149812-60F4-4481-A907-A3F47CEB336B}"/>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38369854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55C43D-098F-43FB-8652-F01E6635A20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92F449-8611-4B17-8FE8-5422A97E52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E8D3E5D-0EA9-42E5-B79E-699381B77EB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439BDB1-833A-4C04-B1D8-A2F672435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A5539BC-DA44-415B-A320-FAD18B10AF7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1223D09-8F37-42B2-8D8D-1A2F1EA4A06A}"/>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8" name="页脚占位符 7">
            <a:extLst>
              <a:ext uri="{FF2B5EF4-FFF2-40B4-BE49-F238E27FC236}">
                <a16:creationId xmlns:a16="http://schemas.microsoft.com/office/drawing/2014/main" id="{4015160F-7493-416D-BF9E-E0DF41FCB8E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7D4EC52-AC60-4B2B-87E1-64A5D908BD53}"/>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227107534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1F7EF2-AFC2-4C6F-84E3-D4AF6404553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8DF64C1-C9DF-47D1-BE64-F7E78F083E64}"/>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4" name="页脚占位符 3">
            <a:extLst>
              <a:ext uri="{FF2B5EF4-FFF2-40B4-BE49-F238E27FC236}">
                <a16:creationId xmlns:a16="http://schemas.microsoft.com/office/drawing/2014/main" id="{AB6E05EE-6BA3-408C-B759-C418D00E40C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0D5497D-E4C4-462A-B250-FE3D2B5C9ADA}"/>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331453250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65F5CBC-8FDF-450B-B7FF-EDB1ABFEDA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73" t="18745" r="9373" b="29311"/>
          <a:stretch/>
        </p:blipFill>
        <p:spPr>
          <a:xfrm>
            <a:off x="0" y="0"/>
            <a:ext cx="12192000" cy="6858000"/>
          </a:xfrm>
          <a:prstGeom prst="rect">
            <a:avLst/>
          </a:prstGeom>
        </p:spPr>
      </p:pic>
    </p:spTree>
    <p:extLst>
      <p:ext uri="{BB962C8B-B14F-4D97-AF65-F5344CB8AC3E}">
        <p14:creationId xmlns:p14="http://schemas.microsoft.com/office/powerpoint/2010/main" val="290045587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815DCE-2ABB-4605-94ED-A7F181237A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D5D508-BC65-4B07-B3B2-5B8EFC689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157D522-FD19-4C70-8EEC-091F77027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16F80A9-48D9-4D72-A018-827BB5DC8470}"/>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6" name="页脚占位符 5">
            <a:extLst>
              <a:ext uri="{FF2B5EF4-FFF2-40B4-BE49-F238E27FC236}">
                <a16:creationId xmlns:a16="http://schemas.microsoft.com/office/drawing/2014/main" id="{C2D764B2-A08E-4A90-A029-F604400E50D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665277-7EE4-49C7-ABFE-7EAE193D3821}"/>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201338941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C8EEE9-EF33-43C8-9760-858A5AB25BE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57FC3B5-FE47-4B70-BAB6-E9067E5D6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C389302-778E-43C8-AF53-81CAF2986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74189A-C31C-414A-BCF4-285413F837C5}"/>
              </a:ext>
            </a:extLst>
          </p:cNvPr>
          <p:cNvSpPr>
            <a:spLocks noGrp="1"/>
          </p:cNvSpPr>
          <p:nvPr>
            <p:ph type="dt" sz="half" idx="10"/>
          </p:nvPr>
        </p:nvSpPr>
        <p:spPr/>
        <p:txBody>
          <a:bodyPr/>
          <a:lstStyle/>
          <a:p>
            <a:fld id="{0708E9ED-452A-4405-B9B6-A5DFFF7D82DB}" type="datetimeFigureOut">
              <a:rPr lang="zh-CN" altLang="en-US" smtClean="0"/>
              <a:t>2023/10/14</a:t>
            </a:fld>
            <a:endParaRPr lang="zh-CN" altLang="en-US"/>
          </a:p>
        </p:txBody>
      </p:sp>
      <p:sp>
        <p:nvSpPr>
          <p:cNvPr id="6" name="页脚占位符 5">
            <a:extLst>
              <a:ext uri="{FF2B5EF4-FFF2-40B4-BE49-F238E27FC236}">
                <a16:creationId xmlns:a16="http://schemas.microsoft.com/office/drawing/2014/main" id="{8BC8DFC1-A950-495B-9499-C0315E910C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EEC2EF6-9D3D-4E25-A623-211EF35A8D25}"/>
              </a:ext>
            </a:extLst>
          </p:cNvPr>
          <p:cNvSpPr>
            <a:spLocks noGrp="1"/>
          </p:cNvSpPr>
          <p:nvPr>
            <p:ph type="sldNum" sz="quarter" idx="12"/>
          </p:nvPr>
        </p:nvSpPr>
        <p:spPr/>
        <p:txBody>
          <a:bodyPr/>
          <a:lstStyle/>
          <a:p>
            <a:fld id="{2AE4A5DA-5423-4571-825B-F6A9BD4B307C}" type="slidenum">
              <a:rPr lang="zh-CN" altLang="en-US" smtClean="0"/>
              <a:t>‹#›</a:t>
            </a:fld>
            <a:endParaRPr lang="zh-CN" altLang="en-US"/>
          </a:p>
        </p:txBody>
      </p:sp>
    </p:spTree>
    <p:extLst>
      <p:ext uri="{BB962C8B-B14F-4D97-AF65-F5344CB8AC3E}">
        <p14:creationId xmlns:p14="http://schemas.microsoft.com/office/powerpoint/2010/main" val="8752479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0F3C9842-F28B-4AFF-A3F7-CA07DAC3787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BC725879-CBF6-4C13-BF77-E20D2F60B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A0BB602-F41F-481F-8A67-48E12B9A9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98C2C5-D629-49C9-9732-D541501EA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8E9ED-452A-4405-B9B6-A5DFFF7D82DB}"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3B2E4ADB-FFCC-498C-9F45-8E135BF9DD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0E63E16-1031-4471-A1AE-BB8BDD633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4A5DA-5423-4571-825B-F6A9BD4B307C}" type="slidenum">
              <a:rPr lang="zh-CN" altLang="en-US" smtClean="0"/>
              <a:t>‹#›</a:t>
            </a:fld>
            <a:endParaRPr lang="zh-CN" altLang="en-US"/>
          </a:p>
        </p:txBody>
      </p:sp>
      <p:sp>
        <p:nvSpPr>
          <p:cNvPr id="8" name="Oval 7">
            <a:extLst>
              <a:ext uri="{FF2B5EF4-FFF2-40B4-BE49-F238E27FC236}">
                <a16:creationId xmlns:a16="http://schemas.microsoft.com/office/drawing/2014/main" id="{0AE42624-788D-4EF2-A5F0-EF4FFC7B8EEB}"/>
              </a:ext>
            </a:extLst>
          </p:cNvPr>
          <p:cNvSpPr/>
          <p:nvPr userDrawn="1"/>
        </p:nvSpPr>
        <p:spPr>
          <a:xfrm>
            <a:off x="-2293257" y="-246743"/>
            <a:ext cx="1233714" cy="1233714"/>
          </a:xfrm>
          <a:prstGeom prst="ellipse">
            <a:avLst/>
          </a:prstGeom>
          <a:blipFill dpi="0" rotWithShape="1">
            <a:blip r:embed="rId15">
              <a:alphaModFix amt="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10909E-D792-4173-B9EB-8A45C52A5DBD}"/>
              </a:ext>
            </a:extLst>
          </p:cNvPr>
          <p:cNvSpPr/>
          <p:nvPr userDrawn="1"/>
        </p:nvSpPr>
        <p:spPr>
          <a:xfrm>
            <a:off x="-4782457" y="2742180"/>
            <a:ext cx="1233714" cy="1233714"/>
          </a:xfrm>
          <a:prstGeom prst="ellipse">
            <a:avLst/>
          </a:prstGeom>
          <a:blipFill dpi="0" rotWithShape="1">
            <a:blip r:embed="rId1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664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microsoft.com/office/2007/relationships/hdphoto" Target="../media/hdphoto2.wdp"/><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notesSlide" Target="../notesSlides/notesSlide1.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w/index.php?title=Le_Paria&amp;action=edit&amp;redlink=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8.jpg"/><Relationship Id="rId4" Type="http://schemas.openxmlformats.org/officeDocument/2006/relationships/notesSlide" Target="../notesSlides/notesSlide2.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496659-D1A2-4B73-BFA7-6464F4AA9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sp>
        <p:nvSpPr>
          <p:cNvPr id="25" name="文本框 24">
            <a:extLst>
              <a:ext uri="{FF2B5EF4-FFF2-40B4-BE49-F238E27FC236}">
                <a16:creationId xmlns:a16="http://schemas.microsoft.com/office/drawing/2014/main" id="{7ADB1A97-0858-4D3C-84E9-AB0133759EDB}"/>
              </a:ext>
            </a:extLst>
          </p:cNvPr>
          <p:cNvSpPr txBox="1"/>
          <p:nvPr/>
        </p:nvSpPr>
        <p:spPr>
          <a:xfrm>
            <a:off x="9527184" y="2939103"/>
            <a:ext cx="27128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a:solidFill>
                  <a:srgbClr val="002060"/>
                </a:solidFill>
                <a:latin typeface="UTM Alberta Heavy" panose="02040603050506020204" pitchFamily="18" charset="0"/>
                <a:ea typeface="Source Han Serif SC" panose="02020400000000000000" pitchFamily="18" charset="-122"/>
                <a:sym typeface="Source Han Serif SC" panose="02020400000000000000" pitchFamily="18" charset="-122"/>
              </a:rPr>
              <a:t>Thực hiện: EduFive</a:t>
            </a:r>
            <a:endParaRPr kumimoji="0" lang="zh-CN" altLang="en-US" sz="2400" b="1" i="0" u="none" strike="noStrike" kern="1200" cap="none" spc="0" normalizeH="0" baseline="0" noProof="0" dirty="0">
              <a:ln>
                <a:noFill/>
              </a:ln>
              <a:solidFill>
                <a:srgbClr val="002060"/>
              </a:solidFill>
              <a:effectLst/>
              <a:uLnTx/>
              <a:uFillTx/>
              <a:latin typeface="UTM Alberta Heavy" panose="02040603050506020204" pitchFamily="18" charset="0"/>
              <a:ea typeface="Source Han Serif SC" panose="02020400000000000000" pitchFamily="18" charset="-122"/>
              <a:sym typeface="Source Han Serif SC" panose="02020400000000000000" pitchFamily="18" charset="-122"/>
            </a:endParaRPr>
          </a:p>
        </p:txBody>
      </p:sp>
      <p:pic>
        <p:nvPicPr>
          <p:cNvPr id="9" name="1分40秒 ">
            <a:hlinkClick r:id="" action="ppaction://media"/>
            <a:extLst>
              <a:ext uri="{FF2B5EF4-FFF2-40B4-BE49-F238E27FC236}">
                <a16:creationId xmlns:a16="http://schemas.microsoft.com/office/drawing/2014/main" id="{4F2A0668-3395-401F-8D7E-E03CC5207C01}"/>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6"/>
          <a:stretch>
            <a:fillRect/>
          </a:stretch>
        </p:blipFill>
        <p:spPr>
          <a:xfrm>
            <a:off x="5791200" y="-664783"/>
            <a:ext cx="609600" cy="609600"/>
          </a:xfrm>
          <a:prstGeom prst="rect">
            <a:avLst/>
          </a:prstGeom>
        </p:spPr>
      </p:pic>
      <p:grpSp>
        <p:nvGrpSpPr>
          <p:cNvPr id="4" name="Group 3"/>
          <p:cNvGrpSpPr/>
          <p:nvPr/>
        </p:nvGrpSpPr>
        <p:grpSpPr>
          <a:xfrm>
            <a:off x="-48043" y="-4266"/>
            <a:ext cx="8004877" cy="5465370"/>
            <a:chOff x="17570" y="0"/>
            <a:chExt cx="8004877" cy="5465370"/>
          </a:xfrm>
        </p:grpSpPr>
        <p:pic>
          <p:nvPicPr>
            <p:cNvPr id="5" name="图片 4">
              <a:extLst>
                <a:ext uri="{FF2B5EF4-FFF2-40B4-BE49-F238E27FC236}">
                  <a16:creationId xmlns:a16="http://schemas.microsoft.com/office/drawing/2014/main" id="{41E1BFFD-3EC3-4EE1-B37F-932B3B9FAC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
        <p:nvSpPr>
          <p:cNvPr id="14" name="文本框 13">
            <a:extLst>
              <a:ext uri="{FF2B5EF4-FFF2-40B4-BE49-F238E27FC236}">
                <a16:creationId xmlns:a16="http://schemas.microsoft.com/office/drawing/2014/main" id="{3BFBA031-EC80-4D62-987A-B8FEA7AE11A9}"/>
              </a:ext>
            </a:extLst>
          </p:cNvPr>
          <p:cNvSpPr txBox="1"/>
          <p:nvPr/>
        </p:nvSpPr>
        <p:spPr>
          <a:xfrm>
            <a:off x="7801534" y="1496717"/>
            <a:ext cx="4160113" cy="1446550"/>
          </a:xfrm>
          <a:prstGeom prst="rect">
            <a:avLst/>
          </a:prstGeom>
          <a:noFill/>
        </p:spPr>
        <p:txBody>
          <a:bodyPr wrap="none" rtlCol="0">
            <a:spAutoFit/>
          </a:bodyPr>
          <a:lstStyle/>
          <a:p>
            <a:pPr lvl="0">
              <a:defRPr/>
            </a:pPr>
            <a:r>
              <a:rPr lang="en-US" altLang="zh-CN" sz="8800" b="1" noProof="0">
                <a:solidFill>
                  <a:schemeClr val="accent6">
                    <a:lumMod val="50000"/>
                  </a:schemeClr>
                </a:solidFill>
                <a:latin typeface="UTM Cookies" panose="02040603050506020204" pitchFamily="18" charset="0"/>
                <a:ea typeface="Source Han Serif SC" panose="02020400000000000000" pitchFamily="18" charset="-122"/>
                <a:cs typeface="+mn-ea"/>
                <a:sym typeface="Source Han Serif SC" panose="02020400000000000000" pitchFamily="18" charset="-122"/>
              </a:rPr>
              <a:t>LỊCH SỬ</a:t>
            </a:r>
            <a:endParaRPr kumimoji="0" lang="zh-CN" altLang="en-US" sz="8800" b="1" i="0" u="none" strike="noStrike" kern="1200" cap="none" spc="0" normalizeH="0" baseline="0" noProof="0" dirty="0">
              <a:ln>
                <a:noFill/>
              </a:ln>
              <a:solidFill>
                <a:schemeClr val="accent6">
                  <a:lumMod val="50000"/>
                </a:schemeClr>
              </a:solidFill>
              <a:effectLst/>
              <a:uLnTx/>
              <a:uFillTx/>
              <a:latin typeface="UTM Cookies" panose="02040603050506020204" pitchFamily="18" charset="0"/>
              <a:ea typeface="Source Han Serif SC" panose="02020400000000000000" pitchFamily="18" charset="-122"/>
              <a:cs typeface="+mn-ea"/>
              <a:sym typeface="Source Han Serif SC" panose="02020400000000000000" pitchFamily="18" charset="-122"/>
            </a:endParaRPr>
          </a:p>
        </p:txBody>
      </p:sp>
      <p:pic>
        <p:nvPicPr>
          <p:cNvPr id="23" name="Picture 22"/>
          <p:cNvPicPr>
            <a:picLocks noChangeAspect="1"/>
          </p:cNvPicPr>
          <p:nvPr/>
        </p:nvPicPr>
        <p:blipFill>
          <a:blip r:embed="rId10">
            <a:extLst>
              <a:ext uri="{BEBA8EAE-BF5A-486C-A8C5-ECC9F3942E4B}">
                <a14:imgProps xmlns:a14="http://schemas.microsoft.com/office/drawing/2010/main">
                  <a14:imgLayer r:embed="rId11">
                    <a14:imgEffect>
                      <a14:backgroundRemoval t="4000" b="90000" l="5273" r="86328">
                        <a14:foregroundMark x1="25391" y1="17714" x2="25391" y2="17714"/>
                        <a14:foregroundMark x1="20508" y1="18571" x2="20508" y2="18571"/>
                        <a14:backgroundMark x1="12695" y1="20286" x2="12695" y2="20286"/>
                        <a14:backgroundMark x1="82422" y1="75429" x2="82422" y2="75429"/>
                        <a14:backgroundMark x1="25586" y1="24000" x2="25586" y2="24000"/>
                        <a14:backgroundMark x1="24609" y1="19143" x2="24609" y2="19143"/>
                        <a14:backgroundMark x1="23633" y1="19143" x2="23633" y2="19143"/>
                        <a14:backgroundMark x1="24023" y1="12571" x2="24023" y2="12571"/>
                        <a14:backgroundMark x1="25391" y1="10857" x2="25391" y2="10857"/>
                        <a14:backgroundMark x1="25586" y1="10000" x2="25586" y2="10000"/>
                        <a14:backgroundMark x1="11914" y1="7143" x2="11914" y2="7143"/>
                        <a14:backgroundMark x1="11914" y1="7143" x2="11914" y2="7143"/>
                        <a14:backgroundMark x1="21094" y1="12000" x2="21094" y2="12000"/>
                        <a14:backgroundMark x1="15234" y1="18286" x2="15234" y2="18286"/>
                        <a14:backgroundMark x1="19727" y1="23143" x2="19727" y2="23143"/>
                        <a14:backgroundMark x1="22461" y1="23429" x2="22461" y2="23429"/>
                        <a14:backgroundMark x1="83789" y1="64857" x2="83789" y2="64857"/>
                        <a14:backgroundMark x1="76563" y1="64857" x2="76563" y2="64857"/>
                        <a14:backgroundMark x1="77148" y1="67429" x2="77148" y2="67429"/>
                        <a14:backgroundMark x1="78711" y1="70857" x2="78711" y2="70857"/>
                      </a14:backgroundRemoval>
                    </a14:imgEffect>
                  </a14:imgLayer>
                </a14:imgProps>
              </a:ext>
              <a:ext uri="{28A0092B-C50C-407E-A947-70E740481C1C}">
                <a14:useLocalDpi xmlns:a14="http://schemas.microsoft.com/office/drawing/2010/main" val="0"/>
              </a:ext>
            </a:extLst>
          </a:blip>
          <a:stretch>
            <a:fillRect/>
          </a:stretch>
        </p:blipFill>
        <p:spPr>
          <a:xfrm>
            <a:off x="6544874" y="4241758"/>
            <a:ext cx="4490356" cy="3069579"/>
          </a:xfrm>
          <a:prstGeom prst="rect">
            <a:avLst/>
          </a:prstGeom>
        </p:spPr>
      </p:pic>
      <p:pic>
        <p:nvPicPr>
          <p:cNvPr id="22" name="Picture 21"/>
          <p:cNvPicPr>
            <a:picLocks noChangeAspect="1"/>
          </p:cNvPicPr>
          <p:nvPr/>
        </p:nvPicPr>
        <p:blipFill>
          <a:blip r:embed="rId10">
            <a:extLst>
              <a:ext uri="{BEBA8EAE-BF5A-486C-A8C5-ECC9F3942E4B}">
                <a14:imgProps xmlns:a14="http://schemas.microsoft.com/office/drawing/2010/main">
                  <a14:imgLayer r:embed="rId11">
                    <a14:imgEffect>
                      <a14:backgroundRemoval t="4000" b="90000" l="5273" r="86328">
                        <a14:foregroundMark x1="25391" y1="17714" x2="25391" y2="17714"/>
                        <a14:foregroundMark x1="20508" y1="18571" x2="20508" y2="18571"/>
                        <a14:backgroundMark x1="12695" y1="20286" x2="12695" y2="20286"/>
                        <a14:backgroundMark x1="82422" y1="75429" x2="82422" y2="75429"/>
                        <a14:backgroundMark x1="25586" y1="24000" x2="25586" y2="24000"/>
                        <a14:backgroundMark x1="24609" y1="19143" x2="24609" y2="19143"/>
                        <a14:backgroundMark x1="23633" y1="19143" x2="23633" y2="19143"/>
                        <a14:backgroundMark x1="24023" y1="12571" x2="24023" y2="12571"/>
                        <a14:backgroundMark x1="25391" y1="10857" x2="25391" y2="10857"/>
                        <a14:backgroundMark x1="25586" y1="10000" x2="25586" y2="10000"/>
                        <a14:backgroundMark x1="11914" y1="7143" x2="11914" y2="7143"/>
                        <a14:backgroundMark x1="11914" y1="7143" x2="11914" y2="7143"/>
                        <a14:backgroundMark x1="21094" y1="12000" x2="21094" y2="12000"/>
                        <a14:backgroundMark x1="15234" y1="18286" x2="15234" y2="18286"/>
                        <a14:backgroundMark x1="19727" y1="23143" x2="19727" y2="23143"/>
                        <a14:backgroundMark x1="22461" y1="23429" x2="22461" y2="23429"/>
                        <a14:backgroundMark x1="83789" y1="64857" x2="83789" y2="64857"/>
                        <a14:backgroundMark x1="76563" y1="64857" x2="76563" y2="64857"/>
                        <a14:backgroundMark x1="77148" y1="67429" x2="77148" y2="67429"/>
                        <a14:backgroundMark x1="78711" y1="70857" x2="78711" y2="70857"/>
                      </a14:backgroundRemoval>
                    </a14:imgEffect>
                  </a14:imgLayer>
                </a14:imgProps>
              </a:ext>
              <a:ext uri="{28A0092B-C50C-407E-A947-70E740481C1C}">
                <a14:useLocalDpi xmlns:a14="http://schemas.microsoft.com/office/drawing/2010/main" val="0"/>
              </a:ext>
            </a:extLst>
          </a:blip>
          <a:stretch>
            <a:fillRect/>
          </a:stretch>
        </p:blipFill>
        <p:spPr>
          <a:xfrm>
            <a:off x="4343213" y="4255553"/>
            <a:ext cx="4477359" cy="3060695"/>
          </a:xfrm>
          <a:prstGeom prst="rect">
            <a:avLst/>
          </a:prstGeom>
        </p:spPr>
      </p:pic>
    </p:spTree>
    <p:extLst>
      <p:ext uri="{BB962C8B-B14F-4D97-AF65-F5344CB8AC3E}">
        <p14:creationId xmlns:p14="http://schemas.microsoft.com/office/powerpoint/2010/main" val="56986430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repeatCount="indefinite" fill="hold" display="0">
                  <p:stCondLst>
                    <p:cond delay="indefinite"/>
                  </p:stCondLst>
                  <p:endCondLst>
                    <p:cond evt="onStopAudio" delay="0">
                      <p:tgtEl>
                        <p:sldTgt/>
                      </p:tgtEl>
                    </p:cond>
                  </p:endCondLst>
                </p:cTn>
                <p:tgtEl>
                  <p:spTgt spid="9"/>
                </p:tgtEl>
              </p:cMediaNode>
            </p:audio>
          </p:childTnLst>
        </p:cTn>
      </p:par>
    </p:tnLst>
    <p:bldLst>
      <p:bldP spid="25"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3">
            <a:extLst>
              <a:ext uri="{FF2B5EF4-FFF2-40B4-BE49-F238E27FC236}">
                <a16:creationId xmlns:a16="http://schemas.microsoft.com/office/drawing/2014/main" id="{1368A4F1-E0FA-4849-AA1D-45FE94CFF944}"/>
              </a:ext>
            </a:extLst>
          </p:cNvPr>
          <p:cNvGrpSpPr/>
          <p:nvPr/>
        </p:nvGrpSpPr>
        <p:grpSpPr>
          <a:xfrm>
            <a:off x="137598" y="0"/>
            <a:ext cx="1086290" cy="959565"/>
            <a:chOff x="786667" y="172511"/>
            <a:chExt cx="1918924" cy="1918924"/>
          </a:xfrm>
        </p:grpSpPr>
        <p:sp>
          <p:nvSpPr>
            <p:cNvPr id="26"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7" name="文本框 6">
              <a:extLst>
                <a:ext uri="{FF2B5EF4-FFF2-40B4-BE49-F238E27FC236}">
                  <a16:creationId xmlns:a16="http://schemas.microsoft.com/office/drawing/2014/main" id="{2D35ACB7-07B8-4913-B001-ABB9D931361E}"/>
                </a:ext>
              </a:extLst>
            </p:cNvPr>
            <p:cNvSpPr txBox="1"/>
            <p:nvPr/>
          </p:nvSpPr>
          <p:spPr>
            <a:xfrm>
              <a:off x="943797" y="317817"/>
              <a:ext cx="1761794" cy="1354071"/>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02</a:t>
              </a:r>
              <a:endParaRPr kumimoji="0" lang="zh-CN" altLang="en-US"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28" name="TextBox 27"/>
          <p:cNvSpPr txBox="1"/>
          <p:nvPr/>
        </p:nvSpPr>
        <p:spPr>
          <a:xfrm>
            <a:off x="1434905" y="239151"/>
            <a:ext cx="9326880" cy="584775"/>
          </a:xfrm>
          <a:prstGeom prst="rect">
            <a:avLst/>
          </a:prstGeom>
          <a:noFill/>
        </p:spPr>
        <p:txBody>
          <a:bodyPr wrap="square" rtlCol="0">
            <a:spAutoFit/>
          </a:bodyPr>
          <a:lstStyle/>
          <a:p>
            <a:r>
              <a:rPr lang="en-US" sz="3200" b="1">
                <a:solidFill>
                  <a:srgbClr val="D7663A"/>
                </a:solidFill>
                <a:latin typeface="Times New Roman" panose="02020603050405020304" pitchFamily="18" charset="0"/>
                <a:cs typeface="Times New Roman" panose="02020603050405020304" pitchFamily="18" charset="0"/>
              </a:rPr>
              <a:t>Hội nghị thành lập Đảng Cộng sản Việt Nam</a:t>
            </a:r>
          </a:p>
        </p:txBody>
      </p:sp>
      <p:sp>
        <p:nvSpPr>
          <p:cNvPr id="2" name="TextBox 1"/>
          <p:cNvSpPr txBox="1"/>
          <p:nvPr/>
        </p:nvSpPr>
        <p:spPr>
          <a:xfrm>
            <a:off x="-42789" y="907871"/>
            <a:ext cx="499403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Hãy hoàn thành bảng sau:</a:t>
            </a:r>
          </a:p>
        </p:txBody>
      </p:sp>
      <p:sp>
        <p:nvSpPr>
          <p:cNvPr id="29" name="Text Box 4"/>
          <p:cNvSpPr txBox="1">
            <a:spLocks noChangeArrowheads="1"/>
          </p:cNvSpPr>
          <p:nvPr/>
        </p:nvSpPr>
        <p:spPr bwMode="auto">
          <a:xfrm>
            <a:off x="2227369" y="1439038"/>
            <a:ext cx="8001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2400" b="1">
                <a:ln>
                  <a:solidFill>
                    <a:srgbClr val="333399"/>
                  </a:solidFill>
                </a:ln>
                <a:solidFill>
                  <a:srgbClr val="6600FF"/>
                </a:solidFill>
                <a:latin typeface="Times New Roman" pitchFamily="18" charset="0"/>
                <a:ea typeface="HP001 4H" pitchFamily="34" charset="-127"/>
                <a:cs typeface="Times New Roman" pitchFamily="18" charset="0"/>
              </a:rPr>
              <a:t>HỘI NGHỊ THÀNH LẬP ĐẢNG CỘNG SẢN VIỆT NAM</a:t>
            </a:r>
          </a:p>
        </p:txBody>
      </p:sp>
      <p:graphicFrame>
        <p:nvGraphicFramePr>
          <p:cNvPr id="30" name="Table 29"/>
          <p:cNvGraphicFramePr>
            <a:graphicFrameLocks noGrp="1"/>
          </p:cNvGraphicFramePr>
          <p:nvPr>
            <p:extLst>
              <p:ext uri="{D42A27DB-BD31-4B8C-83A1-F6EECF244321}">
                <p14:modId xmlns:p14="http://schemas.microsoft.com/office/powerpoint/2010/main" val="2487255424"/>
              </p:ext>
            </p:extLst>
          </p:nvPr>
        </p:nvGraphicFramePr>
        <p:xfrm>
          <a:off x="1699846" y="2186995"/>
          <a:ext cx="8824156" cy="3968341"/>
        </p:xfrm>
        <a:graphic>
          <a:graphicData uri="http://schemas.openxmlformats.org/drawingml/2006/table">
            <a:tbl>
              <a:tblPr firstRow="1" bandRow="1">
                <a:tableStyleId>{284E427A-3D55-4303-BF80-6455036E1DE7}</a:tableStyleId>
              </a:tblPr>
              <a:tblGrid>
                <a:gridCol w="2286000">
                  <a:extLst>
                    <a:ext uri="{9D8B030D-6E8A-4147-A177-3AD203B41FA5}">
                      <a16:colId xmlns:a16="http://schemas.microsoft.com/office/drawing/2014/main" val="20000"/>
                    </a:ext>
                  </a:extLst>
                </a:gridCol>
                <a:gridCol w="6538156">
                  <a:extLst>
                    <a:ext uri="{9D8B030D-6E8A-4147-A177-3AD203B41FA5}">
                      <a16:colId xmlns:a16="http://schemas.microsoft.com/office/drawing/2014/main" val="20001"/>
                    </a:ext>
                  </a:extLst>
                </a:gridCol>
              </a:tblGrid>
              <a:tr h="744633">
                <a:tc>
                  <a:txBody>
                    <a:bodyPr/>
                    <a:lstStyle/>
                    <a:p>
                      <a:pPr algn="ctr"/>
                      <a:r>
                        <a:rPr lang="en-US" sz="2800">
                          <a:solidFill>
                            <a:srgbClr val="C00000"/>
                          </a:solidFill>
                          <a:latin typeface="Times New Roman" pitchFamily="18" charset="0"/>
                          <a:cs typeface="Times New Roman" pitchFamily="18" charset="0"/>
                        </a:rPr>
                        <a:t>Thời</a:t>
                      </a:r>
                      <a:r>
                        <a:rPr lang="en-US" sz="2800" baseline="0">
                          <a:solidFill>
                            <a:srgbClr val="C00000"/>
                          </a:solidFill>
                          <a:latin typeface="Times New Roman" pitchFamily="18" charset="0"/>
                          <a:cs typeface="Times New Roman" pitchFamily="18" charset="0"/>
                        </a:rPr>
                        <a:t> gian</a:t>
                      </a:r>
                      <a:endParaRPr lang="en-US" sz="2800" b="1">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2800" b="1">
                        <a:solidFill>
                          <a:srgbClr val="270FB5"/>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744633">
                <a:tc>
                  <a:txBody>
                    <a:bodyPr/>
                    <a:lstStyle/>
                    <a:p>
                      <a:pPr algn="ctr"/>
                      <a:r>
                        <a:rPr lang="en-US" sz="2800" b="1">
                          <a:solidFill>
                            <a:srgbClr val="C00000"/>
                          </a:solidFill>
                          <a:latin typeface="Times New Roman" pitchFamily="18" charset="0"/>
                          <a:cs typeface="Times New Roman" pitchFamily="18" charset="0"/>
                        </a:rPr>
                        <a:t>Địa</a:t>
                      </a:r>
                      <a:r>
                        <a:rPr lang="en-US" sz="2800" b="1" baseline="0">
                          <a:solidFill>
                            <a:srgbClr val="C00000"/>
                          </a:solidFill>
                          <a:latin typeface="Times New Roman" pitchFamily="18" charset="0"/>
                          <a:cs typeface="Times New Roman" pitchFamily="18" charset="0"/>
                        </a:rPr>
                        <a:t> điểm</a:t>
                      </a:r>
                      <a:endParaRPr lang="en-US" sz="2800" b="1">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sz="2800" b="1">
                        <a:solidFill>
                          <a:srgbClr val="270FB5"/>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680755">
                <a:tc>
                  <a:txBody>
                    <a:bodyPr/>
                    <a:lstStyle/>
                    <a:p>
                      <a:r>
                        <a:rPr lang="en-US" sz="2800" b="1">
                          <a:solidFill>
                            <a:srgbClr val="C00000"/>
                          </a:solidFill>
                          <a:latin typeface="Times New Roman" pitchFamily="18" charset="0"/>
                          <a:cs typeface="Times New Roman" pitchFamily="18" charset="0"/>
                        </a:rPr>
                        <a:t>Người</a:t>
                      </a:r>
                      <a:r>
                        <a:rPr lang="en-US" sz="2800" b="1" baseline="0">
                          <a:solidFill>
                            <a:srgbClr val="C00000"/>
                          </a:solidFill>
                          <a:latin typeface="Times New Roman" pitchFamily="18" charset="0"/>
                          <a:cs typeface="Times New Roman" pitchFamily="18" charset="0"/>
                        </a:rPr>
                        <a:t> chủ trì</a:t>
                      </a:r>
                      <a:endParaRPr lang="en-US" sz="2800" b="1">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sz="2800" b="1">
                        <a:solidFill>
                          <a:srgbClr val="270FB5"/>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1765948">
                <a:tc>
                  <a:txBody>
                    <a:bodyPr/>
                    <a:lstStyle/>
                    <a:p>
                      <a:endParaRPr lang="en-US" sz="2800" baseline="0"/>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C00000"/>
                          </a:solidFill>
                          <a:latin typeface="Times New Roman" pitchFamily="18" charset="0"/>
                          <a:cs typeface="Times New Roman" pitchFamily="18" charset="0"/>
                        </a:rPr>
                        <a:t>Kết</a:t>
                      </a:r>
                      <a:r>
                        <a:rPr lang="en-US" sz="2800" b="1" baseline="0">
                          <a:solidFill>
                            <a:srgbClr val="C00000"/>
                          </a:solidFill>
                          <a:latin typeface="Times New Roman" pitchFamily="18" charset="0"/>
                          <a:cs typeface="Times New Roman" pitchFamily="18" charset="0"/>
                        </a:rPr>
                        <a:t> quả</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aseline="0"/>
                    </a:p>
                    <a:p>
                      <a:endParaRPr lang="en-US" sz="2800" b="1">
                        <a:solidFill>
                          <a:srgbClr val="270FB5"/>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sz="2800" b="1">
                        <a:solidFill>
                          <a:srgbClr val="270FB5"/>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31" name="TextBox 30"/>
          <p:cNvSpPr txBox="1"/>
          <p:nvPr/>
        </p:nvSpPr>
        <p:spPr>
          <a:xfrm>
            <a:off x="3985845" y="2274863"/>
            <a:ext cx="5540291" cy="523220"/>
          </a:xfrm>
          <a:prstGeom prst="rect">
            <a:avLst/>
          </a:prstGeom>
          <a:noFill/>
        </p:spPr>
        <p:txBody>
          <a:bodyPr wrap="square" rtlCol="0">
            <a:spAutoFit/>
          </a:bodyPr>
          <a:lstStyle/>
          <a:p>
            <a:r>
              <a:rPr lang="en-US" sz="2800" b="1">
                <a:ln>
                  <a:solidFill>
                    <a:srgbClr val="000000"/>
                  </a:solidFill>
                </a:ln>
                <a:solidFill>
                  <a:srgbClr val="000000"/>
                </a:solidFill>
                <a:latin typeface="Times New Roman" pitchFamily="18" charset="0"/>
                <a:cs typeface="Times New Roman" pitchFamily="18" charset="0"/>
              </a:rPr>
              <a:t>Đầu xuân 1930 (03/02/1930)</a:t>
            </a:r>
          </a:p>
        </p:txBody>
      </p:sp>
      <p:sp>
        <p:nvSpPr>
          <p:cNvPr id="32" name="TextBox 31"/>
          <p:cNvSpPr txBox="1"/>
          <p:nvPr/>
        </p:nvSpPr>
        <p:spPr>
          <a:xfrm>
            <a:off x="3985846" y="2997334"/>
            <a:ext cx="4724400" cy="523220"/>
          </a:xfrm>
          <a:prstGeom prst="rect">
            <a:avLst/>
          </a:prstGeom>
          <a:noFill/>
        </p:spPr>
        <p:txBody>
          <a:bodyPr wrap="square" rtlCol="0">
            <a:spAutoFit/>
          </a:bodyPr>
          <a:lstStyle/>
          <a:p>
            <a:r>
              <a:rPr lang="en-US" sz="2800" b="1">
                <a:ln>
                  <a:solidFill>
                    <a:srgbClr val="000000"/>
                  </a:solidFill>
                </a:ln>
                <a:solidFill>
                  <a:srgbClr val="000000"/>
                </a:solidFill>
                <a:latin typeface="Times New Roman" pitchFamily="18" charset="0"/>
                <a:cs typeface="Times New Roman" pitchFamily="18" charset="0"/>
              </a:rPr>
              <a:t>Hồng Công (Trung Quốc)</a:t>
            </a:r>
          </a:p>
        </p:txBody>
      </p:sp>
      <p:sp>
        <p:nvSpPr>
          <p:cNvPr id="33" name="TextBox 32"/>
          <p:cNvSpPr txBox="1"/>
          <p:nvPr/>
        </p:nvSpPr>
        <p:spPr>
          <a:xfrm>
            <a:off x="3985846" y="3694743"/>
            <a:ext cx="4800600" cy="523220"/>
          </a:xfrm>
          <a:prstGeom prst="rect">
            <a:avLst/>
          </a:prstGeom>
          <a:noFill/>
        </p:spPr>
        <p:txBody>
          <a:bodyPr wrap="square" rtlCol="0">
            <a:spAutoFit/>
          </a:bodyPr>
          <a:lstStyle/>
          <a:p>
            <a:r>
              <a:rPr lang="en-US" sz="2800" b="1">
                <a:ln>
                  <a:solidFill>
                    <a:srgbClr val="000000"/>
                  </a:solidFill>
                </a:ln>
                <a:solidFill>
                  <a:srgbClr val="000000"/>
                </a:solidFill>
                <a:latin typeface="Times New Roman" pitchFamily="18" charset="0"/>
                <a:cs typeface="Times New Roman" pitchFamily="18" charset="0"/>
              </a:rPr>
              <a:t>Lãnh tụ Nguyễn Ái Quốc</a:t>
            </a:r>
          </a:p>
        </p:txBody>
      </p:sp>
      <p:sp>
        <p:nvSpPr>
          <p:cNvPr id="34" name="TextBox 33"/>
          <p:cNvSpPr txBox="1"/>
          <p:nvPr/>
        </p:nvSpPr>
        <p:spPr>
          <a:xfrm>
            <a:off x="3985846" y="4370363"/>
            <a:ext cx="6553200" cy="1815882"/>
          </a:xfrm>
          <a:prstGeom prst="rect">
            <a:avLst/>
          </a:prstGeom>
          <a:noFill/>
        </p:spPr>
        <p:txBody>
          <a:bodyPr wrap="square" rtlCol="0">
            <a:spAutoFit/>
          </a:bodyPr>
          <a:lstStyle/>
          <a:p>
            <a:pPr algn="just"/>
            <a:r>
              <a:rPr lang="en-US" sz="2800" b="1">
                <a:ln>
                  <a:solidFill>
                    <a:srgbClr val="000000"/>
                  </a:solidFill>
                </a:ln>
                <a:solidFill>
                  <a:srgbClr val="000000"/>
                </a:solidFill>
                <a:latin typeface="Times New Roman" pitchFamily="18" charset="0"/>
                <a:cs typeface="Times New Roman" pitchFamily="18" charset="0"/>
              </a:rPr>
              <a:t>Hợp nhất các tổ chức cộng sản thành một đảng cộng sản duy nhất, lấy tên là Đảng Cộng sản Việt Nam, hội nghị cũng đề ra đường lối cho cách mạng Việt Nam.</a:t>
            </a:r>
          </a:p>
        </p:txBody>
      </p:sp>
    </p:spTree>
    <p:extLst>
      <p:ext uri="{BB962C8B-B14F-4D97-AF65-F5344CB8AC3E}">
        <p14:creationId xmlns:p14="http://schemas.microsoft.com/office/powerpoint/2010/main" val="379612689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750" fill="hold"/>
                                        <p:tgtEl>
                                          <p:spTgt spid="29"/>
                                        </p:tgtEl>
                                        <p:attrNameLst>
                                          <p:attrName>ppt_x</p:attrName>
                                        </p:attrNameLst>
                                      </p:cBhvr>
                                      <p:tavLst>
                                        <p:tav tm="0">
                                          <p:val>
                                            <p:strVal val="#ppt_x"/>
                                          </p:val>
                                        </p:tav>
                                        <p:tav tm="100000">
                                          <p:val>
                                            <p:strVal val="#ppt_x"/>
                                          </p:val>
                                        </p:tav>
                                      </p:tavLst>
                                    </p:anim>
                                    <p:anim calcmode="lin" valueType="num">
                                      <p:cBhvr additive="base">
                                        <p:cTn id="2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P spid="29"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p:cNvGrpSpPr>
          <p:nvPr/>
        </p:nvGrpSpPr>
        <p:grpSpPr bwMode="auto">
          <a:xfrm>
            <a:off x="1885070" y="1097281"/>
            <a:ext cx="8554712" cy="5515494"/>
            <a:chOff x="-192" y="-297"/>
            <a:chExt cx="6342" cy="4959"/>
          </a:xfrm>
        </p:grpSpPr>
        <p:pic>
          <p:nvPicPr>
            <p:cNvPr id="7" name="Picture 7" descr="IMG0022A.jpg 6 người có mặt trong cuộc họp thành lập Đảng CSVN (1930) picture by april_in_rain">
              <a:hlinkClick r:id="rId3" tooltip="Le Paria (chưa được viế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97"/>
              <a:ext cx="6342" cy="495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829" y="1394"/>
              <a:ext cx="128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a:solidFill>
                    <a:srgbClr val="FF0000"/>
                  </a:solidFill>
                  <a:latin typeface="Times New Roman" panose="02020603050405020304" pitchFamily="18" charset="0"/>
                  <a:cs typeface="Times New Roman" panose="02020603050405020304" pitchFamily="18" charset="0"/>
                </a:rPr>
                <a:t>Lê Hồng Sơn</a:t>
              </a:r>
            </a:p>
          </p:txBody>
        </p:sp>
        <p:sp>
          <p:nvSpPr>
            <p:cNvPr id="9" name="Rectangle 9"/>
            <p:cNvSpPr>
              <a:spLocks noChangeArrowheads="1"/>
            </p:cNvSpPr>
            <p:nvPr/>
          </p:nvSpPr>
          <p:spPr bwMode="auto">
            <a:xfrm>
              <a:off x="535" y="4114"/>
              <a:ext cx="1311"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1">
                  <a:solidFill>
                    <a:srgbClr val="FF0000"/>
                  </a:solidFill>
                  <a:latin typeface="Times New Roman" panose="02020603050405020304" pitchFamily="18" charset="0"/>
                  <a:cs typeface="Times New Roman" panose="02020603050405020304" pitchFamily="18" charset="0"/>
                </a:rPr>
                <a:t>Châu Văn Liêm</a:t>
              </a:r>
            </a:p>
          </p:txBody>
        </p:sp>
        <p:sp>
          <p:nvSpPr>
            <p:cNvPr id="11" name="Rectangle 10"/>
            <p:cNvSpPr>
              <a:spLocks noChangeArrowheads="1"/>
            </p:cNvSpPr>
            <p:nvPr/>
          </p:nvSpPr>
          <p:spPr bwMode="auto">
            <a:xfrm>
              <a:off x="2254" y="1377"/>
              <a:ext cx="1177"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1">
                  <a:solidFill>
                    <a:srgbClr val="FF0000"/>
                  </a:solidFill>
                  <a:latin typeface="Times New Roman" panose="02020603050405020304" pitchFamily="18" charset="0"/>
                  <a:cs typeface="Times New Roman" panose="02020603050405020304" pitchFamily="18" charset="0"/>
                </a:rPr>
                <a:t>Hồ Tùng Mậu</a:t>
              </a:r>
            </a:p>
          </p:txBody>
        </p:sp>
        <p:sp>
          <p:nvSpPr>
            <p:cNvPr id="12" name="Rectangle 11"/>
            <p:cNvSpPr>
              <a:spLocks noChangeArrowheads="1"/>
            </p:cNvSpPr>
            <p:nvPr/>
          </p:nvSpPr>
          <p:spPr bwMode="auto">
            <a:xfrm>
              <a:off x="3632" y="1357"/>
              <a:ext cx="1328"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1">
                  <a:solidFill>
                    <a:srgbClr val="FF0000"/>
                  </a:solidFill>
                  <a:latin typeface="Times New Roman" panose="02020603050405020304" pitchFamily="18" charset="0"/>
                  <a:cs typeface="Times New Roman" panose="02020603050405020304" pitchFamily="18" charset="0"/>
                </a:rPr>
                <a:t>Trịnh Đình Cửu</a:t>
              </a:r>
            </a:p>
          </p:txBody>
        </p:sp>
        <p:sp>
          <p:nvSpPr>
            <p:cNvPr id="13" name="Rectangle 12"/>
            <p:cNvSpPr>
              <a:spLocks noChangeArrowheads="1"/>
            </p:cNvSpPr>
            <p:nvPr/>
          </p:nvSpPr>
          <p:spPr bwMode="auto">
            <a:xfrm>
              <a:off x="2096" y="4131"/>
              <a:ext cx="1493"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1">
                  <a:solidFill>
                    <a:srgbClr val="FF0000"/>
                  </a:solidFill>
                  <a:latin typeface="Times New Roman" panose="02020603050405020304" pitchFamily="18" charset="0"/>
                  <a:cs typeface="Times New Roman" panose="02020603050405020304" pitchFamily="18" charset="0"/>
                </a:rPr>
                <a:t>Nguyễn Đức Cảnh</a:t>
              </a:r>
            </a:p>
          </p:txBody>
        </p:sp>
        <p:sp>
          <p:nvSpPr>
            <p:cNvPr id="14" name="Rectangle 13"/>
            <p:cNvSpPr>
              <a:spLocks noChangeArrowheads="1"/>
            </p:cNvSpPr>
            <p:nvPr/>
          </p:nvSpPr>
          <p:spPr bwMode="auto">
            <a:xfrm>
              <a:off x="3806" y="4117"/>
              <a:ext cx="117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1">
                  <a:solidFill>
                    <a:srgbClr val="FF0000"/>
                  </a:solidFill>
                  <a:latin typeface="Times New Roman" panose="02020603050405020304" pitchFamily="18" charset="0"/>
                  <a:cs typeface="Times New Roman" panose="02020603050405020304" pitchFamily="18" charset="0"/>
                </a:rPr>
                <a:t>Nguyễn Thiệu</a:t>
              </a:r>
            </a:p>
          </p:txBody>
        </p:sp>
      </p:grpSp>
      <p:grpSp>
        <p:nvGrpSpPr>
          <p:cNvPr id="15" name="组合 3">
            <a:extLst>
              <a:ext uri="{FF2B5EF4-FFF2-40B4-BE49-F238E27FC236}">
                <a16:creationId xmlns:a16="http://schemas.microsoft.com/office/drawing/2014/main" id="{1368A4F1-E0FA-4849-AA1D-45FE94CFF944}"/>
              </a:ext>
            </a:extLst>
          </p:cNvPr>
          <p:cNvGrpSpPr/>
          <p:nvPr/>
        </p:nvGrpSpPr>
        <p:grpSpPr>
          <a:xfrm>
            <a:off x="137598" y="0"/>
            <a:ext cx="1086290" cy="959565"/>
            <a:chOff x="786667" y="172511"/>
            <a:chExt cx="1918924" cy="1918924"/>
          </a:xfrm>
        </p:grpSpPr>
        <p:sp>
          <p:nvSpPr>
            <p:cNvPr id="16"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7" name="文本框 6">
              <a:extLst>
                <a:ext uri="{FF2B5EF4-FFF2-40B4-BE49-F238E27FC236}">
                  <a16:creationId xmlns:a16="http://schemas.microsoft.com/office/drawing/2014/main" id="{2D35ACB7-07B8-4913-B001-ABB9D931361E}"/>
                </a:ext>
              </a:extLst>
            </p:cNvPr>
            <p:cNvSpPr txBox="1"/>
            <p:nvPr/>
          </p:nvSpPr>
          <p:spPr>
            <a:xfrm>
              <a:off x="865232" y="454937"/>
              <a:ext cx="1761794" cy="1354071"/>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02</a:t>
              </a:r>
              <a:endParaRPr kumimoji="0" lang="zh-CN" altLang="en-US"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18" name="TextBox 17"/>
          <p:cNvSpPr txBox="1"/>
          <p:nvPr/>
        </p:nvSpPr>
        <p:spPr>
          <a:xfrm>
            <a:off x="1885070" y="274494"/>
            <a:ext cx="9326880" cy="584775"/>
          </a:xfrm>
          <a:prstGeom prst="rect">
            <a:avLst/>
          </a:prstGeom>
          <a:noFill/>
        </p:spPr>
        <p:txBody>
          <a:bodyPr wrap="square" rtlCol="0">
            <a:spAutoFit/>
          </a:bodyPr>
          <a:lstStyle/>
          <a:p>
            <a:r>
              <a:rPr lang="en-US" sz="3200" b="1">
                <a:solidFill>
                  <a:srgbClr val="D7663A"/>
                </a:solidFill>
                <a:latin typeface="Times New Roman" panose="02020603050405020304" pitchFamily="18" charset="0"/>
                <a:cs typeface="Times New Roman" panose="02020603050405020304" pitchFamily="18" charset="0"/>
              </a:rPr>
              <a:t>Hội nghị thành lập Đảng Cộng sản Việt Nam</a:t>
            </a:r>
          </a:p>
        </p:txBody>
      </p:sp>
    </p:spTree>
    <p:extLst>
      <p:ext uri="{BB962C8B-B14F-4D97-AF65-F5344CB8AC3E}">
        <p14:creationId xmlns:p14="http://schemas.microsoft.com/office/powerpoint/2010/main" val="16698180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50px-Co_bua_liem_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575" y="1684880"/>
            <a:ext cx="6170715" cy="376795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3">
            <a:extLst>
              <a:ext uri="{FF2B5EF4-FFF2-40B4-BE49-F238E27FC236}">
                <a16:creationId xmlns:a16="http://schemas.microsoft.com/office/drawing/2014/main" id="{1368A4F1-E0FA-4849-AA1D-45FE94CFF944}"/>
              </a:ext>
            </a:extLst>
          </p:cNvPr>
          <p:cNvGrpSpPr/>
          <p:nvPr/>
        </p:nvGrpSpPr>
        <p:grpSpPr>
          <a:xfrm>
            <a:off x="137598" y="0"/>
            <a:ext cx="1086290" cy="959565"/>
            <a:chOff x="786667" y="172511"/>
            <a:chExt cx="1918924" cy="1918924"/>
          </a:xfrm>
        </p:grpSpPr>
        <p:sp>
          <p:nvSpPr>
            <p:cNvPr id="4"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5" name="文本框 6">
              <a:extLst>
                <a:ext uri="{FF2B5EF4-FFF2-40B4-BE49-F238E27FC236}">
                  <a16:creationId xmlns:a16="http://schemas.microsoft.com/office/drawing/2014/main" id="{2D35ACB7-07B8-4913-B001-ABB9D931361E}"/>
                </a:ext>
              </a:extLst>
            </p:cNvPr>
            <p:cNvSpPr txBox="1"/>
            <p:nvPr/>
          </p:nvSpPr>
          <p:spPr>
            <a:xfrm>
              <a:off x="864193" y="454937"/>
              <a:ext cx="1761794" cy="1354071"/>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02</a:t>
              </a:r>
              <a:endParaRPr kumimoji="0" lang="zh-CN" altLang="en-US"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6" name="TextBox 5"/>
          <p:cNvSpPr txBox="1"/>
          <p:nvPr/>
        </p:nvSpPr>
        <p:spPr>
          <a:xfrm>
            <a:off x="1885070" y="274494"/>
            <a:ext cx="9326880" cy="584775"/>
          </a:xfrm>
          <a:prstGeom prst="rect">
            <a:avLst/>
          </a:prstGeom>
          <a:noFill/>
        </p:spPr>
        <p:txBody>
          <a:bodyPr wrap="square" rtlCol="0">
            <a:spAutoFit/>
          </a:bodyPr>
          <a:lstStyle/>
          <a:p>
            <a:r>
              <a:rPr lang="en-US" sz="3200" b="1">
                <a:solidFill>
                  <a:srgbClr val="D7663A"/>
                </a:solidFill>
                <a:latin typeface="Times New Roman" panose="02020603050405020304" pitchFamily="18" charset="0"/>
                <a:cs typeface="Times New Roman" panose="02020603050405020304" pitchFamily="18" charset="0"/>
              </a:rPr>
              <a:t>Hội nghị thành lập Đảng Cộng sản Việt Nam</a:t>
            </a:r>
          </a:p>
        </p:txBody>
      </p:sp>
      <p:sp>
        <p:nvSpPr>
          <p:cNvPr id="7" name="Text Box 3"/>
          <p:cNvSpPr>
            <a:spLocks noChangeArrowheads="1"/>
          </p:cNvSpPr>
          <p:nvPr/>
        </p:nvSpPr>
        <p:spPr bwMode="auto">
          <a:xfrm>
            <a:off x="946541" y="1032226"/>
            <a:ext cx="5313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9pPr>
          </a:lstStyle>
          <a:p>
            <a:pPr eaLnBrk="1" hangingPunct="1">
              <a:spcBef>
                <a:spcPct val="50000"/>
              </a:spcBef>
              <a:buFontTx/>
              <a:buNone/>
            </a:pPr>
            <a:r>
              <a:rPr lang="en-US" altLang="en-US" b="1">
                <a:latin typeface="Times New Roman" panose="02020603050405020304" pitchFamily="18" charset="0"/>
                <a:sym typeface="Times New Roman" panose="02020603050405020304" pitchFamily="18" charset="0"/>
              </a:rPr>
              <a:t>Ý nghĩa về lá cờ Đảng: </a:t>
            </a:r>
            <a:endParaRPr lang="en-US" altLang="en-US">
              <a:latin typeface="Arial" panose="020B0604020202020204" pitchFamily="34" charset="0"/>
            </a:endParaRPr>
          </a:p>
        </p:txBody>
      </p:sp>
      <p:sp>
        <p:nvSpPr>
          <p:cNvPr id="8" name="Rectangle 7"/>
          <p:cNvSpPr/>
          <p:nvPr/>
        </p:nvSpPr>
        <p:spPr>
          <a:xfrm>
            <a:off x="510612" y="1876393"/>
            <a:ext cx="4919345" cy="3416320"/>
          </a:xfrm>
          <a:prstGeom prst="rect">
            <a:avLst/>
          </a:prstGeom>
          <a:solidFill>
            <a:schemeClr val="bg1">
              <a:lumMod val="95000"/>
            </a:schemeClr>
          </a:solidFill>
        </p:spPr>
        <p:txBody>
          <a:bodyPr wrap="square">
            <a:spAutoFit/>
          </a:bodyPr>
          <a:lstStyle/>
          <a:p>
            <a:pPr algn="just"/>
            <a:r>
              <a:rPr lang="vi-VN" sz="2400" b="1">
                <a:solidFill>
                  <a:srgbClr val="202122"/>
                </a:solidFill>
                <a:latin typeface="+mj-lt"/>
              </a:rPr>
              <a:t>Biểu tượng này được thể hiện bằng một cái búa và một cái liềm đặt chéo nhau. Hai công cụ này tượng trưng tương ứng cho </a:t>
            </a:r>
            <a:r>
              <a:rPr lang="en-US" sz="2400" b="1">
                <a:solidFill>
                  <a:srgbClr val="202122"/>
                </a:solidFill>
                <a:latin typeface="Times New Roman" panose="02020603050405020304" pitchFamily="18" charset="0"/>
                <a:cs typeface="Times New Roman" panose="02020603050405020304" pitchFamily="18" charset="0"/>
              </a:rPr>
              <a:t>công nhân </a:t>
            </a:r>
            <a:r>
              <a:rPr lang="vi-VN" sz="2400" b="1">
                <a:latin typeface="+mj-lt"/>
              </a:rPr>
              <a:t>và nông dân</a:t>
            </a:r>
            <a:r>
              <a:rPr lang="en-US" sz="2400" b="1">
                <a:solidFill>
                  <a:srgbClr val="202122"/>
                </a:solidFill>
                <a:latin typeface="+mj-lt"/>
              </a:rPr>
              <a:t>. </a:t>
            </a:r>
            <a:r>
              <a:rPr lang="en-US" sz="2400" b="1">
                <a:solidFill>
                  <a:srgbClr val="202122"/>
                </a:solidFill>
                <a:latin typeface="Times New Roman" panose="02020603050405020304" pitchFamily="18" charset="0"/>
                <a:cs typeface="Times New Roman" panose="02020603050405020304" pitchFamily="18" charset="0"/>
              </a:rPr>
              <a:t>S</a:t>
            </a:r>
            <a:r>
              <a:rPr lang="vi-VN" sz="2400" b="1">
                <a:solidFill>
                  <a:srgbClr val="202122"/>
                </a:solidFill>
                <a:latin typeface="+mj-lt"/>
              </a:rPr>
              <a:t>ự đặt chồng lên nhau tượng trưng cho sự thống nhất của hai giai cấp lao động. Biểu tượng này được hình thành trong cuộc Cách mạng Nga.</a:t>
            </a:r>
            <a:endParaRPr lang="en-US" sz="2400" b="1">
              <a:latin typeface="+mj-lt"/>
            </a:endParaRPr>
          </a:p>
        </p:txBody>
      </p:sp>
    </p:spTree>
    <p:extLst>
      <p:ext uri="{BB962C8B-B14F-4D97-AF65-F5344CB8AC3E}">
        <p14:creationId xmlns:p14="http://schemas.microsoft.com/office/powerpoint/2010/main" val="384169364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6FA196D-E2C6-4CD7-A915-493A291B2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grpSp>
        <p:nvGrpSpPr>
          <p:cNvPr id="15" name="组合 3">
            <a:extLst>
              <a:ext uri="{FF2B5EF4-FFF2-40B4-BE49-F238E27FC236}">
                <a16:creationId xmlns:a16="http://schemas.microsoft.com/office/drawing/2014/main" id="{1368A4F1-E0FA-4849-AA1D-45FE94CFF944}"/>
              </a:ext>
            </a:extLst>
          </p:cNvPr>
          <p:cNvGrpSpPr/>
          <p:nvPr/>
        </p:nvGrpSpPr>
        <p:grpSpPr>
          <a:xfrm>
            <a:off x="609397" y="403866"/>
            <a:ext cx="1918924" cy="1918924"/>
            <a:chOff x="786667" y="172511"/>
            <a:chExt cx="1918924" cy="1918924"/>
          </a:xfrm>
        </p:grpSpPr>
        <p:sp>
          <p:nvSpPr>
            <p:cNvPr id="16"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7" name="文本框 6">
              <a:extLst>
                <a:ext uri="{FF2B5EF4-FFF2-40B4-BE49-F238E27FC236}">
                  <a16:creationId xmlns:a16="http://schemas.microsoft.com/office/drawing/2014/main" id="{2D35ACB7-07B8-4913-B001-ABB9D931361E}"/>
                </a:ext>
              </a:extLst>
            </p:cNvPr>
            <p:cNvSpPr txBox="1"/>
            <p:nvPr/>
          </p:nvSpPr>
          <p:spPr>
            <a:xfrm>
              <a:off x="786667" y="317454"/>
              <a:ext cx="1761795" cy="1476238"/>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9593"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03</a:t>
              </a:r>
              <a:endParaRPr kumimoji="0" lang="zh-CN" altLang="en-US" sz="9593"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18" name="TextBox 17"/>
          <p:cNvSpPr txBox="1"/>
          <p:nvPr/>
        </p:nvSpPr>
        <p:spPr>
          <a:xfrm>
            <a:off x="3037141" y="701608"/>
            <a:ext cx="6528889" cy="1323439"/>
          </a:xfrm>
          <a:prstGeom prst="rect">
            <a:avLst/>
          </a:prstGeom>
          <a:noFill/>
        </p:spPr>
        <p:txBody>
          <a:bodyPr wrap="square" rtlCol="0">
            <a:spAutoFit/>
          </a:bodyPr>
          <a:lstStyle/>
          <a:p>
            <a:pPr algn="ctr"/>
            <a:r>
              <a:rPr lang="en-US" sz="4000">
                <a:solidFill>
                  <a:srgbClr val="D7663A"/>
                </a:solidFill>
                <a:latin typeface="UTM Alberta Heavy" panose="02040603050506020204" pitchFamily="18" charset="0"/>
              </a:rPr>
              <a:t>Ý nghĩa của việc thành lập </a:t>
            </a:r>
          </a:p>
          <a:p>
            <a:pPr algn="ctr"/>
            <a:r>
              <a:rPr lang="en-US" sz="4000">
                <a:solidFill>
                  <a:srgbClr val="D7663A"/>
                </a:solidFill>
                <a:latin typeface="UTM Alberta Heavy" panose="02040603050506020204" pitchFamily="18" charset="0"/>
              </a:rPr>
              <a:t>Đảng Cộng sản Việt Nam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446" y="2164923"/>
            <a:ext cx="6460881" cy="4307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926572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
            <a:extLst>
              <a:ext uri="{FF2B5EF4-FFF2-40B4-BE49-F238E27FC236}">
                <a16:creationId xmlns:a16="http://schemas.microsoft.com/office/drawing/2014/main" id="{1368A4F1-E0FA-4849-AA1D-45FE94CFF944}"/>
              </a:ext>
            </a:extLst>
          </p:cNvPr>
          <p:cNvGrpSpPr/>
          <p:nvPr/>
        </p:nvGrpSpPr>
        <p:grpSpPr>
          <a:xfrm>
            <a:off x="137598" y="0"/>
            <a:ext cx="1086290" cy="959565"/>
            <a:chOff x="786667" y="172511"/>
            <a:chExt cx="1918924" cy="1918924"/>
          </a:xfrm>
        </p:grpSpPr>
        <p:sp>
          <p:nvSpPr>
            <p:cNvPr id="8"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9" name="文本框 6">
              <a:extLst>
                <a:ext uri="{FF2B5EF4-FFF2-40B4-BE49-F238E27FC236}">
                  <a16:creationId xmlns:a16="http://schemas.microsoft.com/office/drawing/2014/main" id="{2D35ACB7-07B8-4913-B001-ABB9D931361E}"/>
                </a:ext>
              </a:extLst>
            </p:cNvPr>
            <p:cNvSpPr txBox="1"/>
            <p:nvPr/>
          </p:nvSpPr>
          <p:spPr>
            <a:xfrm>
              <a:off x="943797" y="317817"/>
              <a:ext cx="1761794" cy="1354071"/>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03</a:t>
              </a:r>
              <a:endParaRPr kumimoji="0" lang="zh-CN" altLang="en-US"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10" name="TextBox 9"/>
          <p:cNvSpPr txBox="1"/>
          <p:nvPr/>
        </p:nvSpPr>
        <p:spPr>
          <a:xfrm>
            <a:off x="1885070" y="274494"/>
            <a:ext cx="9326880" cy="584775"/>
          </a:xfrm>
          <a:prstGeom prst="rect">
            <a:avLst/>
          </a:prstGeom>
          <a:noFill/>
        </p:spPr>
        <p:txBody>
          <a:bodyPr wrap="square" rtlCol="0">
            <a:spAutoFit/>
          </a:bodyPr>
          <a:lstStyle/>
          <a:p>
            <a:r>
              <a:rPr lang="en-US" sz="3200" b="1">
                <a:solidFill>
                  <a:srgbClr val="D7663A"/>
                </a:solidFill>
                <a:latin typeface="Times New Roman" panose="02020603050405020304" pitchFamily="18" charset="0"/>
                <a:cs typeface="Times New Roman" panose="02020603050405020304" pitchFamily="18" charset="0"/>
              </a:rPr>
              <a:t>Ý nghĩa của việc thành lập Đảng Cộng sản Việt Nam</a:t>
            </a:r>
          </a:p>
        </p:txBody>
      </p:sp>
      <p:sp>
        <p:nvSpPr>
          <p:cNvPr id="11" name="Rectangle 10"/>
          <p:cNvSpPr/>
          <p:nvPr/>
        </p:nvSpPr>
        <p:spPr>
          <a:xfrm>
            <a:off x="1416146" y="959565"/>
            <a:ext cx="10006819" cy="1569660"/>
          </a:xfrm>
          <a:prstGeom prst="rect">
            <a:avLst/>
          </a:prstGeom>
          <a:solidFill>
            <a:srgbClr val="EFF8FF"/>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3200" b="1">
                <a:solidFill>
                  <a:srgbClr val="FF0000"/>
                </a:solidFill>
                <a:latin typeface="Times New Roman" panose="02020603050405020304" pitchFamily="18" charset="0"/>
                <a:ea typeface="HP001 4H" pitchFamily="34" charset="-127"/>
                <a:cs typeface="Times New Roman" panose="02020603050405020304" pitchFamily="18" charset="0"/>
              </a:rPr>
              <a:t>Sự thống nhất ba tổ chức cộng sản thành Đảng Cộng sản Việt Nam đã đáp ứng được yêu cầu gì của cách mạng Việt Nam?</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496659-D1A2-4B73-BFA7-6464F4AA9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355"/>
          </a:xfrm>
          <a:prstGeom prst="rect">
            <a:avLst/>
          </a:prstGeom>
        </p:spPr>
      </p:pic>
      <p:sp>
        <p:nvSpPr>
          <p:cNvPr id="25" name="文本框 24">
            <a:extLst>
              <a:ext uri="{FF2B5EF4-FFF2-40B4-BE49-F238E27FC236}">
                <a16:creationId xmlns:a16="http://schemas.microsoft.com/office/drawing/2014/main" id="{7ADB1A97-0858-4D3C-84E9-AB0133759EDB}"/>
              </a:ext>
            </a:extLst>
          </p:cNvPr>
          <p:cNvSpPr txBox="1"/>
          <p:nvPr/>
        </p:nvSpPr>
        <p:spPr>
          <a:xfrm>
            <a:off x="10219252" y="5861811"/>
            <a:ext cx="19217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a:solidFill>
                  <a:srgbClr val="002060"/>
                </a:solidFill>
                <a:latin typeface="UTM Alberta Heavy" panose="02040603050506020204" pitchFamily="18" charset="0"/>
                <a:ea typeface="Source Han Serif SC" panose="02020400000000000000" pitchFamily="18" charset="-122"/>
                <a:sym typeface="Source Han Serif SC" panose="02020400000000000000" pitchFamily="18" charset="-122"/>
              </a:rPr>
              <a:t>Trang 16,17</a:t>
            </a:r>
            <a:endParaRPr kumimoji="0" lang="zh-CN" altLang="en-US" sz="2400" b="1" i="0" u="none" strike="noStrike" kern="1200" cap="none" spc="0" normalizeH="0" baseline="0" noProof="0" dirty="0">
              <a:ln>
                <a:noFill/>
              </a:ln>
              <a:solidFill>
                <a:srgbClr val="002060"/>
              </a:solidFill>
              <a:effectLst/>
              <a:uLnTx/>
              <a:uFillTx/>
              <a:latin typeface="UTM Alberta Heavy" panose="02040603050506020204" pitchFamily="18" charset="0"/>
              <a:ea typeface="Source Han Serif SC" panose="02020400000000000000" pitchFamily="18" charset="-122"/>
              <a:sym typeface="Source Han Serif SC" panose="02020400000000000000" pitchFamily="18" charset="-122"/>
            </a:endParaRPr>
          </a:p>
        </p:txBody>
      </p:sp>
      <p:pic>
        <p:nvPicPr>
          <p:cNvPr id="9" name="1分40秒 ">
            <a:hlinkClick r:id="" action="ppaction://media"/>
            <a:extLst>
              <a:ext uri="{FF2B5EF4-FFF2-40B4-BE49-F238E27FC236}">
                <a16:creationId xmlns:a16="http://schemas.microsoft.com/office/drawing/2014/main" id="{4F2A0668-3395-401F-8D7E-E03CC5207C01}"/>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6"/>
          <a:stretch>
            <a:fillRect/>
          </a:stretch>
        </p:blipFill>
        <p:spPr>
          <a:xfrm>
            <a:off x="5791200" y="-664783"/>
            <a:ext cx="609600" cy="609600"/>
          </a:xfrm>
          <a:prstGeom prst="rect">
            <a:avLst/>
          </a:prstGeom>
        </p:spPr>
      </p:pic>
      <p:grpSp>
        <p:nvGrpSpPr>
          <p:cNvPr id="4" name="Group 3"/>
          <p:cNvGrpSpPr/>
          <p:nvPr/>
        </p:nvGrpSpPr>
        <p:grpSpPr>
          <a:xfrm>
            <a:off x="-53164" y="103"/>
            <a:ext cx="2728608" cy="2345323"/>
            <a:chOff x="17570" y="0"/>
            <a:chExt cx="8004877" cy="5465370"/>
          </a:xfrm>
        </p:grpSpPr>
        <p:pic>
          <p:nvPicPr>
            <p:cNvPr id="5" name="图片 4">
              <a:extLst>
                <a:ext uri="{FF2B5EF4-FFF2-40B4-BE49-F238E27FC236}">
                  <a16:creationId xmlns:a16="http://schemas.microsoft.com/office/drawing/2014/main" id="{41E1BFFD-3EC3-4EE1-B37F-932B3B9FAC7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3" name="Picture 12"/>
            <p:cNvPicPr>
              <a:picLocks noChangeAspect="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
        <p:nvSpPr>
          <p:cNvPr id="11" name="文本框 13">
            <a:extLst>
              <a:ext uri="{FF2B5EF4-FFF2-40B4-BE49-F238E27FC236}">
                <a16:creationId xmlns:a16="http://schemas.microsoft.com/office/drawing/2014/main" id="{3BFBA031-EC80-4D62-987A-B8FEA7AE11A9}"/>
              </a:ext>
            </a:extLst>
          </p:cNvPr>
          <p:cNvSpPr txBox="1"/>
          <p:nvPr/>
        </p:nvSpPr>
        <p:spPr>
          <a:xfrm>
            <a:off x="1019211" y="1257631"/>
            <a:ext cx="10036984" cy="1938992"/>
          </a:xfrm>
          <a:prstGeom prst="rect">
            <a:avLst/>
          </a:prstGeom>
          <a:noFill/>
        </p:spPr>
        <p:txBody>
          <a:bodyPr wrap="square" rtlCol="0">
            <a:spAutoFit/>
          </a:bodyPr>
          <a:lstStyle/>
          <a:p>
            <a:pPr lvl="0" algn="ctr">
              <a:defRPr/>
            </a:pPr>
            <a:r>
              <a:rPr lang="en-US" altLang="zh-CN" sz="6000" b="1" noProof="0">
                <a:solidFill>
                  <a:srgbClr val="FF0000"/>
                </a:solidFill>
                <a:latin typeface="UTM Cookies" panose="02040603050506020204" pitchFamily="18" charset="0"/>
                <a:ea typeface="Source Han Serif SC" panose="02020400000000000000" pitchFamily="18" charset="-122"/>
                <a:cs typeface="+mn-ea"/>
                <a:sym typeface="Source Han Serif SC" panose="02020400000000000000" pitchFamily="18" charset="-122"/>
              </a:rPr>
              <a:t>ĐẢNG CỘNG SẢN VIỆT NAM </a:t>
            </a:r>
          </a:p>
          <a:p>
            <a:pPr lvl="0" algn="ctr">
              <a:defRPr/>
            </a:pPr>
            <a:r>
              <a:rPr kumimoji="0" lang="en-US" altLang="zh-CN" sz="6000" b="1" i="0" u="none" strike="noStrike" kern="1200" cap="none" spc="0" normalizeH="0" baseline="0">
                <a:ln>
                  <a:noFill/>
                </a:ln>
                <a:solidFill>
                  <a:srgbClr val="FF0000"/>
                </a:solidFill>
                <a:effectLst/>
                <a:uLnTx/>
                <a:uFillTx/>
                <a:latin typeface="UTM Cookies" panose="02040603050506020204" pitchFamily="18" charset="0"/>
                <a:ea typeface="Source Han Serif SC" panose="02020400000000000000" pitchFamily="18" charset="-122"/>
                <a:cs typeface="+mn-ea"/>
                <a:sym typeface="Source Han Serif SC" panose="02020400000000000000" pitchFamily="18" charset="-122"/>
              </a:rPr>
              <a:t>RA</a:t>
            </a:r>
            <a:r>
              <a:rPr kumimoji="0" lang="en-US" altLang="zh-CN" sz="6000" b="1" i="0" u="none" strike="noStrike" kern="1200" cap="none" spc="0" normalizeH="0">
                <a:ln>
                  <a:noFill/>
                </a:ln>
                <a:solidFill>
                  <a:srgbClr val="FF0000"/>
                </a:solidFill>
                <a:effectLst/>
                <a:uLnTx/>
                <a:uFillTx/>
                <a:latin typeface="UTM Cookies" panose="02040603050506020204" pitchFamily="18" charset="0"/>
                <a:ea typeface="Source Han Serif SC" panose="02020400000000000000" pitchFamily="18" charset="-122"/>
                <a:cs typeface="+mn-ea"/>
                <a:sym typeface="Source Han Serif SC" panose="02020400000000000000" pitchFamily="18" charset="-122"/>
              </a:rPr>
              <a:t> ĐỜI</a:t>
            </a:r>
            <a:endParaRPr kumimoji="0" lang="zh-CN" altLang="en-US" sz="6000" b="1" i="0" u="none" strike="noStrike" kern="1200" cap="none" spc="0" normalizeH="0" baseline="0" noProof="0" dirty="0">
              <a:ln>
                <a:noFill/>
              </a:ln>
              <a:solidFill>
                <a:srgbClr val="FF0000"/>
              </a:solidFill>
              <a:effectLst/>
              <a:uLnTx/>
              <a:uFillTx/>
              <a:latin typeface="UTM Cookies" panose="02040603050506020204" pitchFamily="18" charset="0"/>
              <a:ea typeface="Source Han Serif SC" panose="02020400000000000000" pitchFamily="18" charset="-122"/>
              <a:cs typeface="+mn-ea"/>
              <a:sym typeface="Source Han Serif SC" panose="02020400000000000000" pitchFamily="18" charset="-122"/>
            </a:endParaRPr>
          </a:p>
        </p:txBody>
      </p:sp>
      <p:sp>
        <p:nvSpPr>
          <p:cNvPr id="12" name="文本框 24">
            <a:extLst>
              <a:ext uri="{FF2B5EF4-FFF2-40B4-BE49-F238E27FC236}">
                <a16:creationId xmlns:a16="http://schemas.microsoft.com/office/drawing/2014/main" id="{7ADB1A97-0858-4D3C-84E9-AB0133759EDB}"/>
              </a:ext>
            </a:extLst>
          </p:cNvPr>
          <p:cNvSpPr txBox="1"/>
          <p:nvPr/>
        </p:nvSpPr>
        <p:spPr>
          <a:xfrm>
            <a:off x="9475450" y="6392427"/>
            <a:ext cx="27128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a:latin typeface="UTM Alberta Heavy" panose="02040603050506020204" pitchFamily="18" charset="0"/>
                <a:ea typeface="Source Han Serif SC" panose="02020400000000000000" pitchFamily="18" charset="-122"/>
                <a:sym typeface="Source Han Serif SC" panose="02020400000000000000" pitchFamily="18" charset="-122"/>
              </a:rPr>
              <a:t>Thực hiện: EduFive</a:t>
            </a:r>
            <a:endParaRPr kumimoji="0" lang="zh-CN" altLang="en-US" sz="2400" b="1" i="0" u="none" strike="noStrike" kern="1200" cap="none" spc="0" normalizeH="0" baseline="0" noProof="0" dirty="0">
              <a:ln>
                <a:noFill/>
              </a:ln>
              <a:effectLst/>
              <a:uLnTx/>
              <a:uFillTx/>
              <a:latin typeface="UTM Alberta Heavy" panose="02040603050506020204" pitchFamily="18" charset="0"/>
              <a:ea typeface="Source Han Serif SC" panose="02020400000000000000" pitchFamily="18" charset="-122"/>
              <a:sym typeface="Source Han Serif SC" panose="02020400000000000000" pitchFamily="18" charset="-122"/>
            </a:endParaRPr>
          </a:p>
        </p:txBody>
      </p:sp>
      <p:sp>
        <p:nvSpPr>
          <p:cNvPr id="14" name="文本框 24">
            <a:extLst>
              <a:ext uri="{FF2B5EF4-FFF2-40B4-BE49-F238E27FC236}">
                <a16:creationId xmlns:a16="http://schemas.microsoft.com/office/drawing/2014/main" id="{7ADB1A97-0858-4D3C-84E9-AB0133759EDB}"/>
              </a:ext>
            </a:extLst>
          </p:cNvPr>
          <p:cNvSpPr txBox="1"/>
          <p:nvPr/>
        </p:nvSpPr>
        <p:spPr>
          <a:xfrm>
            <a:off x="4824876" y="229081"/>
            <a:ext cx="20409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a:solidFill>
                  <a:srgbClr val="4C672F"/>
                </a:solidFill>
                <a:latin typeface="UTM Alberta Heavy" panose="02040603050506020204" pitchFamily="18" charset="0"/>
                <a:ea typeface="Source Han Serif SC" panose="02020400000000000000" pitchFamily="18" charset="-122"/>
                <a:sym typeface="Source Han Serif SC" panose="02020400000000000000" pitchFamily="18" charset="-122"/>
              </a:rPr>
              <a:t>Lịch sử</a:t>
            </a:r>
            <a:endParaRPr kumimoji="0" lang="zh-CN" altLang="en-US" sz="4800" b="1" i="0" u="none" strike="noStrike" kern="1200" cap="none" spc="0" normalizeH="0" baseline="0" noProof="0" dirty="0">
              <a:ln>
                <a:noFill/>
              </a:ln>
              <a:solidFill>
                <a:srgbClr val="4C672F"/>
              </a:solidFill>
              <a:effectLst/>
              <a:uLnTx/>
              <a:uFillTx/>
              <a:latin typeface="UTM Alberta Heavy" panose="02040603050506020204" pitchFamily="18" charset="0"/>
              <a:ea typeface="Source Han Serif SC" panose="02020400000000000000" pitchFamily="18" charset="-122"/>
              <a:sym typeface="Source Han Serif SC" panose="02020400000000000000" pitchFamily="18" charset="-122"/>
            </a:endParaRP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9745" y="3218494"/>
            <a:ext cx="6135916" cy="3635598"/>
          </a:xfrm>
          <a:prstGeom prst="rect">
            <a:avLst/>
          </a:prstGeom>
        </p:spPr>
      </p:pic>
    </p:spTree>
    <p:extLst>
      <p:ext uri="{BB962C8B-B14F-4D97-AF65-F5344CB8AC3E}">
        <p14:creationId xmlns:p14="http://schemas.microsoft.com/office/powerpoint/2010/main" val="405721815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hold" display="0">
                  <p:stCondLst>
                    <p:cond delay="indefinite"/>
                  </p:stCondLst>
                  <p:endCondLst>
                    <p:cond evt="onStopAudio" delay="0">
                      <p:tgtEl>
                        <p:sldTgt/>
                      </p:tgtEl>
                    </p:cond>
                  </p:endCondLst>
                </p:cTn>
                <p:tgtEl>
                  <p:spTgt spid="9"/>
                </p:tgtEl>
              </p:cMediaNode>
            </p:audio>
          </p:childTnLst>
        </p:cTn>
      </p:par>
    </p:tnLst>
    <p:bldLst>
      <p:bldP spid="25" grpId="0"/>
      <p:bldP spid="11"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3A905162-6B94-4DE8-98FD-55E838A89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sp>
        <p:nvSpPr>
          <p:cNvPr id="14" name="矩形 17">
            <a:extLst>
              <a:ext uri="{FF2B5EF4-FFF2-40B4-BE49-F238E27FC236}">
                <a16:creationId xmlns:a16="http://schemas.microsoft.com/office/drawing/2014/main" id="{5CCF7D64-FDAB-4400-84A5-F2831E087693}"/>
              </a:ext>
            </a:extLst>
          </p:cNvPr>
          <p:cNvSpPr/>
          <p:nvPr/>
        </p:nvSpPr>
        <p:spPr>
          <a:xfrm>
            <a:off x="965661" y="1203783"/>
            <a:ext cx="11062216" cy="3132131"/>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396000" bIns="45720" numCol="1" spcCol="0" rtlCol="0" fromWordArt="0" anchor="ctr" anchorCtr="0" forceAA="0" compatLnSpc="1">
            <a:prstTxWarp prst="textNoShape">
              <a:avLst/>
            </a:prstTxWarp>
            <a:noAutofit/>
          </a:bodyPr>
          <a:lstStyle/>
          <a:p>
            <a:pPr indent="540000" algn="just">
              <a:lnSpc>
                <a:spcPct val="150000"/>
              </a:lnSpc>
            </a:pPr>
            <a:endParaRPr lang="zh-CN" altLang="en-US" sz="3200" dirty="0">
              <a:solidFill>
                <a:srgbClr val="A70B0D"/>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 name="TextBox 1"/>
          <p:cNvSpPr txBox="1"/>
          <p:nvPr/>
        </p:nvSpPr>
        <p:spPr>
          <a:xfrm>
            <a:off x="4899548" y="280453"/>
            <a:ext cx="3848668" cy="923330"/>
          </a:xfrm>
          <a:prstGeom prst="rect">
            <a:avLst/>
          </a:prstGeom>
          <a:noFill/>
        </p:spPr>
        <p:txBody>
          <a:bodyPr wrap="square" rtlCol="0">
            <a:spAutoFit/>
          </a:bodyPr>
          <a:lstStyle/>
          <a:p>
            <a:r>
              <a:rPr lang="en-US" sz="5400">
                <a:solidFill>
                  <a:srgbClr val="D4663B"/>
                </a:solidFill>
                <a:latin typeface="UTM Alberta Heavy" panose="02040603050506020204" pitchFamily="18" charset="0"/>
              </a:rPr>
              <a:t>Mục tiêu</a:t>
            </a:r>
          </a:p>
        </p:txBody>
      </p:sp>
      <p:sp>
        <p:nvSpPr>
          <p:cNvPr id="8" name="TextBox 7"/>
          <p:cNvSpPr txBox="1"/>
          <p:nvPr/>
        </p:nvSpPr>
        <p:spPr>
          <a:xfrm>
            <a:off x="2261596" y="1266774"/>
            <a:ext cx="9514392"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Lãnh tụ Nguyễn Ái Quốc là người chủ trì Hội nghị thành lập Đảng Cộng sản Việt Nam.</a:t>
            </a:r>
          </a:p>
        </p:txBody>
      </p:sp>
      <p:sp>
        <p:nvSpPr>
          <p:cNvPr id="9" name="TextBox 8"/>
          <p:cNvSpPr txBox="1"/>
          <p:nvPr/>
        </p:nvSpPr>
        <p:spPr>
          <a:xfrm>
            <a:off x="2254400" y="2440181"/>
            <a:ext cx="9521588" cy="1569660"/>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Đảng ra đời là một sự kiện lịch sử trọng đại, đánh dấu thời kì cách mạng nước ta có sự lãnh đạo đúng đắn, giành nhiều thắng lợi to lớn.</a:t>
            </a:r>
          </a:p>
        </p:txBody>
      </p:sp>
      <p:pic>
        <p:nvPicPr>
          <p:cNvPr id="45" name="Picture 44"/>
          <p:cNvPicPr>
            <a:picLocks noChangeAspect="1"/>
          </p:cNvPicPr>
          <p:nvPr/>
        </p:nvPicPr>
        <p:blipFill>
          <a:blip r:embed="rId4">
            <a:extLst>
              <a:ext uri="{BEBA8EAE-BF5A-486C-A8C5-ECC9F3942E4B}">
                <a14:imgProps xmlns:a14="http://schemas.microsoft.com/office/drawing/2010/main">
                  <a14:imgLayer r:embed="rId5">
                    <a14:imgEffect>
                      <a14:backgroundRemoval t="4000" b="90000" l="5273" r="86328">
                        <a14:foregroundMark x1="25391" y1="17714" x2="25391" y2="17714"/>
                        <a14:foregroundMark x1="20508" y1="18571" x2="20508" y2="18571"/>
                        <a14:backgroundMark x1="12695" y1="20286" x2="12695" y2="20286"/>
                        <a14:backgroundMark x1="82422" y1="75429" x2="82422" y2="75429"/>
                        <a14:backgroundMark x1="25586" y1="24000" x2="25586" y2="24000"/>
                        <a14:backgroundMark x1="24609" y1="19143" x2="24609" y2="19143"/>
                        <a14:backgroundMark x1="23633" y1="19143" x2="23633" y2="19143"/>
                        <a14:backgroundMark x1="24023" y1="12571" x2="24023" y2="12571"/>
                        <a14:backgroundMark x1="25391" y1="10857" x2="25391" y2="10857"/>
                        <a14:backgroundMark x1="25586" y1="10000" x2="25586" y2="10000"/>
                        <a14:backgroundMark x1="11914" y1="7143" x2="11914" y2="7143"/>
                        <a14:backgroundMark x1="11914" y1="7143" x2="11914" y2="7143"/>
                        <a14:backgroundMark x1="21094" y1="12000" x2="21094" y2="12000"/>
                        <a14:backgroundMark x1="15234" y1="18286" x2="15234" y2="18286"/>
                        <a14:backgroundMark x1="19727" y1="23143" x2="19727" y2="23143"/>
                        <a14:backgroundMark x1="22461" y1="23429" x2="22461" y2="23429"/>
                        <a14:backgroundMark x1="83789" y1="64857" x2="83789" y2="64857"/>
                        <a14:backgroundMark x1="76563" y1="64857" x2="76563" y2="64857"/>
                        <a14:backgroundMark x1="77148" y1="67429" x2="77148" y2="67429"/>
                        <a14:backgroundMark x1="78711" y1="70857" x2="78711" y2="70857"/>
                      </a14:backgroundRemoval>
                    </a14:imgEffect>
                  </a14:imgLayer>
                </a14:imgProps>
              </a:ext>
              <a:ext uri="{28A0092B-C50C-407E-A947-70E740481C1C}">
                <a14:useLocalDpi xmlns:a14="http://schemas.microsoft.com/office/drawing/2010/main" val="0"/>
              </a:ext>
            </a:extLst>
          </a:blip>
          <a:stretch>
            <a:fillRect/>
          </a:stretch>
        </p:blipFill>
        <p:spPr>
          <a:xfrm flipH="1">
            <a:off x="8000813" y="4335914"/>
            <a:ext cx="4477359" cy="3060695"/>
          </a:xfrm>
          <a:prstGeom prst="rect">
            <a:avLst/>
          </a:prstGeom>
        </p:spPr>
      </p:pic>
      <p:sp>
        <p:nvSpPr>
          <p:cNvPr id="46" name="椭圆 18">
            <a:extLst>
              <a:ext uri="{FF2B5EF4-FFF2-40B4-BE49-F238E27FC236}">
                <a16:creationId xmlns:a16="http://schemas.microsoft.com/office/drawing/2014/main" id="{A2F0BFE8-A050-48A8-BC4E-4E8A5B46322A}"/>
              </a:ext>
            </a:extLst>
          </p:cNvPr>
          <p:cNvSpPr/>
          <p:nvPr/>
        </p:nvSpPr>
        <p:spPr>
          <a:xfrm>
            <a:off x="1228546" y="1440961"/>
            <a:ext cx="874642" cy="849193"/>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48" name="文本框 6">
            <a:extLst>
              <a:ext uri="{FF2B5EF4-FFF2-40B4-BE49-F238E27FC236}">
                <a16:creationId xmlns:a16="http://schemas.microsoft.com/office/drawing/2014/main" id="{2D35ACB7-07B8-4913-B001-ABB9D931361E}"/>
              </a:ext>
            </a:extLst>
          </p:cNvPr>
          <p:cNvSpPr txBox="1"/>
          <p:nvPr/>
        </p:nvSpPr>
        <p:spPr>
          <a:xfrm>
            <a:off x="1138447" y="1528468"/>
            <a:ext cx="1123149" cy="615553"/>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01</a:t>
            </a:r>
            <a:endParaRPr kumimoji="0" lang="zh-CN" altLang="en-US" sz="40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49" name="椭圆 18">
            <a:extLst>
              <a:ext uri="{FF2B5EF4-FFF2-40B4-BE49-F238E27FC236}">
                <a16:creationId xmlns:a16="http://schemas.microsoft.com/office/drawing/2014/main" id="{A2F0BFE8-A050-48A8-BC4E-4E8A5B46322A}"/>
              </a:ext>
            </a:extLst>
          </p:cNvPr>
          <p:cNvSpPr/>
          <p:nvPr/>
        </p:nvSpPr>
        <p:spPr>
          <a:xfrm>
            <a:off x="1140484" y="2680474"/>
            <a:ext cx="962704" cy="892720"/>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50" name="文本框 6">
            <a:extLst>
              <a:ext uri="{FF2B5EF4-FFF2-40B4-BE49-F238E27FC236}">
                <a16:creationId xmlns:a16="http://schemas.microsoft.com/office/drawing/2014/main" id="{2D35ACB7-07B8-4913-B001-ABB9D931361E}"/>
              </a:ext>
            </a:extLst>
          </p:cNvPr>
          <p:cNvSpPr txBox="1"/>
          <p:nvPr/>
        </p:nvSpPr>
        <p:spPr>
          <a:xfrm>
            <a:off x="1138447" y="2826607"/>
            <a:ext cx="964741" cy="615553"/>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02</a:t>
            </a:r>
            <a:endParaRPr kumimoji="0" lang="zh-CN" altLang="en-US" sz="40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nvGrpSpPr>
          <p:cNvPr id="11" name="Group 10"/>
          <p:cNvGrpSpPr/>
          <p:nvPr/>
        </p:nvGrpSpPr>
        <p:grpSpPr>
          <a:xfrm>
            <a:off x="10227213" y="3711"/>
            <a:ext cx="2079726" cy="1437250"/>
            <a:chOff x="17570" y="0"/>
            <a:chExt cx="8004877" cy="5465370"/>
          </a:xfrm>
        </p:grpSpPr>
        <p:pic>
          <p:nvPicPr>
            <p:cNvPr id="12" name="图片 4">
              <a:extLst>
                <a:ext uri="{FF2B5EF4-FFF2-40B4-BE49-F238E27FC236}">
                  <a16:creationId xmlns:a16="http://schemas.microsoft.com/office/drawing/2014/main" id="{41E1BFFD-3EC3-4EE1-B37F-932B3B9FAC7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3" name="Picture 12"/>
            <p:cNvPicPr>
              <a:picLocks noChangeAspect="1"/>
            </p:cNvPicPr>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Tree>
    <p:extLst>
      <p:ext uri="{BB962C8B-B14F-4D97-AF65-F5344CB8AC3E}">
        <p14:creationId xmlns:p14="http://schemas.microsoft.com/office/powerpoint/2010/main" val="428205085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1+#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750" fill="hold"/>
                                        <p:tgtEl>
                                          <p:spTgt spid="46"/>
                                        </p:tgtEl>
                                        <p:attrNameLst>
                                          <p:attrName>ppt_x</p:attrName>
                                        </p:attrNameLst>
                                      </p:cBhvr>
                                      <p:tavLst>
                                        <p:tav tm="0">
                                          <p:val>
                                            <p:strVal val="0-#ppt_w/2"/>
                                          </p:val>
                                        </p:tav>
                                        <p:tav tm="100000">
                                          <p:val>
                                            <p:strVal val="#ppt_x"/>
                                          </p:val>
                                        </p:tav>
                                      </p:tavLst>
                                    </p:anim>
                                    <p:anim calcmode="lin" valueType="num">
                                      <p:cBhvr additive="base">
                                        <p:cTn id="33" dur="75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750"/>
                            </p:stCondLst>
                            <p:childTnLst>
                              <p:par>
                                <p:cTn id="35" presetID="6"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circle(in)">
                                      <p:cBhvr>
                                        <p:cTn id="37" dur="75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750" fill="hold"/>
                                        <p:tgtEl>
                                          <p:spTgt spid="49"/>
                                        </p:tgtEl>
                                        <p:attrNameLst>
                                          <p:attrName>ppt_x</p:attrName>
                                        </p:attrNameLst>
                                      </p:cBhvr>
                                      <p:tavLst>
                                        <p:tav tm="0">
                                          <p:val>
                                            <p:strVal val="0-#ppt_w/2"/>
                                          </p:val>
                                        </p:tav>
                                        <p:tav tm="100000">
                                          <p:val>
                                            <p:strVal val="#ppt_x"/>
                                          </p:val>
                                        </p:tav>
                                      </p:tavLst>
                                    </p:anim>
                                    <p:anim calcmode="lin" valueType="num">
                                      <p:cBhvr additive="base">
                                        <p:cTn id="48" dur="750" fill="hold"/>
                                        <p:tgtEl>
                                          <p:spTgt spid="49"/>
                                        </p:tgtEl>
                                        <p:attrNameLst>
                                          <p:attrName>ppt_y</p:attrName>
                                        </p:attrNameLst>
                                      </p:cBhvr>
                                      <p:tavLst>
                                        <p:tav tm="0">
                                          <p:val>
                                            <p:strVal val="#ppt_y"/>
                                          </p:val>
                                        </p:tav>
                                        <p:tav tm="100000">
                                          <p:val>
                                            <p:strVal val="#ppt_y"/>
                                          </p:val>
                                        </p:tav>
                                      </p:tavLst>
                                    </p:anim>
                                  </p:childTnLst>
                                </p:cTn>
                              </p:par>
                            </p:childTnLst>
                          </p:cTn>
                        </p:par>
                        <p:par>
                          <p:cTn id="49" fill="hold">
                            <p:stCondLst>
                              <p:cond delay="750"/>
                            </p:stCondLst>
                            <p:childTnLst>
                              <p:par>
                                <p:cTn id="50" presetID="6" presetClass="entr" presetSubtype="16"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circle(in)">
                                      <p:cBhvr>
                                        <p:cTn id="52" dur="75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8" grpId="0"/>
      <p:bldP spid="9" grpId="0"/>
      <p:bldP spid="46" grpId="0" animBg="1"/>
      <p:bldP spid="48" grpId="0"/>
      <p:bldP spid="49" grpId="0" animBg="1"/>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6FA196D-E2C6-4CD7-A915-493A291B2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grpSp>
        <p:nvGrpSpPr>
          <p:cNvPr id="4" name="组合 3">
            <a:extLst>
              <a:ext uri="{FF2B5EF4-FFF2-40B4-BE49-F238E27FC236}">
                <a16:creationId xmlns:a16="http://schemas.microsoft.com/office/drawing/2014/main" id="{1368A4F1-E0FA-4849-AA1D-45FE94CFF944}"/>
              </a:ext>
            </a:extLst>
          </p:cNvPr>
          <p:cNvGrpSpPr/>
          <p:nvPr/>
        </p:nvGrpSpPr>
        <p:grpSpPr>
          <a:xfrm>
            <a:off x="609397" y="403866"/>
            <a:ext cx="1918924" cy="1918924"/>
            <a:chOff x="786667" y="172511"/>
            <a:chExt cx="1918924" cy="1918924"/>
          </a:xfrm>
        </p:grpSpPr>
        <p:sp>
          <p:nvSpPr>
            <p:cNvPr id="19"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0" name="文本框 6">
              <a:extLst>
                <a:ext uri="{FF2B5EF4-FFF2-40B4-BE49-F238E27FC236}">
                  <a16:creationId xmlns:a16="http://schemas.microsoft.com/office/drawing/2014/main" id="{2D35ACB7-07B8-4913-B001-ABB9D931361E}"/>
                </a:ext>
              </a:extLst>
            </p:cNvPr>
            <p:cNvSpPr txBox="1"/>
            <p:nvPr/>
          </p:nvSpPr>
          <p:spPr>
            <a:xfrm>
              <a:off x="943796" y="317818"/>
              <a:ext cx="1761795" cy="1476238"/>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9593"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01</a:t>
              </a:r>
              <a:endParaRPr kumimoji="0" lang="zh-CN" altLang="en-US" sz="9593"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2" name="TextBox 1"/>
          <p:cNvSpPr txBox="1"/>
          <p:nvPr/>
        </p:nvSpPr>
        <p:spPr>
          <a:xfrm>
            <a:off x="3627985" y="625572"/>
            <a:ext cx="6106858" cy="1323439"/>
          </a:xfrm>
          <a:prstGeom prst="rect">
            <a:avLst/>
          </a:prstGeom>
          <a:noFill/>
        </p:spPr>
        <p:txBody>
          <a:bodyPr wrap="square" rtlCol="0">
            <a:spAutoFit/>
          </a:bodyPr>
          <a:lstStyle/>
          <a:p>
            <a:pPr algn="ctr"/>
            <a:r>
              <a:rPr lang="en-US" sz="4000">
                <a:solidFill>
                  <a:srgbClr val="D7663A"/>
                </a:solidFill>
                <a:latin typeface="UTM Alberta Heavy" panose="02040603050506020204" pitchFamily="18" charset="0"/>
              </a:rPr>
              <a:t>Hoàn cảnh ra đời của</a:t>
            </a:r>
          </a:p>
          <a:p>
            <a:r>
              <a:rPr lang="en-US" sz="4000">
                <a:solidFill>
                  <a:srgbClr val="D7663A"/>
                </a:solidFill>
                <a:latin typeface="UTM Alberta Heavy" panose="02040603050506020204" pitchFamily="18" charset="0"/>
              </a:rPr>
              <a:t>Đảng Cộng sản Việt Nam</a:t>
            </a:r>
          </a:p>
        </p:txBody>
      </p:sp>
      <p:pic>
        <p:nvPicPr>
          <p:cNvPr id="9" name="Picture 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885" y="2220804"/>
            <a:ext cx="3286595" cy="376920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81115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5CCF7D64-FDAB-4400-84A5-F2831E087693}"/>
              </a:ext>
            </a:extLst>
          </p:cNvPr>
          <p:cNvSpPr/>
          <p:nvPr/>
        </p:nvSpPr>
        <p:spPr>
          <a:xfrm>
            <a:off x="965661" y="931723"/>
            <a:ext cx="10260678" cy="592627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396000" bIns="45720" numCol="1" spcCol="0" rtlCol="0" fromWordArt="0" anchor="ctr" anchorCtr="0" forceAA="0" compatLnSpc="1">
            <a:prstTxWarp prst="textNoShape">
              <a:avLst/>
            </a:prstTxWarp>
            <a:noAutofit/>
          </a:bodyPr>
          <a:lstStyle/>
          <a:p>
            <a:pPr indent="540000" algn="just">
              <a:lnSpc>
                <a:spcPct val="150000"/>
              </a:lnSpc>
            </a:pPr>
            <a:endParaRPr lang="zh-CN" altLang="en-US" sz="3200" dirty="0">
              <a:solidFill>
                <a:srgbClr val="A70B0D"/>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grpSp>
        <p:nvGrpSpPr>
          <p:cNvPr id="6" name="组合 3">
            <a:extLst>
              <a:ext uri="{FF2B5EF4-FFF2-40B4-BE49-F238E27FC236}">
                <a16:creationId xmlns:a16="http://schemas.microsoft.com/office/drawing/2014/main" id="{1368A4F1-E0FA-4849-AA1D-45FE94CFF944}"/>
              </a:ext>
            </a:extLst>
          </p:cNvPr>
          <p:cNvGrpSpPr/>
          <p:nvPr/>
        </p:nvGrpSpPr>
        <p:grpSpPr>
          <a:xfrm>
            <a:off x="137598" y="0"/>
            <a:ext cx="1086290" cy="959565"/>
            <a:chOff x="786667" y="172511"/>
            <a:chExt cx="1918924" cy="1918924"/>
          </a:xfrm>
        </p:grpSpPr>
        <p:sp>
          <p:nvSpPr>
            <p:cNvPr id="7"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8" name="文本框 6">
              <a:extLst>
                <a:ext uri="{FF2B5EF4-FFF2-40B4-BE49-F238E27FC236}">
                  <a16:creationId xmlns:a16="http://schemas.microsoft.com/office/drawing/2014/main" id="{2D35ACB7-07B8-4913-B001-ABB9D931361E}"/>
                </a:ext>
              </a:extLst>
            </p:cNvPr>
            <p:cNvSpPr txBox="1"/>
            <p:nvPr/>
          </p:nvSpPr>
          <p:spPr>
            <a:xfrm>
              <a:off x="943797" y="317818"/>
              <a:ext cx="1761794" cy="934045"/>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01</a:t>
              </a:r>
              <a:endParaRPr kumimoji="0" lang="zh-CN" altLang="en-US"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3" name="TextBox 2"/>
          <p:cNvSpPr txBox="1"/>
          <p:nvPr/>
        </p:nvSpPr>
        <p:spPr>
          <a:xfrm>
            <a:off x="1434905" y="239151"/>
            <a:ext cx="9326880" cy="584775"/>
          </a:xfrm>
          <a:prstGeom prst="rect">
            <a:avLst/>
          </a:prstGeom>
          <a:noFill/>
        </p:spPr>
        <p:txBody>
          <a:bodyPr wrap="square" rtlCol="0">
            <a:spAutoFit/>
          </a:bodyPr>
          <a:lstStyle/>
          <a:p>
            <a:r>
              <a:rPr lang="en-US" sz="3200" b="1">
                <a:solidFill>
                  <a:srgbClr val="D7663A"/>
                </a:solidFill>
                <a:latin typeface="Times New Roman" panose="02020603050405020304" pitchFamily="18" charset="0"/>
                <a:cs typeface="Times New Roman" panose="02020603050405020304" pitchFamily="18" charset="0"/>
              </a:rPr>
              <a:t>Hoàn cảnh ra đời của Đảng Cộng sản Việt Nam</a:t>
            </a:r>
          </a:p>
        </p:txBody>
      </p:sp>
      <p:sp>
        <p:nvSpPr>
          <p:cNvPr id="2" name="TextBox 1"/>
          <p:cNvSpPr txBox="1"/>
          <p:nvPr/>
        </p:nvSpPr>
        <p:spPr>
          <a:xfrm>
            <a:off x="1624083" y="1215915"/>
            <a:ext cx="7806519" cy="584775"/>
          </a:xfrm>
          <a:prstGeom prst="rect">
            <a:avLst/>
          </a:prstGeom>
          <a:noFill/>
        </p:spPr>
        <p:txBody>
          <a:bodyPr wrap="square" rtlCol="0">
            <a:spAutoFit/>
          </a:bodyPr>
          <a:lstStyle/>
          <a:p>
            <a:r>
              <a:rPr lang="en-US" sz="3200" b="1" i="1">
                <a:latin typeface="Times New Roman" panose="02020603050405020304" pitchFamily="18" charset="0"/>
                <a:cs typeface="Times New Roman" panose="02020603050405020304" pitchFamily="18" charset="0"/>
              </a:rPr>
              <a:t>Quan sát video và cho biết:</a:t>
            </a:r>
          </a:p>
        </p:txBody>
      </p:sp>
      <p:sp>
        <p:nvSpPr>
          <p:cNvPr id="4" name="TextBox 3"/>
          <p:cNvSpPr txBox="1"/>
          <p:nvPr/>
        </p:nvSpPr>
        <p:spPr>
          <a:xfrm>
            <a:off x="1624083" y="1924334"/>
            <a:ext cx="949884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Từ tháng 6 đến tháng 9 năm 1929, Việt Nam lần lượt ra đời mấy tổ chức cộng sản? Hãy nêu tên những tổ chức đó.</a:t>
            </a: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6528" b="96667" l="32188" r="65625"/>
                    </a14:imgEffect>
                  </a14:imgLayer>
                </a14:imgProps>
              </a:ext>
              <a:ext uri="{28A0092B-C50C-407E-A947-70E740481C1C}">
                <a14:useLocalDpi xmlns:a14="http://schemas.microsoft.com/office/drawing/2010/main" val="0"/>
              </a:ext>
            </a:extLst>
          </a:blip>
          <a:srcRect l="28951" r="33846"/>
          <a:stretch/>
        </p:blipFill>
        <p:spPr>
          <a:xfrm>
            <a:off x="693784" y="3732071"/>
            <a:ext cx="2163477" cy="3271140"/>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0" b="95059" l="10000" r="90000"/>
                    </a14:imgEffect>
                  </a14:imgLayer>
                </a14:imgProps>
              </a:ext>
              <a:ext uri="{28A0092B-C50C-407E-A947-70E740481C1C}">
                <a14:useLocalDpi xmlns:a14="http://schemas.microsoft.com/office/drawing/2010/main" val="0"/>
              </a:ext>
            </a:extLst>
          </a:blip>
          <a:stretch>
            <a:fillRect/>
          </a:stretch>
        </p:blipFill>
        <p:spPr>
          <a:xfrm>
            <a:off x="9430602" y="4120110"/>
            <a:ext cx="2247771" cy="2989535"/>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4184"/>
          <a:stretch/>
        </p:blipFill>
        <p:spPr>
          <a:xfrm>
            <a:off x="4728175" y="3176552"/>
            <a:ext cx="2735650" cy="3681448"/>
          </a:xfrm>
          <a:prstGeom prst="rect">
            <a:avLst/>
          </a:prstGeom>
        </p:spPr>
      </p:pic>
    </p:spTree>
    <p:extLst>
      <p:ext uri="{BB962C8B-B14F-4D97-AF65-F5344CB8AC3E}">
        <p14:creationId xmlns:p14="http://schemas.microsoft.com/office/powerpoint/2010/main" val="317729195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43D23B3-A101-40EF-A9B9-039763026724}"/>
              </a:ext>
            </a:extLst>
          </p:cNvPr>
          <p:cNvSpPr/>
          <p:nvPr/>
        </p:nvSpPr>
        <p:spPr>
          <a:xfrm>
            <a:off x="1" y="1335901"/>
            <a:ext cx="6963508" cy="1815882"/>
          </a:xfrm>
          <a:prstGeom prst="rect">
            <a:avLst/>
          </a:prstGeom>
          <a:solidFill>
            <a:schemeClr val="bg1">
              <a:alpha val="66000"/>
            </a:schemeClr>
          </a:solidFill>
        </p:spPr>
        <p:txBody>
          <a:bodyPr wrap="square">
            <a:spAutoFit/>
          </a:bodyPr>
          <a:lstStyle/>
          <a:p>
            <a:r>
              <a:rPr lang="en-US" altLang="en-US" sz="2800" b="1">
                <a:solidFill>
                  <a:schemeClr val="accent1"/>
                </a:solidFill>
                <a:latin typeface="Times New Roman" panose="02020603050405020304" pitchFamily="18" charset="0"/>
                <a:sym typeface=".VnTime" pitchFamily="34" charset="0"/>
              </a:rPr>
              <a:t>Có 3 tổ chức Cộng sản Đảng lần lượt ra đời:</a:t>
            </a:r>
          </a:p>
          <a:p>
            <a:pPr marL="342900" indent="-342900">
              <a:buFontTx/>
              <a:buChar char="-"/>
            </a:pPr>
            <a:r>
              <a:rPr lang="en-US" altLang="en-US" sz="2800" b="1">
                <a:latin typeface="Times New Roman" panose="02020603050405020304" pitchFamily="18" charset="0"/>
                <a:sym typeface="Times New Roman" panose="02020603050405020304" pitchFamily="18" charset="0"/>
              </a:rPr>
              <a:t>Đông Dương Cộng sản đảng (6/1929)</a:t>
            </a:r>
          </a:p>
          <a:p>
            <a:pPr marL="342900" indent="-342900">
              <a:buFontTx/>
              <a:buChar char="-"/>
            </a:pPr>
            <a:r>
              <a:rPr lang="en-US" altLang="en-US" sz="2800" b="1">
                <a:latin typeface="Times New Roman" panose="02020603050405020304" pitchFamily="18" charset="0"/>
                <a:sym typeface="Times New Roman" panose="02020603050405020304" pitchFamily="18" charset="0"/>
              </a:rPr>
              <a:t>An Nam Cộng sản đảng (8/1929)</a:t>
            </a:r>
          </a:p>
          <a:p>
            <a:pPr marL="342900" indent="-342900">
              <a:buFontTx/>
              <a:buChar char="-"/>
            </a:pPr>
            <a:r>
              <a:rPr lang="en-US" altLang="en-US" sz="2800" b="1">
                <a:latin typeface="Times New Roman" panose="02020603050405020304" pitchFamily="18" charset="0"/>
                <a:sym typeface="Times New Roman" panose="02020603050405020304" pitchFamily="18" charset="0"/>
              </a:rPr>
              <a:t>Đông Dương Cộng sản liên đo</a:t>
            </a:r>
            <a:r>
              <a:rPr lang="en-US" altLang="en-US" sz="2800" b="1">
                <a:latin typeface="Times New Roman" panose="02020603050405020304" pitchFamily="18" charset="0"/>
                <a:cs typeface="Times New Roman" panose="02020603050405020304" pitchFamily="18" charset="0"/>
                <a:sym typeface="Times New Roman" panose="02020603050405020304" pitchFamily="18" charset="0"/>
              </a:rPr>
              <a:t>à</a:t>
            </a:r>
            <a:r>
              <a:rPr lang="en-US" altLang="en-US" sz="2800" b="1">
                <a:latin typeface="Times New Roman" panose="02020603050405020304" pitchFamily="18" charset="0"/>
                <a:sym typeface="Times New Roman" panose="02020603050405020304" pitchFamily="18" charset="0"/>
              </a:rPr>
              <a:t>n (9/1929)</a:t>
            </a:r>
          </a:p>
        </p:txBody>
      </p:sp>
      <p:grpSp>
        <p:nvGrpSpPr>
          <p:cNvPr id="6" name="组合 3">
            <a:extLst>
              <a:ext uri="{FF2B5EF4-FFF2-40B4-BE49-F238E27FC236}">
                <a16:creationId xmlns:a16="http://schemas.microsoft.com/office/drawing/2014/main" id="{1368A4F1-E0FA-4849-AA1D-45FE94CFF944}"/>
              </a:ext>
            </a:extLst>
          </p:cNvPr>
          <p:cNvGrpSpPr/>
          <p:nvPr/>
        </p:nvGrpSpPr>
        <p:grpSpPr>
          <a:xfrm>
            <a:off x="137598" y="0"/>
            <a:ext cx="1086290" cy="959565"/>
            <a:chOff x="786667" y="172511"/>
            <a:chExt cx="1918924" cy="1918924"/>
          </a:xfrm>
        </p:grpSpPr>
        <p:sp>
          <p:nvSpPr>
            <p:cNvPr id="7"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8" name="文本框 6">
              <a:extLst>
                <a:ext uri="{FF2B5EF4-FFF2-40B4-BE49-F238E27FC236}">
                  <a16:creationId xmlns:a16="http://schemas.microsoft.com/office/drawing/2014/main" id="{2D35ACB7-07B8-4913-B001-ABB9D931361E}"/>
                </a:ext>
              </a:extLst>
            </p:cNvPr>
            <p:cNvSpPr txBox="1"/>
            <p:nvPr/>
          </p:nvSpPr>
          <p:spPr>
            <a:xfrm>
              <a:off x="943797" y="317818"/>
              <a:ext cx="1761794" cy="934045"/>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01</a:t>
              </a:r>
              <a:endParaRPr kumimoji="0" lang="zh-CN" altLang="en-US"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9" name="TextBox 8"/>
          <p:cNvSpPr txBox="1"/>
          <p:nvPr/>
        </p:nvSpPr>
        <p:spPr>
          <a:xfrm>
            <a:off x="1434905" y="239151"/>
            <a:ext cx="9326880" cy="584775"/>
          </a:xfrm>
          <a:prstGeom prst="rect">
            <a:avLst/>
          </a:prstGeom>
          <a:noFill/>
        </p:spPr>
        <p:txBody>
          <a:bodyPr wrap="square" rtlCol="0">
            <a:spAutoFit/>
          </a:bodyPr>
          <a:lstStyle/>
          <a:p>
            <a:r>
              <a:rPr lang="en-US" sz="3200" b="1">
                <a:solidFill>
                  <a:srgbClr val="D7663A"/>
                </a:solidFill>
                <a:latin typeface="Times New Roman" panose="02020603050405020304" pitchFamily="18" charset="0"/>
                <a:cs typeface="Times New Roman" panose="02020603050405020304" pitchFamily="18" charset="0"/>
              </a:rPr>
              <a:t>Hoàn cảnh ra đời của Đảng Cộng sản Việt Nam</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558" t="4184" r="1600"/>
          <a:stretch/>
        </p:blipFill>
        <p:spPr>
          <a:xfrm>
            <a:off x="7104186" y="1032224"/>
            <a:ext cx="5087814" cy="5691581"/>
          </a:xfrm>
          <a:prstGeom prst="rect">
            <a:avLst/>
          </a:prstGeom>
        </p:spPr>
      </p:pic>
      <p:sp>
        <p:nvSpPr>
          <p:cNvPr id="13" name="Rectangle 13"/>
          <p:cNvSpPr>
            <a:spLocks noChangeArrowheads="1"/>
          </p:cNvSpPr>
          <p:nvPr/>
        </p:nvSpPr>
        <p:spPr bwMode="auto">
          <a:xfrm>
            <a:off x="7858835" y="1628289"/>
            <a:ext cx="30717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a:ln w="19050">
                  <a:solidFill>
                    <a:srgbClr val="FF0000"/>
                  </a:solidFill>
                  <a:prstDash val="solid"/>
                </a:ln>
                <a:solidFill>
                  <a:srgbClr val="FF0000"/>
                </a:solidFill>
                <a:effectLst>
                  <a:outerShdw blurRad="50000" dist="50800" dir="7500000" algn="tl">
                    <a:srgbClr val="000000">
                      <a:shade val="5000"/>
                      <a:alpha val="35000"/>
                    </a:srgbClr>
                  </a:outerShdw>
                </a:effectLst>
                <a:latin typeface="Times New Roman" pitchFamily="18" charset="0"/>
                <a:cs typeface="Times New Roman" pitchFamily="18" charset="0"/>
              </a:rPr>
              <a:t>ĐÔNG DƯƠNG </a:t>
            </a:r>
          </a:p>
          <a:p>
            <a:pPr algn="ctr"/>
            <a:r>
              <a:rPr lang="en-US" sz="2400" b="1">
                <a:ln w="19050">
                  <a:solidFill>
                    <a:srgbClr val="FF0000"/>
                  </a:solidFill>
                  <a:prstDash val="solid"/>
                </a:ln>
                <a:solidFill>
                  <a:srgbClr val="FF0000"/>
                </a:solidFill>
                <a:effectLst>
                  <a:outerShdw blurRad="50000" dist="50800" dir="7500000" algn="tl">
                    <a:srgbClr val="000000">
                      <a:shade val="5000"/>
                      <a:alpha val="35000"/>
                    </a:srgbClr>
                  </a:outerShdw>
                </a:effectLst>
                <a:latin typeface="Times New Roman" pitchFamily="18" charset="0"/>
                <a:cs typeface="Times New Roman" pitchFamily="18" charset="0"/>
              </a:rPr>
              <a:t>CỘNG SẢN ĐẢNG</a:t>
            </a:r>
          </a:p>
        </p:txBody>
      </p:sp>
      <p:sp>
        <p:nvSpPr>
          <p:cNvPr id="14" name="Text Box 18"/>
          <p:cNvSpPr txBox="1">
            <a:spLocks noChangeArrowheads="1"/>
          </p:cNvSpPr>
          <p:nvPr/>
        </p:nvSpPr>
        <p:spPr bwMode="auto">
          <a:xfrm>
            <a:off x="8218728" y="3370184"/>
            <a:ext cx="37431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a:ln w="19050">
                  <a:solidFill>
                    <a:srgbClr val="FF0000"/>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ĐÔNG DƯƠNG </a:t>
            </a:r>
          </a:p>
          <a:p>
            <a:pPr algn="ctr">
              <a:spcBef>
                <a:spcPct val="50000"/>
              </a:spcBef>
            </a:pPr>
            <a:r>
              <a:rPr lang="en-US" sz="2400" b="1">
                <a:ln w="19050">
                  <a:solidFill>
                    <a:srgbClr val="FF0000"/>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CỘNG SẢN LIÊN ĐOÀN </a:t>
            </a:r>
          </a:p>
        </p:txBody>
      </p:sp>
      <p:sp>
        <p:nvSpPr>
          <p:cNvPr id="15" name="Text Box 16"/>
          <p:cNvSpPr txBox="1">
            <a:spLocks noChangeArrowheads="1"/>
          </p:cNvSpPr>
          <p:nvPr/>
        </p:nvSpPr>
        <p:spPr bwMode="auto">
          <a:xfrm>
            <a:off x="7572780" y="5620044"/>
            <a:ext cx="434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n w="19050">
                  <a:solidFill>
                    <a:srgbClr val="FF0000"/>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AN NAM CỘNG SẢN ĐẢNG</a:t>
            </a:r>
          </a:p>
        </p:txBody>
      </p:sp>
      <p:sp>
        <p:nvSpPr>
          <p:cNvPr id="17" name="TextBox 16"/>
          <p:cNvSpPr txBox="1"/>
          <p:nvPr/>
        </p:nvSpPr>
        <p:spPr>
          <a:xfrm>
            <a:off x="189720" y="3231683"/>
            <a:ext cx="7737230" cy="646331"/>
          </a:xfrm>
          <a:prstGeom prst="rect">
            <a:avLst/>
          </a:prstGeom>
          <a:noFill/>
        </p:spPr>
        <p:txBody>
          <a:bodyPr wrap="square" rtlCol="0">
            <a:spAutoFit/>
          </a:bodyPr>
          <a:lstStyle/>
          <a:p>
            <a:r>
              <a:rPr lang="en-US" sz="3600" b="1">
                <a:solidFill>
                  <a:srgbClr val="C00000"/>
                </a:solidFill>
                <a:latin typeface="Times New Roman" panose="02020603050405020304" pitchFamily="18" charset="0"/>
                <a:cs typeface="Times New Roman" panose="02020603050405020304" pitchFamily="18" charset="0"/>
              </a:rPr>
              <a:t>Tình hình trên đặt ra yêu cầu gì?</a:t>
            </a:r>
          </a:p>
        </p:txBody>
      </p:sp>
      <p:sp>
        <p:nvSpPr>
          <p:cNvPr id="18" name="Text Box 28"/>
          <p:cNvSpPr txBox="1">
            <a:spLocks noChangeArrowheads="1"/>
          </p:cNvSpPr>
          <p:nvPr/>
        </p:nvSpPr>
        <p:spPr bwMode="auto">
          <a:xfrm>
            <a:off x="365567" y="3663758"/>
            <a:ext cx="6232375" cy="2062103"/>
          </a:xfrm>
          <a:prstGeom prst="rect">
            <a:avLst/>
          </a:prstGeom>
          <a:solidFill>
            <a:srgbClr val="EDFAFA"/>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9pPr>
          </a:lstStyle>
          <a:p>
            <a:pPr algn="just" eaLnBrk="1" hangingPunct="1">
              <a:spcBef>
                <a:spcPct val="50000"/>
              </a:spcBef>
              <a:buFontTx/>
              <a:buNone/>
            </a:pPr>
            <a:r>
              <a:rPr lang="en-US" altLang="en-US" b="1">
                <a:solidFill>
                  <a:sysClr val="windowText" lastClr="000000"/>
                </a:solidFill>
                <a:latin typeface="Times New Roman" panose="02020603050405020304" pitchFamily="18" charset="0"/>
                <a:sym typeface="Wingdings" panose="05000000000000000000" pitchFamily="2" charset="2"/>
              </a:rPr>
              <a:t> </a:t>
            </a:r>
            <a:r>
              <a:rPr lang="en-US" altLang="en-US" b="1">
                <a:solidFill>
                  <a:sysClr val="windowText" lastClr="000000"/>
                </a:solidFill>
                <a:latin typeface="Times New Roman" panose="02020603050405020304" pitchFamily="18" charset="0"/>
                <a:sym typeface="Times New Roman" panose="02020603050405020304" pitchFamily="18" charset="0"/>
              </a:rPr>
              <a:t>Cần phải sớm hợp nhất 3 tổ chức Cộng sản th</a:t>
            </a:r>
            <a:r>
              <a:rPr lang="en-US" altLang="en-US" b="1">
                <a:solidFill>
                  <a:sysClr val="windowText" lastClr="000000"/>
                </a:solidFill>
                <a:latin typeface="Times New Roman" panose="02020603050405020304" pitchFamily="18" charset="0"/>
                <a:cs typeface="Times New Roman" panose="02020603050405020304" pitchFamily="18" charset="0"/>
                <a:sym typeface="Times New Roman" panose="02020603050405020304" pitchFamily="18" charset="0"/>
              </a:rPr>
              <a:t>à</a:t>
            </a:r>
            <a:r>
              <a:rPr lang="en-US" altLang="en-US" b="1">
                <a:solidFill>
                  <a:sysClr val="windowText" lastClr="000000"/>
                </a:solidFill>
                <a:latin typeface="Times New Roman" panose="02020603050405020304" pitchFamily="18" charset="0"/>
                <a:sym typeface="Times New Roman" panose="02020603050405020304" pitchFamily="18" charset="0"/>
              </a:rPr>
              <a:t>nh một Đảng duy nhất </a:t>
            </a:r>
            <a:r>
              <a:rPr lang="en-US" altLang="en-US" b="1">
                <a:solidFill>
                  <a:sysClr val="windowText" lastClr="000000"/>
                </a:solidFill>
                <a:latin typeface="Times New Roman" panose="02020603050405020304" pitchFamily="18" charset="0"/>
                <a:sym typeface=".VnTime" pitchFamily="34" charset="0"/>
              </a:rPr>
              <a:t> </a:t>
            </a:r>
            <a:r>
              <a:rPr lang="en-US" altLang="en-US" b="1">
                <a:solidFill>
                  <a:sysClr val="windowText" lastClr="000000"/>
                </a:solidFill>
                <a:latin typeface="Times New Roman" panose="02020603050405020304" pitchFamily="18" charset="0"/>
                <a:sym typeface="Times New Roman" panose="02020603050405020304" pitchFamily="18" charset="0"/>
              </a:rPr>
              <a:t>để cùng đo</a:t>
            </a:r>
            <a:r>
              <a:rPr lang="en-US" altLang="en-US" b="1">
                <a:solidFill>
                  <a:sysClr val="windowText" lastClr="000000"/>
                </a:solidFill>
                <a:latin typeface="Times New Roman" panose="02020603050405020304" pitchFamily="18" charset="0"/>
                <a:cs typeface="Times New Roman" panose="02020603050405020304" pitchFamily="18" charset="0"/>
                <a:sym typeface="Times New Roman" panose="02020603050405020304" pitchFamily="18" charset="0"/>
              </a:rPr>
              <a:t>à</a:t>
            </a:r>
            <a:r>
              <a:rPr lang="en-US" altLang="en-US" b="1">
                <a:solidFill>
                  <a:sysClr val="windowText" lastClr="000000"/>
                </a:solidFill>
                <a:latin typeface="Times New Roman" panose="02020603050405020304" pitchFamily="18" charset="0"/>
                <a:sym typeface="Times New Roman" panose="02020603050405020304" pitchFamily="18" charset="0"/>
              </a:rPr>
              <a:t>n kết chống kẻ thù</a:t>
            </a:r>
            <a:r>
              <a:rPr lang="en-US" altLang="en-US" b="1">
                <a:solidFill>
                  <a:sysClr val="windowText" lastClr="000000"/>
                </a:solidFill>
                <a:latin typeface="Times New Roman" panose="02020603050405020304" pitchFamily="18" charset="0"/>
                <a:sym typeface=".VnTime" pitchFamily="34" charset="0"/>
              </a:rPr>
              <a:t> </a:t>
            </a:r>
            <a:r>
              <a:rPr lang="en-US" altLang="en-US" b="1">
                <a:solidFill>
                  <a:sysClr val="windowText" lastClr="000000"/>
                </a:solidFill>
                <a:latin typeface="Times New Roman" panose="02020603050405020304" pitchFamily="18" charset="0"/>
                <a:sym typeface="Times New Roman" panose="02020603050405020304" pitchFamily="18" charset="0"/>
              </a:rPr>
              <a:t>chung.</a:t>
            </a:r>
            <a:endParaRPr lang="en-US" altLang="en-US">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55521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fade">
                                      <p:cBhvr>
                                        <p:cTn id="22" dur="800" decel="100000"/>
                                        <p:tgtEl>
                                          <p:spTgt spid="2">
                                            <p:bg/>
                                          </p:spTgt>
                                        </p:tgtEl>
                                      </p:cBhvr>
                                    </p:animEffect>
                                    <p:anim calcmode="lin" valueType="num">
                                      <p:cBhvr>
                                        <p:cTn id="23" dur="800" decel="100000" fill="hold"/>
                                        <p:tgtEl>
                                          <p:spTgt spid="2">
                                            <p:bg/>
                                          </p:spTgt>
                                        </p:tgtEl>
                                        <p:attrNameLst>
                                          <p:attrName>style.rotation</p:attrName>
                                        </p:attrNameLst>
                                      </p:cBhvr>
                                      <p:tavLst>
                                        <p:tav tm="0">
                                          <p:val>
                                            <p:fltVal val="-90"/>
                                          </p:val>
                                        </p:tav>
                                        <p:tav tm="100000">
                                          <p:val>
                                            <p:fltVal val="0"/>
                                          </p:val>
                                        </p:tav>
                                      </p:tavLst>
                                    </p:anim>
                                    <p:anim calcmode="lin" valueType="num">
                                      <p:cBhvr>
                                        <p:cTn id="24" dur="800" decel="100000" fill="hold"/>
                                        <p:tgtEl>
                                          <p:spTgt spid="2">
                                            <p:bg/>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2">
                                            <p:bg/>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
                                            <p:bg/>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
                                            <p:bg/>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800" decel="100000"/>
                                        <p:tgtEl>
                                          <p:spTgt spid="2">
                                            <p:txEl>
                                              <p:pRg st="0" end="0"/>
                                            </p:txEl>
                                          </p:spTgt>
                                        </p:tgtEl>
                                      </p:cBhvr>
                                    </p:animEffect>
                                    <p:anim calcmode="lin" valueType="num">
                                      <p:cBhvr>
                                        <p:cTn id="33"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800" decel="100000"/>
                                        <p:tgtEl>
                                          <p:spTgt spid="2">
                                            <p:txEl>
                                              <p:pRg st="1" end="1"/>
                                            </p:txEl>
                                          </p:spTgt>
                                        </p:tgtEl>
                                      </p:cBhvr>
                                    </p:animEffect>
                                    <p:anim calcmode="lin" valueType="num">
                                      <p:cBhvr>
                                        <p:cTn id="43"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par>
                          <p:cTn id="48" fill="hold">
                            <p:stCondLst>
                              <p:cond delay="1000"/>
                            </p:stCondLst>
                            <p:childTnLst>
                              <p:par>
                                <p:cTn id="49" presetID="8"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amond(in)">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fade">
                                      <p:cBhvr>
                                        <p:cTn id="56" dur="800" decel="100000"/>
                                        <p:tgtEl>
                                          <p:spTgt spid="2">
                                            <p:txEl>
                                              <p:pRg st="2" end="2"/>
                                            </p:txEl>
                                          </p:spTgt>
                                        </p:tgtEl>
                                      </p:cBhvr>
                                    </p:animEffect>
                                    <p:anim calcmode="lin" valueType="num">
                                      <p:cBhvr>
                                        <p:cTn id="57"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par>
                          <p:cTn id="62" fill="hold">
                            <p:stCondLst>
                              <p:cond delay="1000"/>
                            </p:stCondLst>
                            <p:childTnLst>
                              <p:par>
                                <p:cTn id="63" presetID="8"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amond(in)">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grpId="0" nodeType="click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fade">
                                      <p:cBhvr>
                                        <p:cTn id="70" dur="800" decel="100000"/>
                                        <p:tgtEl>
                                          <p:spTgt spid="2">
                                            <p:txEl>
                                              <p:pRg st="3" end="3"/>
                                            </p:txEl>
                                          </p:spTgt>
                                        </p:tgtEl>
                                      </p:cBhvr>
                                    </p:animEffect>
                                    <p:anim calcmode="lin" valueType="num">
                                      <p:cBhvr>
                                        <p:cTn id="71"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par>
                          <p:cTn id="76" fill="hold">
                            <p:stCondLst>
                              <p:cond delay="2000"/>
                            </p:stCondLst>
                            <p:childTnLst>
                              <p:par>
                                <p:cTn id="77" presetID="8" presetClass="entr" presetSubtype="16"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amond(in)">
                                      <p:cBhvr>
                                        <p:cTn id="79" dur="10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xit" presetSubtype="21" fill="hold" grpId="1" nodeType="clickEffect">
                                  <p:stCondLst>
                                    <p:cond delay="0"/>
                                  </p:stCondLst>
                                  <p:childTnLst>
                                    <p:animEffect transition="out" filter="barn(inVertical)">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par>
                                <p:cTn id="92" presetID="42"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1000"/>
                                        <p:tgtEl>
                                          <p:spTgt spid="18"/>
                                        </p:tgtEl>
                                      </p:cBhvr>
                                    </p:animEffect>
                                    <p:anim calcmode="lin" valueType="num">
                                      <p:cBhvr>
                                        <p:cTn id="95" dur="1000" fill="hold"/>
                                        <p:tgtEl>
                                          <p:spTgt spid="18"/>
                                        </p:tgtEl>
                                        <p:attrNameLst>
                                          <p:attrName>ppt_x</p:attrName>
                                        </p:attrNameLst>
                                      </p:cBhvr>
                                      <p:tavLst>
                                        <p:tav tm="0">
                                          <p:val>
                                            <p:strVal val="#ppt_x"/>
                                          </p:val>
                                        </p:tav>
                                        <p:tav tm="100000">
                                          <p:val>
                                            <p:strVal val="#ppt_x"/>
                                          </p:val>
                                        </p:tav>
                                      </p:tavLst>
                                    </p:anim>
                                    <p:anim calcmode="lin" valueType="num">
                                      <p:cBhvr>
                                        <p:cTn id="9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9" grpId="0"/>
      <p:bldP spid="13" grpId="0"/>
      <p:bldP spid="14" grpId="0"/>
      <p:bldP spid="15" grpId="0"/>
      <p:bldP spid="17" grpId="0"/>
      <p:bldP spid="17" grpId="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3">
            <a:extLst>
              <a:ext uri="{FF2B5EF4-FFF2-40B4-BE49-F238E27FC236}">
                <a16:creationId xmlns:a16="http://schemas.microsoft.com/office/drawing/2014/main" id="{1368A4F1-E0FA-4849-AA1D-45FE94CFF944}"/>
              </a:ext>
            </a:extLst>
          </p:cNvPr>
          <p:cNvGrpSpPr/>
          <p:nvPr/>
        </p:nvGrpSpPr>
        <p:grpSpPr>
          <a:xfrm>
            <a:off x="137598" y="0"/>
            <a:ext cx="1086290" cy="959565"/>
            <a:chOff x="786667" y="172511"/>
            <a:chExt cx="1918924" cy="1918924"/>
          </a:xfrm>
        </p:grpSpPr>
        <p:sp>
          <p:nvSpPr>
            <p:cNvPr id="10"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1" name="文本框 6">
              <a:extLst>
                <a:ext uri="{FF2B5EF4-FFF2-40B4-BE49-F238E27FC236}">
                  <a16:creationId xmlns:a16="http://schemas.microsoft.com/office/drawing/2014/main" id="{2D35ACB7-07B8-4913-B001-ABB9D931361E}"/>
                </a:ext>
              </a:extLst>
            </p:cNvPr>
            <p:cNvSpPr txBox="1"/>
            <p:nvPr/>
          </p:nvSpPr>
          <p:spPr>
            <a:xfrm>
              <a:off x="943797" y="317818"/>
              <a:ext cx="1761794" cy="934045"/>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01</a:t>
              </a:r>
              <a:endParaRPr kumimoji="0" lang="zh-CN" altLang="en-US"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12" name="TextBox 11"/>
          <p:cNvSpPr txBox="1"/>
          <p:nvPr/>
        </p:nvSpPr>
        <p:spPr>
          <a:xfrm>
            <a:off x="1434905" y="239151"/>
            <a:ext cx="9326880" cy="584775"/>
          </a:xfrm>
          <a:prstGeom prst="rect">
            <a:avLst/>
          </a:prstGeom>
          <a:noFill/>
        </p:spPr>
        <p:txBody>
          <a:bodyPr wrap="square" rtlCol="0">
            <a:spAutoFit/>
          </a:bodyPr>
          <a:lstStyle/>
          <a:p>
            <a:r>
              <a:rPr lang="en-US" sz="3200" b="1">
                <a:solidFill>
                  <a:srgbClr val="D7663A"/>
                </a:solidFill>
                <a:latin typeface="Times New Roman" panose="02020603050405020304" pitchFamily="18" charset="0"/>
                <a:cs typeface="Times New Roman" panose="02020603050405020304" pitchFamily="18" charset="0"/>
              </a:rPr>
              <a:t>Hoàn cảnh ra đời của Đảng Cộng sản Việt Nam</a:t>
            </a:r>
          </a:p>
        </p:txBody>
      </p:sp>
      <p:sp>
        <p:nvSpPr>
          <p:cNvPr id="15" name="TextBox 14"/>
          <p:cNvSpPr txBox="1"/>
          <p:nvPr/>
        </p:nvSpPr>
        <p:spPr>
          <a:xfrm>
            <a:off x="414868" y="1056743"/>
            <a:ext cx="8046721" cy="1569660"/>
          </a:xfrm>
          <a:prstGeom prst="rect">
            <a:avLst/>
          </a:prstGeom>
          <a:noFill/>
        </p:spPr>
        <p:txBody>
          <a:bodyPr wrap="square" rtlCol="0">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Việc hợp nhất các tổ chức cộng sản đòi hỏi phải có một lãnh tụ đủ uy tín và năng lực mới làm được. Vậy đó là ai?</a:t>
            </a:r>
          </a:p>
        </p:txBody>
      </p:sp>
      <p:sp>
        <p:nvSpPr>
          <p:cNvPr id="19" name="Rounded Rectangle 18"/>
          <p:cNvSpPr/>
          <p:nvPr/>
        </p:nvSpPr>
        <p:spPr>
          <a:xfrm>
            <a:off x="1876651" y="1268367"/>
            <a:ext cx="5622878" cy="1146412"/>
          </a:xfrm>
          <a:prstGeom prst="roundRect">
            <a:avLst/>
          </a:prstGeom>
          <a:solidFill>
            <a:srgbClr val="B9E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Lãnh tụ Nguyễn Ái Quốc</a:t>
            </a:r>
          </a:p>
        </p:txBody>
      </p:sp>
      <p:sp>
        <p:nvSpPr>
          <p:cNvPr id="20" name="TextBox 19"/>
          <p:cNvSpPr txBox="1"/>
          <p:nvPr/>
        </p:nvSpPr>
        <p:spPr>
          <a:xfrm>
            <a:off x="564132" y="2652219"/>
            <a:ext cx="7897457" cy="1569660"/>
          </a:xfrm>
          <a:prstGeom prst="rect">
            <a:avLst/>
          </a:prstGeom>
          <a:solidFill>
            <a:srgbClr val="ECFAFA"/>
          </a:solidFill>
        </p:spPr>
        <p:txBody>
          <a:bodyPr wrap="square" rtlCol="0">
            <a:spAutoFit/>
          </a:bodyPr>
          <a:lstStyle/>
          <a:p>
            <a:r>
              <a:rPr lang="en-US" sz="3200" b="1">
                <a:solidFill>
                  <a:srgbClr val="0000FF"/>
                </a:solidFill>
                <a:latin typeface="Times New Roman" panose="02020603050405020304" pitchFamily="18" charset="0"/>
                <a:cs typeface="Times New Roman" panose="02020603050405020304" pitchFamily="18" charset="0"/>
              </a:rPr>
              <a:t>Vì sao chỉ có lãnh tụ Nguyễn Ái Quốc mới có thể thống nhất các tổ chức cộng sản ở Việt Nam?</a:t>
            </a:r>
          </a:p>
        </p:txBody>
      </p:sp>
      <p:sp>
        <p:nvSpPr>
          <p:cNvPr id="21" name="TextBox 20"/>
          <p:cNvSpPr txBox="1"/>
          <p:nvPr/>
        </p:nvSpPr>
        <p:spPr>
          <a:xfrm>
            <a:off x="956603" y="4221879"/>
            <a:ext cx="790604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Mời các em xem video và trả lời câu hỏi trên.</a:t>
            </a:r>
          </a:p>
        </p:txBody>
      </p:sp>
      <p:pic>
        <p:nvPicPr>
          <p:cNvPr id="22" name="Picture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270" y="1702189"/>
            <a:ext cx="3286595" cy="376920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3163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par>
                                <p:cTn id="31" presetID="53" presetClass="entr" presetSubtype="16"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5" grpId="1"/>
      <p:bldP spid="19" grpId="0" animBg="1"/>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id="{1368A4F1-E0FA-4849-AA1D-45FE94CFF944}"/>
              </a:ext>
            </a:extLst>
          </p:cNvPr>
          <p:cNvGrpSpPr/>
          <p:nvPr/>
        </p:nvGrpSpPr>
        <p:grpSpPr>
          <a:xfrm>
            <a:off x="137598" y="0"/>
            <a:ext cx="1086290" cy="959565"/>
            <a:chOff x="786667" y="172511"/>
            <a:chExt cx="1918924" cy="1918924"/>
          </a:xfrm>
        </p:grpSpPr>
        <p:sp>
          <p:nvSpPr>
            <p:cNvPr id="3"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4" name="文本框 6">
              <a:extLst>
                <a:ext uri="{FF2B5EF4-FFF2-40B4-BE49-F238E27FC236}">
                  <a16:creationId xmlns:a16="http://schemas.microsoft.com/office/drawing/2014/main" id="{2D35ACB7-07B8-4913-B001-ABB9D931361E}"/>
                </a:ext>
              </a:extLst>
            </p:cNvPr>
            <p:cNvSpPr txBox="1"/>
            <p:nvPr/>
          </p:nvSpPr>
          <p:spPr>
            <a:xfrm>
              <a:off x="943797" y="317818"/>
              <a:ext cx="1761794" cy="934045"/>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01</a:t>
              </a:r>
              <a:endParaRPr kumimoji="0" lang="zh-CN" altLang="en-US" sz="44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5" name="TextBox 4"/>
          <p:cNvSpPr txBox="1"/>
          <p:nvPr/>
        </p:nvSpPr>
        <p:spPr>
          <a:xfrm>
            <a:off x="1434905" y="239151"/>
            <a:ext cx="9326880" cy="584775"/>
          </a:xfrm>
          <a:prstGeom prst="rect">
            <a:avLst/>
          </a:prstGeom>
          <a:noFill/>
        </p:spPr>
        <p:txBody>
          <a:bodyPr wrap="square" rtlCol="0">
            <a:spAutoFit/>
          </a:bodyPr>
          <a:lstStyle/>
          <a:p>
            <a:r>
              <a:rPr lang="en-US" sz="3200" b="1">
                <a:solidFill>
                  <a:srgbClr val="D7663A"/>
                </a:solidFill>
                <a:latin typeface="Times New Roman" panose="02020603050405020304" pitchFamily="18" charset="0"/>
                <a:cs typeface="Times New Roman" panose="02020603050405020304" pitchFamily="18" charset="0"/>
              </a:rPr>
              <a:t>Hoàn cảnh ra đời của Đảng Cộng sản Việt Nam</a:t>
            </a:r>
          </a:p>
        </p:txBody>
      </p:sp>
      <p:sp>
        <p:nvSpPr>
          <p:cNvPr id="8" name="Rounded Rectangle 7"/>
          <p:cNvSpPr/>
          <p:nvPr/>
        </p:nvSpPr>
        <p:spPr>
          <a:xfrm>
            <a:off x="1876651" y="1268367"/>
            <a:ext cx="5622878" cy="1146412"/>
          </a:xfrm>
          <a:prstGeom prst="roundRect">
            <a:avLst/>
          </a:prstGeom>
          <a:solidFill>
            <a:srgbClr val="B9E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Lãnh tụ Nguyễn Ái Quốc</a:t>
            </a:r>
          </a:p>
        </p:txBody>
      </p:sp>
      <p:sp>
        <p:nvSpPr>
          <p:cNvPr id="9" name="TextBox 8"/>
          <p:cNvSpPr txBox="1"/>
          <p:nvPr/>
        </p:nvSpPr>
        <p:spPr>
          <a:xfrm>
            <a:off x="919338" y="2944724"/>
            <a:ext cx="7827118" cy="1569660"/>
          </a:xfrm>
          <a:prstGeom prst="rect">
            <a:avLst/>
          </a:prstGeom>
          <a:solidFill>
            <a:srgbClr val="ECFAFA"/>
          </a:solidFill>
        </p:spPr>
        <p:txBody>
          <a:bodyPr wrap="square" rtlCol="0">
            <a:spAutoFit/>
          </a:bodyPr>
          <a:lstStyle/>
          <a:p>
            <a:r>
              <a:rPr lang="en-US" sz="3200" b="1">
                <a:solidFill>
                  <a:srgbClr val="0000FF"/>
                </a:solidFill>
                <a:latin typeface="Times New Roman" panose="02020603050405020304" pitchFamily="18" charset="0"/>
                <a:cs typeface="Times New Roman" panose="02020603050405020304" pitchFamily="18" charset="0"/>
              </a:rPr>
              <a:t>Vì sao chỉ có lãnh tụ Nguyễn Ái Quốc mới có thể thống nhất các tổ chức cộng sản ở Việt Nam?</a:t>
            </a:r>
          </a:p>
        </p:txBody>
      </p:sp>
      <p:sp>
        <p:nvSpPr>
          <p:cNvPr id="11" name="Text Box 21"/>
          <p:cNvSpPr txBox="1">
            <a:spLocks noChangeArrowheads="1"/>
          </p:cNvSpPr>
          <p:nvPr/>
        </p:nvSpPr>
        <p:spPr bwMode="auto">
          <a:xfrm>
            <a:off x="324076" y="2529225"/>
            <a:ext cx="8422380" cy="3970318"/>
          </a:xfrm>
          <a:prstGeom prst="rect">
            <a:avLst/>
          </a:prstGeom>
          <a:solidFill>
            <a:srgbClr val="F3F3F3"/>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MS PGothic" panose="020B0600070205080204" pitchFamily="34" charset="-128"/>
              </a:defRPr>
            </a:lvl9pPr>
          </a:lstStyle>
          <a:p>
            <a:pPr algn="just" eaLnBrk="1" hangingPunct="1">
              <a:spcBef>
                <a:spcPct val="50000"/>
              </a:spcBef>
              <a:buFontTx/>
              <a:buNone/>
            </a:pPr>
            <a:r>
              <a:rPr lang="en-US" altLang="en-US" sz="3600" b="1">
                <a:solidFill>
                  <a:sysClr val="windowText" lastClr="000000"/>
                </a:solidFill>
                <a:latin typeface="Times New Roman" panose="02020603050405020304" pitchFamily="18" charset="0"/>
                <a:sym typeface="Times New Roman" panose="02020603050405020304" pitchFamily="18" charset="0"/>
              </a:rPr>
              <a:t>   Vì từ khi hoạt động ở nước ngo</a:t>
            </a:r>
            <a:r>
              <a:rPr lang="en-US" altLang="en-US" sz="3600" b="1">
                <a:solidFill>
                  <a:sysClr val="windowText" lastClr="000000"/>
                </a:solidFill>
                <a:latin typeface="Times New Roman" panose="02020603050405020304" pitchFamily="18" charset="0"/>
                <a:cs typeface="Times New Roman" panose="02020603050405020304" pitchFamily="18" charset="0"/>
                <a:sym typeface="Times New Roman" panose="02020603050405020304" pitchFamily="18" charset="0"/>
              </a:rPr>
              <a:t>à</a:t>
            </a:r>
            <a:r>
              <a:rPr lang="en-US" altLang="en-US" sz="3600" b="1">
                <a:solidFill>
                  <a:sysClr val="windowText" lastClr="000000"/>
                </a:solidFill>
                <a:latin typeface="Times New Roman" panose="02020603050405020304" pitchFamily="18" charset="0"/>
                <a:sym typeface="Times New Roman" panose="02020603050405020304" pitchFamily="18" charset="0"/>
              </a:rPr>
              <a:t>i, Người đã được bạn bè thế giới khâm phục. Nguyễn Ái Quốc l</a:t>
            </a:r>
            <a:r>
              <a:rPr lang="en-US" altLang="en-US" sz="3600" b="1">
                <a:solidFill>
                  <a:sysClr val="windowText" lastClr="000000"/>
                </a:solidFill>
                <a:latin typeface="Times New Roman" panose="02020603050405020304" pitchFamily="18" charset="0"/>
                <a:cs typeface="Times New Roman" panose="02020603050405020304" pitchFamily="18" charset="0"/>
                <a:sym typeface="Times New Roman" panose="02020603050405020304" pitchFamily="18" charset="0"/>
              </a:rPr>
              <a:t>à</a:t>
            </a:r>
            <a:r>
              <a:rPr lang="en-US" altLang="en-US" sz="3600" b="1">
                <a:solidFill>
                  <a:sysClr val="windowText" lastClr="000000"/>
                </a:solidFill>
                <a:latin typeface="Times New Roman" panose="02020603050405020304" pitchFamily="18" charset="0"/>
                <a:sym typeface="Times New Roman" panose="02020603050405020304" pitchFamily="18" charset="0"/>
              </a:rPr>
              <a:t> người hiểu biết sâu sắc về lí luận v</a:t>
            </a:r>
            <a:r>
              <a:rPr lang="en-US" altLang="en-US" sz="3600" b="1">
                <a:solidFill>
                  <a:sysClr val="windowText" lastClr="000000"/>
                </a:solidFill>
                <a:latin typeface="Times New Roman" panose="02020603050405020304" pitchFamily="18" charset="0"/>
                <a:cs typeface="Times New Roman" panose="02020603050405020304" pitchFamily="18" charset="0"/>
                <a:sym typeface="Times New Roman" panose="02020603050405020304" pitchFamily="18" charset="0"/>
              </a:rPr>
              <a:t>à</a:t>
            </a:r>
            <a:r>
              <a:rPr lang="en-US" altLang="en-US" sz="3600" b="1">
                <a:solidFill>
                  <a:sysClr val="windowText" lastClr="000000"/>
                </a:solidFill>
                <a:latin typeface="Times New Roman" panose="02020603050405020304" pitchFamily="18" charset="0"/>
                <a:sym typeface="Times New Roman" panose="02020603050405020304" pitchFamily="18" charset="0"/>
              </a:rPr>
              <a:t> thực tiễn cách mạng, có uy tín trong phong tr</a:t>
            </a:r>
            <a:r>
              <a:rPr lang="en-US" altLang="en-US" sz="3600" b="1">
                <a:solidFill>
                  <a:sysClr val="windowText" lastClr="000000"/>
                </a:solidFill>
                <a:latin typeface="Times New Roman" panose="02020603050405020304" pitchFamily="18" charset="0"/>
                <a:cs typeface="Times New Roman" panose="02020603050405020304" pitchFamily="18" charset="0"/>
                <a:sym typeface="Times New Roman" panose="02020603050405020304" pitchFamily="18" charset="0"/>
              </a:rPr>
              <a:t>à</a:t>
            </a:r>
            <a:r>
              <a:rPr lang="en-US" altLang="en-US" sz="3600" b="1">
                <a:solidFill>
                  <a:sysClr val="windowText" lastClr="000000"/>
                </a:solidFill>
                <a:latin typeface="Times New Roman" panose="02020603050405020304" pitchFamily="18" charset="0"/>
                <a:sym typeface="Times New Roman" panose="02020603050405020304" pitchFamily="18" charset="0"/>
              </a:rPr>
              <a:t>o cách mạng Quốc tế; được nhiều người Việt Nam yêu nước ngưỡng mộ </a:t>
            </a:r>
            <a:r>
              <a:rPr lang="en-US" altLang="en-US" sz="3600" b="1">
                <a:solidFill>
                  <a:sysClr val="windowText" lastClr="000000"/>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en-US" sz="3600">
              <a:solidFill>
                <a:sysClr val="windowText" lastClr="000000"/>
              </a:solidFill>
              <a:latin typeface="Times New Roman" panose="02020603050405020304" pitchFamily="18" charset="0"/>
              <a:cs typeface="Times New Roman" panose="02020603050405020304" pitchFamily="18" charset="0"/>
            </a:endParaRPr>
          </a:p>
        </p:txBody>
      </p:sp>
      <p:pic>
        <p:nvPicPr>
          <p:cNvPr id="12" name="Picture 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270" y="1702189"/>
            <a:ext cx="3286595" cy="376920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5745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6FA196D-E2C6-4CD7-A915-493A291B2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pic>
        <p:nvPicPr>
          <p:cNvPr id="15" name="图片 11">
            <a:extLst>
              <a:ext uri="{FF2B5EF4-FFF2-40B4-BE49-F238E27FC236}">
                <a16:creationId xmlns:a16="http://schemas.microsoft.com/office/drawing/2014/main" id="{26FA196D-E2C6-4CD7-A915-493A291B2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grpSp>
        <p:nvGrpSpPr>
          <p:cNvPr id="16" name="组合 3">
            <a:extLst>
              <a:ext uri="{FF2B5EF4-FFF2-40B4-BE49-F238E27FC236}">
                <a16:creationId xmlns:a16="http://schemas.microsoft.com/office/drawing/2014/main" id="{1368A4F1-E0FA-4849-AA1D-45FE94CFF944}"/>
              </a:ext>
            </a:extLst>
          </p:cNvPr>
          <p:cNvGrpSpPr/>
          <p:nvPr/>
        </p:nvGrpSpPr>
        <p:grpSpPr>
          <a:xfrm>
            <a:off x="609397" y="403866"/>
            <a:ext cx="1918924" cy="1918924"/>
            <a:chOff x="786667" y="172511"/>
            <a:chExt cx="1918924" cy="1918924"/>
          </a:xfrm>
        </p:grpSpPr>
        <p:sp>
          <p:nvSpPr>
            <p:cNvPr id="17" name="椭圆 18">
              <a:extLst>
                <a:ext uri="{FF2B5EF4-FFF2-40B4-BE49-F238E27FC236}">
                  <a16:creationId xmlns:a16="http://schemas.microsoft.com/office/drawing/2014/main" id="{A2F0BFE8-A050-48A8-BC4E-4E8A5B46322A}"/>
                </a:ext>
              </a:extLst>
            </p:cNvPr>
            <p:cNvSpPr/>
            <p:nvPr/>
          </p:nvSpPr>
          <p:spPr>
            <a:xfrm>
              <a:off x="786667" y="172511"/>
              <a:ext cx="1918924" cy="1918924"/>
            </a:xfrm>
            <a:prstGeom prst="ellipse">
              <a:avLst/>
            </a:prstGeom>
            <a:solidFill>
              <a:srgbClr val="A70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18" name="文本框 6">
              <a:extLst>
                <a:ext uri="{FF2B5EF4-FFF2-40B4-BE49-F238E27FC236}">
                  <a16:creationId xmlns:a16="http://schemas.microsoft.com/office/drawing/2014/main" id="{2D35ACB7-07B8-4913-B001-ABB9D931361E}"/>
                </a:ext>
              </a:extLst>
            </p:cNvPr>
            <p:cNvSpPr txBox="1"/>
            <p:nvPr/>
          </p:nvSpPr>
          <p:spPr>
            <a:xfrm>
              <a:off x="943796" y="317818"/>
              <a:ext cx="1761795" cy="1476238"/>
            </a:xfrm>
            <a:prstGeom prst="rect">
              <a:avLst/>
            </a:prstGeom>
            <a:noFill/>
          </p:spPr>
          <p:txBody>
            <a:bodyPr wrap="square" lIns="0" tIns="0" rIns="0" bIns="0"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altLang="zh-CN" sz="9593"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rPr>
                <a:t>02</a:t>
              </a:r>
              <a:endParaRPr kumimoji="0" lang="zh-CN" altLang="en-US" sz="9593"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grpSp>
      <p:sp>
        <p:nvSpPr>
          <p:cNvPr id="26" name="TextBox 25"/>
          <p:cNvSpPr txBox="1"/>
          <p:nvPr/>
        </p:nvSpPr>
        <p:spPr>
          <a:xfrm>
            <a:off x="3037142" y="701608"/>
            <a:ext cx="6106858" cy="1323439"/>
          </a:xfrm>
          <a:prstGeom prst="rect">
            <a:avLst/>
          </a:prstGeom>
          <a:noFill/>
        </p:spPr>
        <p:txBody>
          <a:bodyPr wrap="square" rtlCol="0">
            <a:spAutoFit/>
          </a:bodyPr>
          <a:lstStyle/>
          <a:p>
            <a:pPr algn="ctr"/>
            <a:r>
              <a:rPr lang="en-US" sz="4000">
                <a:solidFill>
                  <a:srgbClr val="D7663A"/>
                </a:solidFill>
                <a:latin typeface="UTM Alberta Heavy" panose="02040603050506020204" pitchFamily="18" charset="0"/>
              </a:rPr>
              <a:t>Hội nghị thành lập </a:t>
            </a:r>
          </a:p>
          <a:p>
            <a:pPr algn="ctr"/>
            <a:r>
              <a:rPr lang="en-US" sz="4000">
                <a:solidFill>
                  <a:srgbClr val="D7663A"/>
                </a:solidFill>
                <a:latin typeface="UTM Alberta Heavy" panose="02040603050506020204" pitchFamily="18" charset="0"/>
              </a:rPr>
              <a:t>Đảng Cộng sản Việt Nam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286000"/>
            <a:ext cx="6096000" cy="4572000"/>
          </a:xfrm>
          <a:prstGeom prst="rect">
            <a:avLst/>
          </a:prstGeom>
        </p:spPr>
      </p:pic>
      <p:grpSp>
        <p:nvGrpSpPr>
          <p:cNvPr id="28" name="Group 27"/>
          <p:cNvGrpSpPr/>
          <p:nvPr/>
        </p:nvGrpSpPr>
        <p:grpSpPr>
          <a:xfrm>
            <a:off x="9102453" y="645"/>
            <a:ext cx="3382086" cy="2733398"/>
            <a:chOff x="17570" y="0"/>
            <a:chExt cx="8004877" cy="5465370"/>
          </a:xfrm>
        </p:grpSpPr>
        <p:pic>
          <p:nvPicPr>
            <p:cNvPr id="29" name="图片 4">
              <a:extLst>
                <a:ext uri="{FF2B5EF4-FFF2-40B4-BE49-F238E27FC236}">
                  <a16:creationId xmlns:a16="http://schemas.microsoft.com/office/drawing/2014/main" id="{41E1BFFD-3EC3-4EE1-B37F-932B3B9FAC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30" name="Picture 29"/>
            <p:cNvPicPr>
              <a:picLocks noChangeAspect="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Tree>
    <p:extLst>
      <p:ext uri="{BB962C8B-B14F-4D97-AF65-F5344CB8AC3E}">
        <p14:creationId xmlns:p14="http://schemas.microsoft.com/office/powerpoint/2010/main" val="418011157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p:stCondLst>
                              <p:cond delay="1000"/>
                            </p:stCondLst>
                            <p:childTnLst>
                              <p:par>
                                <p:cTn id="29" presetID="2" presetClass="entr" presetSubtype="3"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774</TotalTime>
  <Words>682</Words>
  <Application>Microsoft Office PowerPoint</Application>
  <PresentationFormat>Widescreen</PresentationFormat>
  <Paragraphs>89</Paragraphs>
  <Slides>14</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等线</vt:lpstr>
      <vt:lpstr>等线 Light</vt:lpstr>
      <vt:lpstr>Arial</vt:lpstr>
      <vt:lpstr>Source Han Serif SC</vt:lpstr>
      <vt:lpstr>Times New Roman</vt:lpstr>
      <vt:lpstr>UTM Alberta Heavy</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HP</dc:creator>
  <dc:description>9Slide.vn</dc:description>
  <cp:lastModifiedBy>Admin</cp:lastModifiedBy>
  <cp:revision>67</cp:revision>
  <dcterms:created xsi:type="dcterms:W3CDTF">2019-05-28T06:54:44Z</dcterms:created>
  <dcterms:modified xsi:type="dcterms:W3CDTF">2023-10-14T16:29:04Z</dcterms:modified>
  <cp:category>9Slide.vn</cp:category>
</cp:coreProperties>
</file>