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61" r:id="rId3"/>
    <p:sldId id="263" r:id="rId4"/>
    <p:sldId id="264" r:id="rId5"/>
    <p:sldId id="260" r:id="rId6"/>
    <p:sldId id="266" r:id="rId7"/>
    <p:sldId id="267" r:id="rId8"/>
    <p:sldId id="268" r:id="rId9"/>
    <p:sldId id="265" r:id="rId10"/>
    <p:sldId id="269" r:id="rId11"/>
    <p:sldId id="270" r:id="rId12"/>
    <p:sldId id="272" r:id="rId13"/>
    <p:sldId id="273" r:id="rId14"/>
    <p:sldId id="275" r:id="rId15"/>
    <p:sldId id="276" r:id="rId16"/>
    <p:sldId id="277" r:id="rId17"/>
    <p:sldId id="278" r:id="rId18"/>
    <p:sldId id="279" r:id="rId19"/>
    <p:sldId id="280" r:id="rId20"/>
    <p:sldId id="282" r:id="rId21"/>
    <p:sldId id="281" r:id="rId22"/>
  </p:sldIdLst>
  <p:sldSz cx="12192000" cy="6858000"/>
  <p:notesSz cx="6858000" cy="9144000"/>
  <p:embeddedFontLst>
    <p:embeddedFont>
      <p:font typeface="#9Slide04 Goku" panose="020B0604020202020204" charset="0"/>
      <p:regular r:id="rId23"/>
    </p:embeddedFont>
    <p:embeddedFont>
      <p:font typeface="#9Slide05 Aphrodite Pro" panose="020B0604020202020204" charset="0"/>
      <p:regular r:id="rId24"/>
    </p:embeddedFont>
    <p:embeddedFont>
      <p:font typeface="#9Slide05 SVNUT Triumph" panose="00000500000000000000" charset="0"/>
      <p:italic r:id="rId25"/>
    </p:embeddedFont>
    <p:embeddedFont>
      <p:font typeface="#9Slide05 VL Fadilla" panose="020B0604020202020204" charset="0"/>
      <p:regular r:id="rId26"/>
    </p:embeddedFont>
    <p:embeddedFont>
      <p:font typeface="#9Slide07 HoneyCream" panose="020B060402020202020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66"/>
    <a:srgbClr val="FF660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0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06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3" name="Title 1">
            <a:extLst>
              <a:ext uri="{FF2B5EF4-FFF2-40B4-BE49-F238E27FC236}">
                <a16:creationId xmlns:a16="http://schemas.microsoft.com/office/drawing/2014/main" id="{6AA5128D-EAF5-483C-871A-4BFED87FD86D}"/>
              </a:ext>
            </a:extLst>
          </p:cNvPr>
          <p:cNvSpPr txBox="1">
            <a:spLocks/>
          </p:cNvSpPr>
          <p:nvPr userDrawn="1"/>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4" name="Title 1">
            <a:extLst>
              <a:ext uri="{FF2B5EF4-FFF2-40B4-BE49-F238E27FC236}">
                <a16:creationId xmlns:a16="http://schemas.microsoft.com/office/drawing/2014/main" id="{6AA5128D-EAF5-483C-871A-4BFED87FD86D}"/>
              </a:ext>
            </a:extLst>
          </p:cNvPr>
          <p:cNvSpPr txBox="1">
            <a:spLocks/>
          </p:cNvSpPr>
          <p:nvPr userDrawn="1"/>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009999"/>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009999"/>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96819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400000"/>
                    </a14:imgEffect>
                  </a14:imgLayer>
                </a14:imgProps>
              </a:ext>
            </a:extLst>
          </a:blip>
          <a:stretch>
            <a:fillRect/>
          </a:stretch>
        </p:blipFill>
        <p:spPr>
          <a:xfrm>
            <a:off x="-2977" y="0"/>
            <a:ext cx="12197954" cy="6858000"/>
          </a:xfrm>
          <a:prstGeom prst="rect">
            <a:avLst/>
          </a:prstGeom>
        </p:spPr>
      </p:pic>
      <p:sp>
        <p:nvSpPr>
          <p:cNvPr id="7" name="Rectangle 6"/>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E:\0000000我图PPT\03.20\亲子乐园\34.png"/>
          <p:cNvPicPr>
            <a:picLocks noChangeAspect="1" noChangeArrowheads="1"/>
          </p:cNvPicPr>
          <p:nvPr userDrawn="1"/>
        </p:nvPicPr>
        <p:blipFill>
          <a:blip r:embed="rId4">
            <a:extLst>
              <a:ext uri="{BEBA8EAE-BF5A-486C-A8C5-ECC9F3942E4B}">
                <a14:imgProps xmlns:a14="http://schemas.microsoft.com/office/drawing/2010/main">
                  <a14:imgLayer r:embed="rId5">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990" y="5134708"/>
            <a:ext cx="12194117" cy="241226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AA5128D-EAF5-483C-871A-4BFED87FD86D}"/>
              </a:ext>
            </a:extLst>
          </p:cNvPr>
          <p:cNvSpPr txBox="1">
            <a:spLocks/>
          </p:cNvSpPr>
          <p:nvPr userDrawn="1"/>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9" name="Title 1">
            <a:extLst>
              <a:ext uri="{FF2B5EF4-FFF2-40B4-BE49-F238E27FC236}">
                <a16:creationId xmlns:a16="http://schemas.microsoft.com/office/drawing/2014/main" id="{6AA5128D-EAF5-483C-871A-4BFED87FD86D}"/>
              </a:ext>
            </a:extLst>
          </p:cNvPr>
          <p:cNvSpPr txBox="1">
            <a:spLocks/>
          </p:cNvSpPr>
          <p:nvPr userDrawn="1"/>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chemeClr val="accent4">
                    <a:lumMod val="40000"/>
                    <a:lumOff val="60000"/>
                  </a:schemeClr>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chemeClr val="accent4">
                  <a:lumMod val="40000"/>
                  <a:lumOff val="60000"/>
                </a:scheme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341358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98938" y="246185"/>
            <a:ext cx="11588262" cy="64008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0000000我图PPT\03.20\亲子乐园\34.png"/>
          <p:cNvPicPr>
            <a:picLocks noChangeAspect="1" noChangeArrowheads="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117" y="5120194"/>
            <a:ext cx="12194117" cy="241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077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7667"/>
          <a:stretch/>
        </p:blipFill>
        <p:spPr>
          <a:xfrm>
            <a:off x="-2186245" y="-194947"/>
            <a:ext cx="2186247" cy="2317405"/>
          </a:xfrm>
          <a:prstGeom prst="rect">
            <a:avLst/>
          </a:prstGeom>
        </p:spPr>
      </p:pic>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p:blipFill>
        <p:spPr>
          <a:xfrm>
            <a:off x="1482092" y="7817580"/>
            <a:ext cx="1824009" cy="2002485"/>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2913963" y="9124747"/>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8">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1300973" y="9488688"/>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6AA5128D-EAF5-483C-871A-4BFED87FD86D}"/>
              </a:ext>
            </a:extLst>
          </p:cNvPr>
          <p:cNvSpPr txBox="1">
            <a:spLocks/>
          </p:cNvSpPr>
          <p:nvPr userDrawn="1"/>
        </p:nvSpPr>
        <p:spPr>
          <a:xfrm>
            <a:off x="-2186247" y="171681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12" name="Title 1">
            <a:extLst>
              <a:ext uri="{FF2B5EF4-FFF2-40B4-BE49-F238E27FC236}">
                <a16:creationId xmlns:a16="http://schemas.microsoft.com/office/drawing/2014/main" id="{6AA5128D-EAF5-483C-871A-4BFED87FD86D}"/>
              </a:ext>
            </a:extLst>
          </p:cNvPr>
          <p:cNvSpPr txBox="1">
            <a:spLocks/>
          </p:cNvSpPr>
          <p:nvPr userDrawn="1"/>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13" name="Title 1">
            <a:extLst>
              <a:ext uri="{FF2B5EF4-FFF2-40B4-BE49-F238E27FC236}">
                <a16:creationId xmlns:a16="http://schemas.microsoft.com/office/drawing/2014/main" id="{6AA5128D-EAF5-483C-871A-4BFED87FD86D}"/>
              </a:ext>
            </a:extLst>
          </p:cNvPr>
          <p:cNvSpPr txBox="1">
            <a:spLocks/>
          </p:cNvSpPr>
          <p:nvPr userDrawn="1"/>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1211992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emf"/><Relationship Id="rId1" Type="http://schemas.openxmlformats.org/officeDocument/2006/relationships/slideLayout" Target="../slideLayouts/slideLayout2.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5588"/>
            <a:ext cx="12388645" cy="6399601"/>
          </a:xfrm>
          <a:prstGeom prst="rect">
            <a:avLst/>
          </a:prstGeom>
        </p:spPr>
      </p:pic>
      <p:pic>
        <p:nvPicPr>
          <p:cNvPr id="5" name="PA_图片 12">
            <a:extLst>
              <a:ext uri="{FF2B5EF4-FFF2-40B4-BE49-F238E27FC236}">
                <a16:creationId xmlns:a16="http://schemas.microsoft.com/office/drawing/2014/main" id="{F00B450D-DBE3-42E8-8AD4-A94E14832065}"/>
              </a:ext>
            </a:extLst>
          </p:cNvPr>
          <p:cNvPicPr>
            <a:picLocks noChangeAspect="1"/>
          </p:cNvPicPr>
          <p:nvPr>
            <p:custDataLst>
              <p:tags r:id="rId1"/>
            </p:custDataLst>
          </p:nvPr>
        </p:nvPicPr>
        <p:blipFill>
          <a:blip r:embed="rId4" cstate="screen">
            <a:extLst>
              <a:ext uri="{28A0092B-C50C-407E-A947-70E740481C1C}">
                <a14:useLocalDpi xmlns:a14="http://schemas.microsoft.com/office/drawing/2010/main" val="0"/>
              </a:ext>
            </a:extLst>
          </a:blip>
          <a:stretch>
            <a:fillRect/>
          </a:stretch>
        </p:blipFill>
        <p:spPr>
          <a:xfrm>
            <a:off x="1790105" y="3175715"/>
            <a:ext cx="4261337" cy="3534030"/>
          </a:xfrm>
          <a:prstGeom prst="rect">
            <a:avLst/>
          </a:prstGeom>
          <a:effectLst>
            <a:outerShdw blurRad="76200" dir="13500000" sy="23000" kx="1200000" algn="br" rotWithShape="0">
              <a:prstClr val="black">
                <a:alpha val="20000"/>
              </a:prstClr>
            </a:outerShdw>
          </a:effectLst>
        </p:spPr>
      </p:pic>
      <p:pic>
        <p:nvPicPr>
          <p:cNvPr id="6"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99126" y="475588"/>
            <a:ext cx="752006" cy="935552"/>
          </a:xfrm>
          <a:prstGeom prst="rect">
            <a:avLst/>
          </a:prstGeom>
          <a:ln>
            <a:noFill/>
          </a:ln>
          <a:effectLst>
            <a:outerShdw blurRad="292100" dist="139700" dir="2700000" algn="tl" rotWithShape="0">
              <a:srgbClr val="333333">
                <a:alpha val="65000"/>
              </a:srgbClr>
            </a:outerShdw>
          </a:effectLst>
        </p:spPr>
      </p:pic>
      <p:pic>
        <p:nvPicPr>
          <p:cNvPr id="7"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903" y="1664143"/>
            <a:ext cx="1251980" cy="1618822"/>
          </a:xfrm>
          <a:prstGeom prst="rect">
            <a:avLst/>
          </a:prstGeom>
        </p:spPr>
      </p:pic>
      <p:pic>
        <p:nvPicPr>
          <p:cNvPr id="8"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23147">
            <a:off x="9488655" y="1566620"/>
            <a:ext cx="2585430" cy="4401223"/>
          </a:xfrm>
          <a:prstGeom prst="rect">
            <a:avLst/>
          </a:prstGeom>
        </p:spPr>
      </p:pic>
      <p:pic>
        <p:nvPicPr>
          <p:cNvPr id="9" name="Picture 8">
            <a:extLst>
              <a:ext uri="{FF2B5EF4-FFF2-40B4-BE49-F238E27FC236}">
                <a16:creationId xmlns:a16="http://schemas.microsoft.com/office/drawing/2014/main" id="{03E9B52C-ED07-4F3A-ABEC-5B4B151E4F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470" y="139703"/>
            <a:ext cx="2395581" cy="1649727"/>
          </a:xfrm>
          <a:prstGeom prst="rect">
            <a:avLst/>
          </a:prstGeom>
        </p:spPr>
      </p:pic>
      <p:pic>
        <p:nvPicPr>
          <p:cNvPr id="10" name="Picture 9">
            <a:extLst>
              <a:ext uri="{FF2B5EF4-FFF2-40B4-BE49-F238E27FC236}">
                <a16:creationId xmlns:a16="http://schemas.microsoft.com/office/drawing/2014/main" id="{86C4A0BE-69DC-4860-B3E6-7947D8C440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643" y="232193"/>
            <a:ext cx="1983724" cy="1366100"/>
          </a:xfrm>
          <a:prstGeom prst="rect">
            <a:avLst/>
          </a:prstGeom>
        </p:spPr>
      </p:pic>
      <p:pic>
        <p:nvPicPr>
          <p:cNvPr id="11" name="Picture 10">
            <a:extLst>
              <a:ext uri="{FF2B5EF4-FFF2-40B4-BE49-F238E27FC236}">
                <a16:creationId xmlns:a16="http://schemas.microsoft.com/office/drawing/2014/main" id="{CD1A265A-5AB1-449A-AFD6-DF9026D1346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18749" y="-37029"/>
            <a:ext cx="1488750" cy="1025234"/>
          </a:xfrm>
          <a:prstGeom prst="rect">
            <a:avLst/>
          </a:prstGeom>
        </p:spPr>
      </p:pic>
      <p:pic>
        <p:nvPicPr>
          <p:cNvPr id="12" name="Picture 11">
            <a:extLst>
              <a:ext uri="{FF2B5EF4-FFF2-40B4-BE49-F238E27FC236}">
                <a16:creationId xmlns:a16="http://schemas.microsoft.com/office/drawing/2014/main" id="{B3B8886B-8E42-4C3E-838B-C21BA0F8C44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82242" y="139703"/>
            <a:ext cx="1709759" cy="1177433"/>
          </a:xfrm>
          <a:prstGeom prst="rect">
            <a:avLst/>
          </a:prstGeom>
        </p:spPr>
      </p:pic>
      <p:grpSp>
        <p:nvGrpSpPr>
          <p:cNvPr id="14" name="Group 13"/>
          <p:cNvGrpSpPr/>
          <p:nvPr/>
        </p:nvGrpSpPr>
        <p:grpSpPr>
          <a:xfrm>
            <a:off x="-984203" y="890685"/>
            <a:ext cx="2811439" cy="1142873"/>
            <a:chOff x="-856880" y="1054458"/>
            <a:chExt cx="2811439" cy="1142873"/>
          </a:xfrm>
        </p:grpSpPr>
        <p:sp>
          <p:nvSpPr>
            <p:cNvPr id="15" name="Google Shape;1910;p31">
              <a:extLst>
                <a:ext uri="{FF2B5EF4-FFF2-40B4-BE49-F238E27FC236}">
                  <a16:creationId xmlns:a16="http://schemas.microsoft.com/office/drawing/2014/main" id="{E4CC77B8-F17E-79E4-B3C9-5B07D794B153}"/>
                </a:ext>
              </a:extLst>
            </p:cNvPr>
            <p:cNvSpPr txBox="1">
              <a:spLocks/>
            </p:cNvSpPr>
            <p:nvPr/>
          </p:nvSpPr>
          <p:spPr>
            <a:xfrm>
              <a:off x="-856880" y="1091821"/>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w="60325">
                    <a:solidFill>
                      <a:prstClr val="white"/>
                    </a:solid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sp>
          <p:nvSpPr>
            <p:cNvPr id="16" name="Google Shape;1910;p31">
              <a:extLst>
                <a:ext uri="{FF2B5EF4-FFF2-40B4-BE49-F238E27FC236}">
                  <a16:creationId xmlns:a16="http://schemas.microsoft.com/office/drawing/2014/main" id="{E4CC77B8-F17E-79E4-B3C9-5B07D794B153}"/>
                </a:ext>
              </a:extLst>
            </p:cNvPr>
            <p:cNvSpPr txBox="1">
              <a:spLocks/>
            </p:cNvSpPr>
            <p:nvPr/>
          </p:nvSpPr>
          <p:spPr>
            <a:xfrm>
              <a:off x="-856880" y="1054458"/>
              <a:ext cx="2811439" cy="1105510"/>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marL="0" marR="0" lvl="0" indent="0" algn="r" defTabSz="1219170" rtl="0" eaLnBrk="1" fontAlgn="auto" latinLnBrk="0" hangingPunct="1">
                <a:lnSpc>
                  <a:spcPct val="100000"/>
                </a:lnSpc>
                <a:spcBef>
                  <a:spcPts val="0"/>
                </a:spcBef>
                <a:spcAft>
                  <a:spcPts val="0"/>
                </a:spcAft>
                <a:buClr>
                  <a:srgbClr val="FF8E77"/>
                </a:buClr>
                <a:buSzPts val="3600"/>
                <a:buFont typeface="Chango"/>
                <a:buNone/>
                <a:tabLst/>
                <a:defRPr/>
              </a:pPr>
              <a:r>
                <a:rPr kumimoji="0" lang="en-US" sz="2400" b="1" i="0" u="none" strike="noStrike" kern="0" cap="none" spc="0" normalizeH="0" baseline="0" noProof="0">
                  <a:ln>
                    <a:noFill/>
                  </a:ln>
                  <a:solidFill>
                    <a:srgbClr val="002060"/>
                  </a:solidFill>
                  <a:effectLst>
                    <a:outerShdw blurRad="38100" dist="38100" dir="2700000" algn="tl">
                      <a:srgbClr val="000000">
                        <a:alpha val="43137"/>
                      </a:srgbClr>
                    </a:outerShdw>
                  </a:effectLst>
                  <a:uLnTx/>
                  <a:uFillTx/>
                  <a:latin typeface="#9Slide05 Aphrodite Pro" panose="02000000000000000000" pitchFamily="2" charset="0"/>
                  <a:sym typeface="Chango"/>
                </a:rPr>
                <a:t>Tiếng việt 4</a:t>
              </a:r>
            </a:p>
          </p:txBody>
        </p:sp>
      </p:grpSp>
      <p:sp>
        <p:nvSpPr>
          <p:cNvPr id="17" name="TextBox 16"/>
          <p:cNvSpPr txBox="1"/>
          <p:nvPr/>
        </p:nvSpPr>
        <p:spPr>
          <a:xfrm>
            <a:off x="4662824" y="480373"/>
            <a:ext cx="153689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9Slide05 SVNUT Triumph" panose="00000500000000000000" pitchFamily="2" charset="0"/>
              </a:rPr>
              <a:t>Viết</a:t>
            </a:r>
            <a:r>
              <a:rPr kumimoji="0" lang="en-US" sz="6000" b="0" i="0" u="none" strike="noStrike" kern="1200" cap="none" spc="0" normalizeH="0" baseline="0" noProof="0">
                <a:ln>
                  <a:noFill/>
                </a:ln>
                <a:solidFill>
                  <a:srgbClr val="FF0066"/>
                </a:solidFill>
                <a:effectLst>
                  <a:outerShdw blurRad="38100" dist="38100" dir="2700000" algn="tl">
                    <a:srgbClr val="000000">
                      <a:alpha val="43137"/>
                    </a:srgbClr>
                  </a:outerShdw>
                </a:effectLst>
                <a:uLnTx/>
                <a:uFillTx/>
                <a:latin typeface="#9Slide05 VL Fadilla" pitchFamily="2" charset="0"/>
                <a:ea typeface="+mn-ea"/>
                <a:cs typeface="+mn-cs"/>
              </a:rPr>
              <a:t> </a:t>
            </a:r>
          </a:p>
        </p:txBody>
      </p:sp>
      <p:sp>
        <p:nvSpPr>
          <p:cNvPr id="21" name="矩形 33">
            <a:extLst>
              <a:ext uri="{FF2B5EF4-FFF2-40B4-BE49-F238E27FC236}">
                <a16:creationId xmlns:a16="http://schemas.microsoft.com/office/drawing/2014/main" id="{34101415-0256-41C2-A520-30876F3DBD86}"/>
              </a:ext>
            </a:extLst>
          </p:cNvPr>
          <p:cNvSpPr/>
          <p:nvPr/>
        </p:nvSpPr>
        <p:spPr>
          <a:xfrm>
            <a:off x="1263640" y="1573684"/>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174625">
                <a:solidFill>
                  <a:schemeClr val="bg1"/>
                </a:solidFill>
              </a:ln>
              <a:solidFill>
                <a:schemeClr val="bg1"/>
              </a:solidFill>
              <a:effectLst>
                <a:outerShdw blurRad="38100" dist="38100" dir="2700000" algn="tl">
                  <a:srgbClr val="000000">
                    <a:alpha val="43137"/>
                  </a:srgbClr>
                </a:outerShdw>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2" name="矩形 33">
            <a:extLst>
              <a:ext uri="{FF2B5EF4-FFF2-40B4-BE49-F238E27FC236}">
                <a16:creationId xmlns:a16="http://schemas.microsoft.com/office/drawing/2014/main" id="{34101415-0256-41C2-A520-30876F3DBD86}"/>
              </a:ext>
            </a:extLst>
          </p:cNvPr>
          <p:cNvSpPr/>
          <p:nvPr/>
        </p:nvSpPr>
        <p:spPr>
          <a:xfrm>
            <a:off x="1275360" y="1598468"/>
            <a:ext cx="9267462" cy="2281634"/>
          </a:xfrm>
          <a:prstGeom prst="rect">
            <a:avLst/>
          </a:prstGeom>
        </p:spPr>
        <p:txBody>
          <a:bodyPr wrap="square" lIns="65008" tIns="32504" rIns="65008" bIns="3250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Tìm</a:t>
            </a:r>
            <a:r>
              <a:rPr kumimoji="0" lang="en-US" altLang="zh-CN" sz="7200" b="0" i="0" u="none" strike="noStrike" kern="1200" cap="none" spc="0" normalizeH="0" noProof="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rPr>
              <a:t> hiểu đoạn văn và câu chủ đề </a:t>
            </a:r>
            <a:endParaRPr kumimoji="0" lang="en-US" altLang="zh-CN" sz="7200" b="0" i="0" u="none" strike="noStrike" kern="1200" cap="none" spc="0" normalizeH="0" baseline="0" noProof="0" dirty="0">
              <a:ln w="0"/>
              <a:solidFill>
                <a:srgbClr val="009999"/>
              </a:solidFill>
              <a:effectLst>
                <a:reflection blurRad="6350" stA="53000" endA="300" endPos="35500" dir="5400000" sy="-90000" algn="bl" rotWithShape="0"/>
              </a:effectLst>
              <a:uLnTx/>
              <a:uFillTx/>
              <a:latin typeface="UTM Arruba KT" panose="02040603050506020204" pitchFamily="18" charset="0"/>
              <a:ea typeface="Microsoft YaHei" panose="020B0503020204020204" pitchFamily="34" charset="-122"/>
              <a:cs typeface="Times New Roman" panose="02020603050405020304" pitchFamily="18" charset="0"/>
            </a:endParaRPr>
          </a:p>
        </p:txBody>
      </p:sp>
      <p:sp>
        <p:nvSpPr>
          <p:cNvPr id="23" name="Title 1">
            <a:extLst>
              <a:ext uri="{FF2B5EF4-FFF2-40B4-BE49-F238E27FC236}">
                <a16:creationId xmlns:a16="http://schemas.microsoft.com/office/drawing/2014/main" id="{6AA5128D-EAF5-483C-871A-4BFED87FD86D}"/>
              </a:ext>
            </a:extLst>
          </p:cNvPr>
          <p:cNvSpPr txBox="1">
            <a:spLocks/>
          </p:cNvSpPr>
          <p:nvPr/>
        </p:nvSpPr>
        <p:spPr>
          <a:xfrm>
            <a:off x="10416564" y="-22275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24" name="Title 1">
            <a:extLst>
              <a:ext uri="{FF2B5EF4-FFF2-40B4-BE49-F238E27FC236}">
                <a16:creationId xmlns:a16="http://schemas.microsoft.com/office/drawing/2014/main" id="{6AA5128D-EAF5-483C-871A-4BFED87FD86D}"/>
              </a:ext>
            </a:extLst>
          </p:cNvPr>
          <p:cNvSpPr txBox="1">
            <a:spLocks/>
          </p:cNvSpPr>
          <p:nvPr/>
        </p:nvSpPr>
        <p:spPr>
          <a:xfrm>
            <a:off x="-359011" y="600506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sp>
        <p:nvSpPr>
          <p:cNvPr id="20" name="矩形: 圆角 16">
            <a:extLst>
              <a:ext uri="{FF2B5EF4-FFF2-40B4-BE49-F238E27FC236}">
                <a16:creationId xmlns:a16="http://schemas.microsoft.com/office/drawing/2014/main" id="{8C14046D-F732-340D-BCF3-B7773A69F385}"/>
              </a:ext>
            </a:extLst>
          </p:cNvPr>
          <p:cNvSpPr/>
          <p:nvPr/>
        </p:nvSpPr>
        <p:spPr>
          <a:xfrm>
            <a:off x="6036437" y="4018632"/>
            <a:ext cx="2490004" cy="742297"/>
          </a:xfrm>
          <a:prstGeom prst="roundRect">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Trang 10</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58711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9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38" presetClass="entr" presetSubtype="0" accel="50000" fill="hold" grpId="0" nodeType="withEffect">
                                  <p:stCondLst>
                                    <p:cond delay="1750"/>
                                  </p:stCondLst>
                                  <p:iterate type="lt">
                                    <p:tmPct val="50000"/>
                                  </p:iterate>
                                  <p:childTnLst>
                                    <p:set>
                                      <p:cBhvr>
                                        <p:cTn id="21" dur="1" fill="hold">
                                          <p:stCondLst>
                                            <p:cond delay="0"/>
                                          </p:stCondLst>
                                        </p:cTn>
                                        <p:tgtEl>
                                          <p:spTgt spid="21">
                                            <p:txEl>
                                              <p:pRg st="0" end="0"/>
                                            </p:txEl>
                                          </p:spTgt>
                                        </p:tgtEl>
                                        <p:attrNameLst>
                                          <p:attrName>style.visibility</p:attrName>
                                        </p:attrNameLst>
                                      </p:cBhvr>
                                      <p:to>
                                        <p:strVal val="visible"/>
                                      </p:to>
                                    </p:set>
                                    <p:set>
                                      <p:cBhvr>
                                        <p:cTn id="22" dur="455" fill="hold">
                                          <p:stCondLst>
                                            <p:cond delay="0"/>
                                          </p:stCondLst>
                                        </p:cTn>
                                        <p:tgtEl>
                                          <p:spTgt spid="21">
                                            <p:txEl>
                                              <p:pRg st="0" end="0"/>
                                            </p:txEl>
                                          </p:spTgt>
                                        </p:tgtEl>
                                        <p:attrNameLst>
                                          <p:attrName>style.rotation</p:attrName>
                                        </p:attrNameLst>
                                      </p:cBhvr>
                                      <p:to>
                                        <p:strVal val="-45.0"/>
                                      </p:to>
                                    </p:set>
                                    <p:anim calcmode="lin" valueType="num">
                                      <p:cBhvr>
                                        <p:cTn id="23" dur="455" fill="hold">
                                          <p:stCondLst>
                                            <p:cond delay="455"/>
                                          </p:stCondLst>
                                        </p:cTn>
                                        <p:tgtEl>
                                          <p:spTgt spid="2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455" fill="hold">
                                          <p:stCondLst>
                                            <p:cond delay="0"/>
                                          </p:stCondLst>
                                        </p:cTn>
                                        <p:tgtEl>
                                          <p:spTgt spid="21">
                                            <p:txEl>
                                              <p:pRg st="0" end="0"/>
                                            </p:txEl>
                                          </p:spTgt>
                                        </p:tgtEl>
                                        <p:attrNameLst>
                                          <p:attrName>ppt_y</p:attrName>
                                        </p:attrNameLst>
                                      </p:cBhvr>
                                      <p:tavLst>
                                        <p:tav tm="0">
                                          <p:val>
                                            <p:strVal val="#ppt_y-1"/>
                                          </p:val>
                                        </p:tav>
                                        <p:tav tm="100000">
                                          <p:val>
                                            <p:strVal val="#ppt_y-(0.354*#ppt_w-0.172*#ppt_h)"/>
                                          </p:val>
                                        </p:tav>
                                      </p:tavLst>
                                    </p:anim>
                                    <p:anim calcmode="lin" valueType="num">
                                      <p:cBhvr>
                                        <p:cTn id="25" dur="156" decel="50000" autoRev="1" fill="hold">
                                          <p:stCondLst>
                                            <p:cond delay="455"/>
                                          </p:stCondLst>
                                        </p:cTn>
                                        <p:tgtEl>
                                          <p:spTgt spid="2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36" fill="hold">
                                          <p:stCondLst>
                                            <p:cond delay="864"/>
                                          </p:stCondLst>
                                        </p:cTn>
                                        <p:tgtEl>
                                          <p:spTgt spid="21">
                                            <p:txEl>
                                              <p:pRg st="0" end="0"/>
                                            </p:txEl>
                                          </p:spTgt>
                                        </p:tgtEl>
                                        <p:attrNameLst>
                                          <p:attrName>ppt_y</p:attrName>
                                        </p:attrNameLst>
                                      </p:cBhvr>
                                      <p:tavLst>
                                        <p:tav tm="0">
                                          <p:val>
                                            <p:strVal val="#ppt_y-(0.354*#ppt_w-0.172*#ppt_h)"/>
                                          </p:val>
                                        </p:tav>
                                        <p:tav tm="100000">
                                          <p:val>
                                            <p:strVal val="#ppt_y"/>
                                          </p:val>
                                        </p:tav>
                                      </p:tavLst>
                                    </p:anim>
                                  </p:childTnLst>
                                </p:cTn>
                              </p:par>
                              <p:par>
                                <p:cTn id="27" presetID="38" presetClass="entr" presetSubtype="0" accel="50000" fill="hold" grpId="0" nodeType="withEffect">
                                  <p:stCondLst>
                                    <p:cond delay="1750"/>
                                  </p:stCondLst>
                                  <p:iterate type="lt">
                                    <p:tmPct val="50000"/>
                                  </p:iterate>
                                  <p:childTnLst>
                                    <p:set>
                                      <p:cBhvr>
                                        <p:cTn id="28" dur="1" fill="hold">
                                          <p:stCondLst>
                                            <p:cond delay="0"/>
                                          </p:stCondLst>
                                        </p:cTn>
                                        <p:tgtEl>
                                          <p:spTgt spid="22">
                                            <p:txEl>
                                              <p:pRg st="0" end="0"/>
                                            </p:txEl>
                                          </p:spTgt>
                                        </p:tgtEl>
                                        <p:attrNameLst>
                                          <p:attrName>style.visibility</p:attrName>
                                        </p:attrNameLst>
                                      </p:cBhvr>
                                      <p:to>
                                        <p:strVal val="visible"/>
                                      </p:to>
                                    </p:set>
                                    <p:set>
                                      <p:cBhvr>
                                        <p:cTn id="29" dur="455" fill="hold">
                                          <p:stCondLst>
                                            <p:cond delay="0"/>
                                          </p:stCondLst>
                                        </p:cTn>
                                        <p:tgtEl>
                                          <p:spTgt spid="22">
                                            <p:txEl>
                                              <p:pRg st="0" end="0"/>
                                            </p:txEl>
                                          </p:spTgt>
                                        </p:tgtEl>
                                        <p:attrNameLst>
                                          <p:attrName>style.rotation</p:attrName>
                                        </p:attrNameLst>
                                      </p:cBhvr>
                                      <p:to>
                                        <p:strVal val="-45.0"/>
                                      </p:to>
                                    </p:set>
                                    <p:anim calcmode="lin" valueType="num">
                                      <p:cBhvr>
                                        <p:cTn id="30" dur="455" fill="hold">
                                          <p:stCondLst>
                                            <p:cond delay="455"/>
                                          </p:stCondLst>
                                        </p:cTn>
                                        <p:tgtEl>
                                          <p:spTgt spid="22">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22">
                                            <p:txEl>
                                              <p:pRg st="0" end="0"/>
                                            </p:txEl>
                                          </p:spTgt>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22">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22">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14250"/>
                            </p:stCondLst>
                            <p:childTnLst>
                              <p:par>
                                <p:cTn id="35" presetID="16" presetClass="entr" presetSubtype="2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F673B85-7059-4229-9972-982C29CF5436}"/>
              </a:ext>
            </a:extLst>
          </p:cNvPr>
          <p:cNvGrpSpPr/>
          <p:nvPr/>
        </p:nvGrpSpPr>
        <p:grpSpPr>
          <a:xfrm>
            <a:off x="640616" y="2131092"/>
            <a:ext cx="10684606" cy="4413400"/>
            <a:chOff x="1006064" y="1522807"/>
            <a:chExt cx="9977377" cy="4656929"/>
          </a:xfrm>
        </p:grpSpPr>
        <p:sp>
          <p:nvSpPr>
            <p:cNvPr id="6" name="矩形: 圆角 2">
              <a:extLst>
                <a:ext uri="{FF2B5EF4-FFF2-40B4-BE49-F238E27FC236}">
                  <a16:creationId xmlns:a16="http://schemas.microsoft.com/office/drawing/2014/main" id="{2C048EE0-B8F7-43E4-89E7-8EAB95C4E8E9}"/>
                </a:ext>
              </a:extLst>
            </p:cNvPr>
            <p:cNvSpPr/>
            <p:nvPr/>
          </p:nvSpPr>
          <p:spPr>
            <a:xfrm>
              <a:off x="1006064" y="1522807"/>
              <a:ext cx="9977377" cy="465692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2">
              <a:extLst>
                <a:ext uri="{FF2B5EF4-FFF2-40B4-BE49-F238E27FC236}">
                  <a16:creationId xmlns:a16="http://schemas.microsoft.com/office/drawing/2014/main" id="{07E51AAA-A554-45F0-B148-DD0D05E988B0}"/>
                </a:ext>
              </a:extLst>
            </p:cNvPr>
            <p:cNvSpPr/>
            <p:nvPr/>
          </p:nvSpPr>
          <p:spPr>
            <a:xfrm>
              <a:off x="1208559" y="1738845"/>
              <a:ext cx="9523081" cy="4224851"/>
            </a:xfrm>
            <a:prstGeom prst="roundRect">
              <a:avLst/>
            </a:prstGeom>
            <a:noFill/>
            <a:ln w="57150">
              <a:solidFill>
                <a:srgbClr val="E18D75"/>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Group 3"/>
          <p:cNvGrpSpPr/>
          <p:nvPr/>
        </p:nvGrpSpPr>
        <p:grpSpPr>
          <a:xfrm>
            <a:off x="6730892" y="155184"/>
            <a:ext cx="4041557" cy="2381273"/>
            <a:chOff x="4036490" y="557705"/>
            <a:chExt cx="3270781" cy="2133600"/>
          </a:xfrm>
        </p:grpSpPr>
        <p:pic>
          <p:nvPicPr>
            <p:cNvPr id="2" name="图片 5">
              <a:extLst>
                <a:ext uri="{FF2B5EF4-FFF2-40B4-BE49-F238E27FC236}">
                  <a16:creationId xmlns:a16="http://schemas.microsoft.com/office/drawing/2014/main" id="{CF79171E-F9EC-430B-8266-59244DDCCF5E}"/>
                </a:ext>
              </a:extLst>
            </p:cNvPr>
            <p:cNvPicPr>
              <a:picLocks noChangeAspect="1"/>
            </p:cNvPicPr>
            <p:nvPr/>
          </p:nvPicPr>
          <p:blipFill>
            <a:blip r:embed="rId2"/>
            <a:stretch>
              <a:fillRect/>
            </a:stretch>
          </p:blipFill>
          <p:spPr>
            <a:xfrm>
              <a:off x="4036490" y="557705"/>
              <a:ext cx="3270781" cy="2133600"/>
            </a:xfrm>
            <a:prstGeom prst="rect">
              <a:avLst/>
            </a:prstGeom>
          </p:spPr>
        </p:pic>
        <p:sp>
          <p:nvSpPr>
            <p:cNvPr id="3" name="TextBox 2"/>
            <p:cNvSpPr txBox="1"/>
            <p:nvPr/>
          </p:nvSpPr>
          <p:spPr>
            <a:xfrm>
              <a:off x="4676503" y="1123406"/>
              <a:ext cx="2090057" cy="689412"/>
            </a:xfrm>
            <a:prstGeom prst="rect">
              <a:avLst/>
            </a:prstGeom>
            <a:noFill/>
          </p:spPr>
          <p:txBody>
            <a:bodyPr wrap="square" rtlCol="0">
              <a:spAutoFit/>
            </a:bodyPr>
            <a:lstStyle/>
            <a:p>
              <a:r>
                <a:rPr lang="en-US" sz="4400" b="1">
                  <a:solidFill>
                    <a:srgbClr val="FFFF00"/>
                  </a:solidFill>
                  <a:effectLst>
                    <a:outerShdw blurRad="38100" dist="38100" dir="2700000" algn="tl">
                      <a:srgbClr val="000000">
                        <a:alpha val="43137"/>
                      </a:srgbClr>
                    </a:outerShdw>
                  </a:effectLst>
                  <a:latin typeface="UTM Avo" panose="02040603050506020204" pitchFamily="18" charset="0"/>
                </a:rPr>
                <a:t>Ghi nhớ</a:t>
              </a:r>
            </a:p>
          </p:txBody>
        </p:sp>
      </p:grpSp>
      <p:sp>
        <p:nvSpPr>
          <p:cNvPr id="8" name="TextBox 7"/>
          <p:cNvSpPr txBox="1"/>
          <p:nvPr/>
        </p:nvSpPr>
        <p:spPr>
          <a:xfrm>
            <a:off x="964578" y="2721965"/>
            <a:ext cx="10036683" cy="3231654"/>
          </a:xfrm>
          <a:prstGeom prst="rect">
            <a:avLst/>
          </a:prstGeom>
          <a:noFill/>
        </p:spPr>
        <p:txBody>
          <a:bodyPr wrap="square" rtlCol="0">
            <a:spAutoFit/>
          </a:bodyPr>
          <a:lstStyle/>
          <a:p>
            <a:pPr marL="342900" indent="-342900" algn="just">
              <a:buFontTx/>
              <a:buChar char="-"/>
            </a:pPr>
            <a:r>
              <a:rPr lang="en-US" sz="3400" b="1">
                <a:solidFill>
                  <a:srgbClr val="009999"/>
                </a:solidFill>
                <a:latin typeface="UTM Avo" panose="02040603050506020204" pitchFamily="18" charset="0"/>
              </a:rPr>
              <a:t>Mỗi đoạn văn thường gồm một số câu được viết liên tục, không xuống dòng, trình bày một ý nhất định. Câu đầu tiên được viết lùi đầu dòng.</a:t>
            </a:r>
          </a:p>
          <a:p>
            <a:pPr marL="342900" indent="-342900" algn="just">
              <a:buFontTx/>
              <a:buChar char="-"/>
            </a:pPr>
            <a:r>
              <a:rPr lang="en-US" sz="3400" b="1">
                <a:solidFill>
                  <a:srgbClr val="006666"/>
                </a:solidFill>
                <a:latin typeface="UTM Avo" panose="02040603050506020204" pitchFamily="18" charset="0"/>
              </a:rPr>
              <a:t>Câu chủ đề là câu nêu ý chính của đoạn văn, thường nằm ở đầu hoặc ở cuối đoạn.</a:t>
            </a:r>
          </a:p>
        </p:txBody>
      </p:sp>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flipH="1">
            <a:off x="278291" y="223428"/>
            <a:ext cx="2202390" cy="1805294"/>
          </a:xfrm>
          <a:prstGeom prst="rect">
            <a:avLst/>
          </a:prstGeom>
        </p:spPr>
      </p:pic>
    </p:spTree>
    <p:extLst>
      <p:ext uri="{BB962C8B-B14F-4D97-AF65-F5344CB8AC3E}">
        <p14:creationId xmlns:p14="http://schemas.microsoft.com/office/powerpoint/2010/main" val="29522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5470" y="719609"/>
            <a:ext cx="11308977" cy="1077218"/>
          </a:xfrm>
          <a:prstGeom prst="rect">
            <a:avLst/>
          </a:prstGeom>
          <a:noFill/>
        </p:spPr>
        <p:txBody>
          <a:bodyPr wrap="square" rtlCol="0">
            <a:spAutoFit/>
          </a:bodyPr>
          <a:lstStyle/>
          <a:p>
            <a:r>
              <a:rPr lang="en-US" sz="3200" b="1">
                <a:solidFill>
                  <a:srgbClr val="002060"/>
                </a:solidFill>
                <a:latin typeface="UTM Avo" panose="02040603050506020204" pitchFamily="18" charset="0"/>
              </a:rPr>
              <a:t>2. Chọn câu chủ đề cho từng đoạn văn và xác định vị trí đặt câu chủ đề cho mỗi đoạn.</a:t>
            </a:r>
          </a:p>
        </p:txBody>
      </p:sp>
      <p:sp>
        <p:nvSpPr>
          <p:cNvPr id="3" name="TextBox 2"/>
          <p:cNvSpPr txBox="1"/>
          <p:nvPr/>
        </p:nvSpPr>
        <p:spPr>
          <a:xfrm>
            <a:off x="515470" y="2411888"/>
            <a:ext cx="10914530" cy="2212465"/>
          </a:xfrm>
          <a:prstGeom prst="rect">
            <a:avLst/>
          </a:prstGeom>
          <a:noFill/>
        </p:spPr>
        <p:txBody>
          <a:bodyPr wrap="square" rtlCol="0">
            <a:spAutoFit/>
          </a:bodyPr>
          <a:lstStyle/>
          <a:p>
            <a:pPr marL="514350" indent="-514350" algn="just">
              <a:lnSpc>
                <a:spcPct val="150000"/>
              </a:lnSpc>
              <a:buAutoNum type="alphaLcPeriod"/>
            </a:pPr>
            <a:r>
              <a:rPr lang="en-US" sz="3200" b="1">
                <a:solidFill>
                  <a:srgbClr val="006666"/>
                </a:solidFill>
                <a:latin typeface="UTM Avo" panose="02040603050506020204" pitchFamily="18" charset="0"/>
              </a:rPr>
              <a:t>Mùa xuân đến, chim bắt đầu xây tổ.</a:t>
            </a:r>
          </a:p>
          <a:p>
            <a:pPr marL="514350" indent="-514350" algn="just">
              <a:lnSpc>
                <a:spcPct val="150000"/>
              </a:lnSpc>
              <a:buAutoNum type="alphaLcPeriod"/>
            </a:pPr>
            <a:r>
              <a:rPr lang="en-US" sz="3200" b="1">
                <a:solidFill>
                  <a:srgbClr val="006666"/>
                </a:solidFill>
                <a:latin typeface="UTM Avo" panose="02040603050506020204" pitchFamily="18" charset="0"/>
              </a:rPr>
              <a:t>Cứ thế, cả nhà mỗi người một việc, hối hả mang Tết về trong khoảnh khắc chiều Ba mươi.</a:t>
            </a:r>
          </a:p>
        </p:txBody>
      </p:sp>
    </p:spTree>
    <p:extLst>
      <p:ext uri="{BB962C8B-B14F-4D97-AF65-F5344CB8AC3E}">
        <p14:creationId xmlns:p14="http://schemas.microsoft.com/office/powerpoint/2010/main" val="40900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3" y="985313"/>
            <a:ext cx="6853001" cy="5428550"/>
            <a:chOff x="174812" y="2030506"/>
            <a:chExt cx="6360459" cy="5428550"/>
          </a:xfrm>
        </p:grpSpPr>
        <p:sp>
          <p:nvSpPr>
            <p:cNvPr id="23" name="Rounded Rectangle 22"/>
            <p:cNvSpPr/>
            <p:nvPr/>
          </p:nvSpPr>
          <p:spPr>
            <a:xfrm>
              <a:off x="174812" y="2030506"/>
              <a:ext cx="6360459" cy="542855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9452" y="2298845"/>
              <a:ext cx="6051177" cy="4832092"/>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25206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3"/>
            <a:ext cx="7884967" cy="4669544"/>
            <a:chOff x="174812" y="2030506"/>
            <a:chExt cx="6360459" cy="4669544"/>
          </a:xfrm>
        </p:grpSpPr>
        <p:sp>
          <p:nvSpPr>
            <p:cNvPr id="21" name="Rounded Rectangle 20"/>
            <p:cNvSpPr/>
            <p:nvPr/>
          </p:nvSpPr>
          <p:spPr>
            <a:xfrm>
              <a:off x="174812" y="2030506"/>
              <a:ext cx="6360459" cy="4455538"/>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023933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7090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0952" y="152402"/>
            <a:ext cx="11591863" cy="1200329"/>
          </a:xfrm>
          <a:prstGeom prst="rect">
            <a:avLst/>
          </a:prstGeom>
          <a:noFill/>
        </p:spPr>
        <p:txBody>
          <a:bodyPr wrap="square" rtlCol="0">
            <a:spAutoFit/>
          </a:bodyPr>
          <a:lstStyle/>
          <a:p>
            <a:pPr marL="514350" indent="-514350" algn="just">
              <a:buAutoNum type="alphaLcPeriod"/>
            </a:pPr>
            <a:r>
              <a:rPr lang="en-US" sz="2400" b="1">
                <a:solidFill>
                  <a:srgbClr val="FF6600"/>
                </a:solidFill>
                <a:latin typeface="UTM Avo" panose="02040603050506020204" pitchFamily="18" charset="0"/>
              </a:rPr>
              <a:t>Mùa xuân đến, chim bắt đầu xây tổ.</a:t>
            </a:r>
          </a:p>
          <a:p>
            <a:pPr marL="514350" indent="-514350" algn="just">
              <a:buAutoNum type="alphaLcPeriod"/>
            </a:pPr>
            <a:r>
              <a:rPr lang="en-US" sz="2400" b="1">
                <a:solidFill>
                  <a:srgbClr val="FF6600"/>
                </a:solidFill>
                <a:latin typeface="UTM Avo" panose="02040603050506020204" pitchFamily="18" charset="0"/>
              </a:rPr>
              <a:t>Cứ thế, cả nhà mỗi người một việc, hối hả mang Tết về trong khoảnh khắc chiều Ba mươi.</a:t>
            </a:r>
          </a:p>
        </p:txBody>
      </p:sp>
      <p:grpSp>
        <p:nvGrpSpPr>
          <p:cNvPr id="11" name="Group 10"/>
          <p:cNvGrpSpPr/>
          <p:nvPr/>
        </p:nvGrpSpPr>
        <p:grpSpPr>
          <a:xfrm>
            <a:off x="310952" y="1675484"/>
            <a:ext cx="11591863" cy="2413293"/>
            <a:chOff x="174812" y="2030508"/>
            <a:chExt cx="6269986" cy="3998773"/>
          </a:xfrm>
        </p:grpSpPr>
        <p:sp>
          <p:nvSpPr>
            <p:cNvPr id="12" name="Rounded Rectangle 11"/>
            <p:cNvSpPr/>
            <p:nvPr/>
          </p:nvSpPr>
          <p:spPr>
            <a:xfrm>
              <a:off x="174812" y="2030508"/>
              <a:ext cx="6269986" cy="3994612"/>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36584" y="2102442"/>
              <a:ext cx="6144045" cy="392683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4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400" b="1" i="1">
                  <a:solidFill>
                    <a:srgbClr val="006666"/>
                  </a:solidFill>
                  <a:latin typeface="UTM Aptima" panose="02040603050506020204" pitchFamily="18" charset="0"/>
                </a:rPr>
                <a:t>( Theo Vũ Thị Huyền Trang</a:t>
              </a:r>
              <a:r>
                <a:rPr lang="en-US" sz="2400" b="1" i="1">
                  <a:latin typeface="UTM Aptima" panose="02040603050506020204" pitchFamily="18" charset="0"/>
                </a:rPr>
                <a:t>)</a:t>
              </a:r>
            </a:p>
          </p:txBody>
        </p:sp>
      </p:grpSp>
      <p:sp>
        <p:nvSpPr>
          <p:cNvPr id="14" name="矩形: 圆角 16">
            <a:extLst>
              <a:ext uri="{FF2B5EF4-FFF2-40B4-BE49-F238E27FC236}">
                <a16:creationId xmlns:a16="http://schemas.microsoft.com/office/drawing/2014/main" id="{8C14046D-F732-340D-BCF3-B7773A69F385}"/>
              </a:ext>
            </a:extLst>
          </p:cNvPr>
          <p:cNvSpPr/>
          <p:nvPr/>
        </p:nvSpPr>
        <p:spPr>
          <a:xfrm>
            <a:off x="425156" y="1322785"/>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4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6" name="Rounded Rectangle 15"/>
          <p:cNvSpPr/>
          <p:nvPr/>
        </p:nvSpPr>
        <p:spPr>
          <a:xfrm>
            <a:off x="361754" y="4283217"/>
            <a:ext cx="11591863" cy="2373566"/>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矩形: 圆角 16">
            <a:extLst>
              <a:ext uri="{FF2B5EF4-FFF2-40B4-BE49-F238E27FC236}">
                <a16:creationId xmlns:a16="http://schemas.microsoft.com/office/drawing/2014/main" id="{8C14046D-F732-340D-BCF3-B7773A69F385}"/>
              </a:ext>
            </a:extLst>
          </p:cNvPr>
          <p:cNvSpPr/>
          <p:nvPr/>
        </p:nvSpPr>
        <p:spPr>
          <a:xfrm>
            <a:off x="475958" y="3930518"/>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 </a:t>
            </a:r>
            <a:endParaRPr lang="zh-CN" altLang="en-US" sz="24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9" name="TextBox 18"/>
          <p:cNvSpPr txBox="1"/>
          <p:nvPr/>
        </p:nvSpPr>
        <p:spPr>
          <a:xfrm>
            <a:off x="425156" y="4318591"/>
            <a:ext cx="11473228" cy="2369880"/>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4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400" b="1" i="1">
                <a:solidFill>
                  <a:srgbClr val="006666"/>
                </a:solidFill>
                <a:latin typeface="UTM Aptima" panose="02040603050506020204" pitchFamily="18" charset="0"/>
              </a:rPr>
              <a:t>( Theo Võ Quảng</a:t>
            </a:r>
            <a:r>
              <a:rPr lang="en-US" sz="2400" b="1" i="1">
                <a:latin typeface="UTM Aptima" panose="02040603050506020204" pitchFamily="18" charset="0"/>
              </a:rPr>
              <a:t>)</a:t>
            </a:r>
          </a:p>
        </p:txBody>
      </p:sp>
      <p:sp>
        <p:nvSpPr>
          <p:cNvPr id="24" name="矩形: 圆角 16">
            <a:extLst>
              <a:ext uri="{FF2B5EF4-FFF2-40B4-BE49-F238E27FC236}">
                <a16:creationId xmlns:a16="http://schemas.microsoft.com/office/drawing/2014/main" id="{8C14046D-F732-340D-BCF3-B7773A69F385}"/>
              </a:ext>
            </a:extLst>
          </p:cNvPr>
          <p:cNvSpPr/>
          <p:nvPr/>
        </p:nvSpPr>
        <p:spPr>
          <a:xfrm>
            <a:off x="425156" y="1319687"/>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rgbClr val="006666"/>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400" dirty="0">
              <a:solidFill>
                <a:srgbClr val="006666"/>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25" name="矩形: 圆角 16">
            <a:extLst>
              <a:ext uri="{FF2B5EF4-FFF2-40B4-BE49-F238E27FC236}">
                <a16:creationId xmlns:a16="http://schemas.microsoft.com/office/drawing/2014/main" id="{8C14046D-F732-340D-BCF3-B7773A69F385}"/>
              </a:ext>
            </a:extLst>
          </p:cNvPr>
          <p:cNvSpPr/>
          <p:nvPr/>
        </p:nvSpPr>
        <p:spPr>
          <a:xfrm>
            <a:off x="475957" y="3926165"/>
            <a:ext cx="1335912" cy="51464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 </a:t>
            </a:r>
            <a:endParaRPr lang="zh-CN" altLang="en-US" sz="24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5" name="Group 4"/>
          <p:cNvGrpSpPr/>
          <p:nvPr/>
        </p:nvGrpSpPr>
        <p:grpSpPr>
          <a:xfrm>
            <a:off x="1143913" y="0"/>
            <a:ext cx="8784566" cy="5377721"/>
            <a:chOff x="1143913" y="0"/>
            <a:chExt cx="8784566" cy="5377721"/>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13" y="0"/>
              <a:ext cx="8784566" cy="5377721"/>
            </a:xfrm>
            <a:prstGeom prst="rect">
              <a:avLst/>
            </a:prstGeom>
          </p:spPr>
        </p:pic>
        <p:sp>
          <p:nvSpPr>
            <p:cNvPr id="27" name="TextBox 26"/>
            <p:cNvSpPr txBox="1"/>
            <p:nvPr/>
          </p:nvSpPr>
          <p:spPr>
            <a:xfrm>
              <a:off x="2900178" y="2492679"/>
              <a:ext cx="5529838"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Xác định vị trí đặt câu chủ đề cho mỗi đoạn.</a:t>
              </a:r>
            </a:p>
          </p:txBody>
        </p:sp>
      </p:grpSp>
    </p:spTree>
    <p:extLst>
      <p:ext uri="{BB962C8B-B14F-4D97-AF65-F5344CB8AC3E}">
        <p14:creationId xmlns:p14="http://schemas.microsoft.com/office/powerpoint/2010/main" val="427592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1.11111E-6 L 0.31315 -0.05995 " pathEditMode="relative" rAng="0" ptsTypes="AA">
                                      <p:cBhvr>
                                        <p:cTn id="14" dur="2000" fill="hold"/>
                                        <p:tgtEl>
                                          <p:spTgt spid="24"/>
                                        </p:tgtEl>
                                        <p:attrNameLst>
                                          <p:attrName>ppt_x</p:attrName>
                                          <p:attrName>ppt_y</p:attrName>
                                        </p:attrNameLst>
                                      </p:cBhvr>
                                      <p:rCtr x="15651" y="-300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77556E-17 -3.7037E-6 L 0.50833 -0.5662 " pathEditMode="relative" rAng="0" ptsTypes="AA">
                                      <p:cBhvr>
                                        <p:cTn id="18" dur="2000" fill="hold"/>
                                        <p:tgtEl>
                                          <p:spTgt spid="25"/>
                                        </p:tgtEl>
                                        <p:attrNameLst>
                                          <p:attrName>ppt_x</p:attrName>
                                          <p:attrName>ppt_y</p:attrName>
                                        </p:attrNameLst>
                                      </p:cBhvr>
                                      <p:rCtr x="25417" y="-28310"/>
                                    </p:animMotion>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6393094"/>
            <a:chOff x="174812" y="2030505"/>
            <a:chExt cx="6360459" cy="6393094"/>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6124754"/>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 </a:t>
              </a:r>
              <a:r>
                <a:rPr lang="en-US" sz="2800" b="1">
                  <a:solidFill>
                    <a:srgbClr val="FF0000"/>
                  </a:solidFill>
                  <a:latin typeface="UTM Aptima" panose="02040603050506020204" pitchFamily="18" charset="0"/>
                </a:rPr>
                <a:t>Cứ thế, cả nhà mỗi người một việc, hối hả mang Tết về trong khoảnh khắc chiều Ba mươi.</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67517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Mùa xuân đến, chim bắt đầu xây tổ. </a:t>
              </a:r>
              <a:r>
                <a:rPr lang="en-US" sz="2800" b="1">
                  <a:solidFill>
                    <a:srgbClr val="006666"/>
                  </a:solidFill>
                  <a:latin typeface="UTM Aptima" panose="02040603050506020204" pitchFamily="18" charset="0"/>
                </a:rPr>
                <a:t>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a:t>
              </a: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195746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08901" y="473424"/>
            <a:ext cx="11308977" cy="1473801"/>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3. Viết câu chủ đề khác cho 1 trong 2 đoạn văn ở bài tập 2.</a:t>
            </a:r>
          </a:p>
        </p:txBody>
      </p:sp>
    </p:spTree>
    <p:extLst>
      <p:ext uri="{BB962C8B-B14F-4D97-AF65-F5344CB8AC3E}">
        <p14:creationId xmlns:p14="http://schemas.microsoft.com/office/powerpoint/2010/main" val="166619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50" y="2263208"/>
            <a:ext cx="7903029" cy="4438038"/>
          </a:xfrm>
          <a:prstGeom prst="rect">
            <a:avLst/>
          </a:prstGeom>
        </p:spPr>
      </p:pic>
      <p:pic>
        <p:nvPicPr>
          <p:cNvPr id="21" name="Picture 8" descr="Hình ảnh hoa đào PNG đẹp cho dân thiết k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77000" y="-1136211"/>
            <a:ext cx="5715000" cy="5715000"/>
          </a:xfrm>
          <a:prstGeom prst="ellipse">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44634" y="609532"/>
            <a:ext cx="7216752" cy="5914359"/>
            <a:chOff x="174812" y="2030505"/>
            <a:chExt cx="6360459" cy="5914359"/>
          </a:xfrm>
        </p:grpSpPr>
        <p:sp>
          <p:nvSpPr>
            <p:cNvPr id="23" name="Rounded Rectangle 22"/>
            <p:cNvSpPr/>
            <p:nvPr/>
          </p:nvSpPr>
          <p:spPr>
            <a:xfrm>
              <a:off x="174812" y="2030505"/>
              <a:ext cx="6360459" cy="59143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99048" y="2298845"/>
              <a:ext cx="6051177" cy="5262979"/>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solidFill>
                    <a:srgbClr val="FF0000"/>
                  </a:solidFill>
                  <a:latin typeface="UTM Aptima" panose="02040603050506020204" pitchFamily="18" charset="0"/>
                </a:rPr>
                <a:t>Không khí Tết đã về với nhà em trong chiều Ba mươi. </a:t>
              </a:r>
              <a:r>
                <a:rPr lang="en-US" sz="2800" b="1">
                  <a:solidFill>
                    <a:srgbClr val="006666"/>
                  </a:solidFill>
                  <a:latin typeface="UTM Aptima" panose="02040603050506020204" pitchFamily="18" charset="0"/>
                </a:rPr>
                <a:t>Bà vừa vớt bánh chưng vừa nướng chả trên đống than đỏ rực. Mẹ bận gói giò tai – món khoái khẩu của bố. Chị hái những nắm mùi già đun một nồi nước tắm tất niên thật to. Sóc quanh quẩn dọn dẹp, thỉnh thoảng lại chạy ra đảo giúp mẹ mẻ mứt gừng, mứt bí. Bố từ đơn vị về mang theo một cành đào. Cành đào nhỏ thôi nhưng chứa đựng cả mùa xuân của núi rừng Tây Bắc.</a:t>
              </a:r>
            </a:p>
            <a:p>
              <a:pPr algn="r"/>
              <a:r>
                <a:rPr lang="en-US" sz="2800" b="1" i="1">
                  <a:solidFill>
                    <a:srgbClr val="006666"/>
                  </a:solidFill>
                  <a:latin typeface="UTM Aptima" panose="02040603050506020204" pitchFamily="18" charset="0"/>
                </a:rPr>
                <a:t>( Theo Vũ Thị Huyền Trang</a:t>
              </a:r>
              <a:r>
                <a:rPr lang="en-US" sz="2800" b="1" i="1">
                  <a:latin typeface="UTM Aptima" panose="02040603050506020204" pitchFamily="18" charset="0"/>
                </a:rPr>
                <a:t>)</a:t>
              </a:r>
            </a:p>
          </p:txBody>
        </p:sp>
      </p:grpSp>
      <p:sp>
        <p:nvSpPr>
          <p:cNvPr id="25" name="矩形: 圆角 16">
            <a:extLst>
              <a:ext uri="{FF2B5EF4-FFF2-40B4-BE49-F238E27FC236}">
                <a16:creationId xmlns:a16="http://schemas.microsoft.com/office/drawing/2014/main" id="{8C14046D-F732-340D-BCF3-B7773A69F385}"/>
              </a:ext>
            </a:extLst>
          </p:cNvPr>
          <p:cNvSpPr/>
          <p:nvPr/>
        </p:nvSpPr>
        <p:spPr>
          <a:xfrm>
            <a:off x="726283" y="25683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235852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extLst>
              <a:ext uri="{BEBA8EAE-BF5A-486C-A8C5-ECC9F3942E4B}">
                <a14:imgProps xmlns:a14="http://schemas.microsoft.com/office/drawing/2010/main">
                  <a14:imgLayer r:embed="rId5">
                    <a14:imgEffect>
                      <a14:backgroundRemoval t="9885" b="91389" l="8576" r="93951">
                        <a14:foregroundMark x1="81930" y1="28745" x2="87443" y2="26258"/>
                      </a14:backgroundRemoval>
                    </a14:imgEffect>
                  </a14:imgLayer>
                </a14:imgProps>
              </a:ext>
              <a:ext uri="{28A0092B-C50C-407E-A947-70E740481C1C}">
                <a14:useLocalDpi xmlns:a14="http://schemas.microsoft.com/office/drawing/2010/main" val="0"/>
              </a:ext>
            </a:extLst>
          </a:blip>
          <a:stretch>
            <a:fillRect/>
          </a:stretch>
        </p:blipFill>
        <p:spPr>
          <a:xfrm>
            <a:off x="8041341" y="-607602"/>
            <a:ext cx="4790375" cy="6048453"/>
          </a:xfrm>
          <a:prstGeom prst="rect">
            <a:avLst/>
          </a:prstGeom>
        </p:spPr>
      </p:pic>
      <p:grpSp>
        <p:nvGrpSpPr>
          <p:cNvPr id="20" name="Group 19"/>
          <p:cNvGrpSpPr/>
          <p:nvPr/>
        </p:nvGrpSpPr>
        <p:grpSpPr>
          <a:xfrm>
            <a:off x="344633" y="985312"/>
            <a:ext cx="7884967" cy="4970587"/>
            <a:chOff x="174812" y="2030505"/>
            <a:chExt cx="6360459" cy="4970587"/>
          </a:xfrm>
        </p:grpSpPr>
        <p:sp>
          <p:nvSpPr>
            <p:cNvPr id="21" name="Rounded Rectangle 20"/>
            <p:cNvSpPr/>
            <p:nvPr/>
          </p:nvSpPr>
          <p:spPr>
            <a:xfrm>
              <a:off x="174812" y="2030505"/>
              <a:ext cx="6360459" cy="4970587"/>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9452" y="2298845"/>
              <a:ext cx="6051177" cy="4401205"/>
            </a:xfrm>
            <a:prstGeom prst="rect">
              <a:avLst/>
            </a:prstGeom>
            <a:noFill/>
          </p:spPr>
          <p:txBody>
            <a:bodyPr wrap="square" rtlCol="0">
              <a:spAutoFit/>
            </a:bodyPr>
            <a:lstStyle/>
            <a:p>
              <a:pPr algn="just"/>
              <a:r>
                <a:rPr lang="en-US" sz="2800" b="1">
                  <a:solidFill>
                    <a:srgbClr val="006666"/>
                  </a:solidFill>
                  <a:latin typeface="UTM Aptima" panose="02040603050506020204" pitchFamily="18" charset="0"/>
                </a:rPr>
                <a:t>     Bồ cát xây tổ trên cây sung cao chót vót. Tổ bồ cát xây ở đầu cành, trông trống trải. Chim ổ dộc xây tổ trên cành vông, tổ như treo lơ lửng trên cành. Đôi chim cu chọn chỗ xây tổ trên cành thị - nơi có nhiều mầm non vừa nhú. Lúc đầu quanh tổ trông trống trải, nhưng đến khi ấp trứng, những mầm non đã bật dậy tốt tươi, che chung quanh kín đáo. </a:t>
              </a:r>
              <a:r>
                <a:rPr lang="en-US" sz="2800" b="1">
                  <a:solidFill>
                    <a:srgbClr val="FF0000"/>
                  </a:solidFill>
                  <a:latin typeface="UTM Aptima" panose="02040603050506020204" pitchFamily="18" charset="0"/>
                </a:rPr>
                <a:t>Mỗi loài chim lại có một cách xây tổ khác nhau thế đấy.</a:t>
              </a:r>
              <a:endParaRPr lang="en-US" sz="2800" b="1">
                <a:solidFill>
                  <a:srgbClr val="006666"/>
                </a:solidFill>
                <a:latin typeface="UTM Aptima" panose="02040603050506020204" pitchFamily="18" charset="0"/>
              </a:endParaRPr>
            </a:p>
            <a:p>
              <a:pPr algn="r"/>
              <a:r>
                <a:rPr lang="en-US" sz="2800" b="1" i="1">
                  <a:solidFill>
                    <a:srgbClr val="006666"/>
                  </a:solidFill>
                  <a:latin typeface="UTM Aptima" panose="02040603050506020204" pitchFamily="18" charset="0"/>
                </a:rPr>
                <a:t>( Theo Võ Quảng</a:t>
              </a:r>
              <a:r>
                <a:rPr lang="en-US" sz="2800" b="1" i="1">
                  <a:latin typeface="UTM Aptima" panose="02040603050506020204" pitchFamily="18" charset="0"/>
                </a:rPr>
                <a:t>)</a:t>
              </a:r>
            </a:p>
          </p:txBody>
        </p:sp>
      </p:grpSp>
      <p:sp>
        <p:nvSpPr>
          <p:cNvPr id="23" name="矩形: 圆角 16">
            <a:extLst>
              <a:ext uri="{FF2B5EF4-FFF2-40B4-BE49-F238E27FC236}">
                <a16:creationId xmlns:a16="http://schemas.microsoft.com/office/drawing/2014/main" id="{8C14046D-F732-340D-BCF3-B7773A69F385}"/>
              </a:ext>
            </a:extLst>
          </p:cNvPr>
          <p:cNvSpPr/>
          <p:nvPr/>
        </p:nvSpPr>
        <p:spPr>
          <a:xfrm>
            <a:off x="726283" y="632615"/>
            <a:ext cx="1724276" cy="62103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2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41949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1A265A-5AB1-449A-AFD6-DF9026D134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8749" y="-37029"/>
            <a:ext cx="1488750" cy="1025234"/>
          </a:xfrm>
          <a:prstGeom prst="rect">
            <a:avLst/>
          </a:prstGeom>
        </p:spPr>
      </p:pic>
      <p:pic>
        <p:nvPicPr>
          <p:cNvPr id="5" name="Picture 4">
            <a:extLst>
              <a:ext uri="{FF2B5EF4-FFF2-40B4-BE49-F238E27FC236}">
                <a16:creationId xmlns:a16="http://schemas.microsoft.com/office/drawing/2014/main" id="{B3B8886B-8E42-4C3E-838B-C21BA0F8C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2242" y="139703"/>
            <a:ext cx="1709759" cy="1177433"/>
          </a:xfrm>
          <a:prstGeom prst="rect">
            <a:avLst/>
          </a:prstGeom>
        </p:spPr>
      </p:pic>
      <p:sp>
        <p:nvSpPr>
          <p:cNvPr id="2" name="TextBox 1"/>
          <p:cNvSpPr txBox="1"/>
          <p:nvPr/>
        </p:nvSpPr>
        <p:spPr>
          <a:xfrm>
            <a:off x="515470" y="954740"/>
            <a:ext cx="11308977" cy="584775"/>
          </a:xfrm>
          <a:prstGeom prst="rect">
            <a:avLst/>
          </a:prstGeom>
          <a:noFill/>
        </p:spPr>
        <p:txBody>
          <a:bodyPr wrap="square" rtlCol="0">
            <a:spAutoFit/>
          </a:bodyPr>
          <a:lstStyle/>
          <a:p>
            <a:r>
              <a:rPr lang="en-US" sz="3200" b="1">
                <a:solidFill>
                  <a:srgbClr val="002060"/>
                </a:solidFill>
                <a:latin typeface="UTM Avo" panose="02040603050506020204" pitchFamily="18" charset="0"/>
              </a:rPr>
              <a:t>1. Đọc các đoạn văn dưới đây và thực hiện yêu cầu.</a:t>
            </a:r>
          </a:p>
        </p:txBody>
      </p:sp>
      <p:sp>
        <p:nvSpPr>
          <p:cNvPr id="3" name="TextBox 2"/>
          <p:cNvSpPr txBox="1"/>
          <p:nvPr/>
        </p:nvSpPr>
        <p:spPr>
          <a:xfrm>
            <a:off x="569259" y="1967751"/>
            <a:ext cx="10914530" cy="2988062"/>
          </a:xfrm>
          <a:prstGeom prst="rect">
            <a:avLst/>
          </a:prstGeom>
          <a:noFill/>
        </p:spPr>
        <p:txBody>
          <a:bodyPr wrap="square" rtlCol="0">
            <a:spAutoFit/>
          </a:bodyPr>
          <a:lstStyle/>
          <a:p>
            <a:pPr marL="514350" indent="-514350" algn="just">
              <a:lnSpc>
                <a:spcPct val="120000"/>
              </a:lnSpc>
              <a:buAutoNum type="alphaLcPeriod"/>
            </a:pPr>
            <a:r>
              <a:rPr lang="en-US" sz="3200" b="1">
                <a:solidFill>
                  <a:srgbClr val="006666"/>
                </a:solidFill>
                <a:latin typeface="UTM Avo" panose="02040603050506020204" pitchFamily="18" charset="0"/>
              </a:rPr>
              <a:t>Nhận xét về hình thức trình bày của các đoạn văn.</a:t>
            </a:r>
          </a:p>
          <a:p>
            <a:pPr marL="514350" indent="-514350" algn="just">
              <a:lnSpc>
                <a:spcPct val="120000"/>
              </a:lnSpc>
              <a:buAutoNum type="alphaLcPeriod"/>
            </a:pPr>
            <a:r>
              <a:rPr lang="en-US" sz="3200" b="1">
                <a:solidFill>
                  <a:srgbClr val="006666"/>
                </a:solidFill>
                <a:latin typeface="UTM Avo" panose="02040603050506020204" pitchFamily="18" charset="0"/>
              </a:rPr>
              <a:t>Ý chính của mỗi đoạn văn là gì?</a:t>
            </a:r>
          </a:p>
          <a:p>
            <a:pPr marL="514350" indent="-514350" algn="just">
              <a:lnSpc>
                <a:spcPct val="120000"/>
              </a:lnSpc>
              <a:buAutoNum type="alphaLcPeriod"/>
            </a:pPr>
            <a:r>
              <a:rPr lang="en-US" sz="3200" b="1">
                <a:solidFill>
                  <a:srgbClr val="006666"/>
                </a:solidFill>
                <a:latin typeface="UTM Avo" panose="02040603050506020204" pitchFamily="18" charset="0"/>
              </a:rPr>
              <a:t>Tìm câu nêu ý chính của mỗi đoạn. Câu đó nằm ở vị trí nào trong đoạn?</a:t>
            </a:r>
          </a:p>
        </p:txBody>
      </p:sp>
    </p:spTree>
    <p:extLst>
      <p:ext uri="{BB962C8B-B14F-4D97-AF65-F5344CB8AC3E}">
        <p14:creationId xmlns:p14="http://schemas.microsoft.com/office/powerpoint/2010/main" val="323639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descr="千库网_六一儿童节儿插风涂鸦童真边框_元素编号13102160"/>
          <p:cNvPicPr>
            <a:picLocks noChangeAspect="1"/>
          </p:cNvPicPr>
          <p:nvPr/>
        </p:nvPicPr>
        <p:blipFill>
          <a:blip r:embed="rId2"/>
          <a:stretch>
            <a:fillRect/>
          </a:stretch>
        </p:blipFill>
        <p:spPr>
          <a:xfrm>
            <a:off x="1567203" y="-402273"/>
            <a:ext cx="8297765" cy="7488873"/>
          </a:xfrm>
          <a:prstGeom prst="rect">
            <a:avLst/>
          </a:prstGeom>
        </p:spPr>
      </p:pic>
      <p:grpSp>
        <p:nvGrpSpPr>
          <p:cNvPr id="3" name="Group 2"/>
          <p:cNvGrpSpPr/>
          <p:nvPr/>
        </p:nvGrpSpPr>
        <p:grpSpPr>
          <a:xfrm>
            <a:off x="2340926" y="1467366"/>
            <a:ext cx="6275535" cy="1874797"/>
            <a:chOff x="1877918" y="2006415"/>
            <a:chExt cx="8714767" cy="1874797"/>
          </a:xfrm>
        </p:grpSpPr>
        <p:sp>
          <p:nvSpPr>
            <p:cNvPr id="4" name="TextBox 3"/>
            <p:cNvSpPr txBox="1"/>
            <p:nvPr/>
          </p:nvSpPr>
          <p:spPr>
            <a:xfrm>
              <a:off x="1879407" y="2006415"/>
              <a:ext cx="8713278" cy="1862048"/>
            </a:xfrm>
            <a:prstGeom prst="rect">
              <a:avLst/>
            </a:prstGeom>
            <a:noFill/>
          </p:spPr>
          <p:txBody>
            <a:bodyPr wrap="square" rtlCol="0">
              <a:spAutoFit/>
            </a:bodyPr>
            <a:lstStyle/>
            <a:p>
              <a:pPr algn="ctr"/>
              <a:r>
                <a:rPr lang="en-US" sz="11500">
                  <a:ln w="215900">
                    <a:solidFill>
                      <a:schemeClr val="bg1"/>
                    </a:solidFill>
                  </a:ln>
                  <a:solidFill>
                    <a:schemeClr val="bg1"/>
                  </a:solidFill>
                  <a:effectLst>
                    <a:outerShdw blurRad="38100" dist="38100" dir="2700000" algn="tl">
                      <a:srgbClr val="000000">
                        <a:alpha val="43137"/>
                      </a:srgbClr>
                    </a:outerShdw>
                  </a:effectLst>
                  <a:latin typeface="UTM Showcard" panose="02040603050506020204" pitchFamily="18" charset="0"/>
                </a:rPr>
                <a:t>Vận dụng</a:t>
              </a:r>
            </a:p>
          </p:txBody>
        </p:sp>
        <p:sp>
          <p:nvSpPr>
            <p:cNvPr id="5" name="TextBox 4"/>
            <p:cNvSpPr txBox="1"/>
            <p:nvPr/>
          </p:nvSpPr>
          <p:spPr>
            <a:xfrm>
              <a:off x="1877918" y="2019164"/>
              <a:ext cx="8713278" cy="1862048"/>
            </a:xfrm>
            <a:prstGeom prst="rect">
              <a:avLst/>
            </a:prstGeom>
            <a:noFill/>
          </p:spPr>
          <p:txBody>
            <a:bodyPr wrap="square" rtlCol="0">
              <a:spAutoFit/>
            </a:bodyPr>
            <a:lstStyle/>
            <a:p>
              <a:pPr algn="ctr"/>
              <a:r>
                <a:rPr lang="en-US" sz="11500">
                  <a:gradFill flip="none" rotWithShape="1">
                    <a:gsLst>
                      <a:gs pos="32000">
                        <a:srgbClr val="92D050"/>
                      </a:gs>
                      <a:gs pos="14000">
                        <a:srgbClr val="009999"/>
                      </a:gs>
                      <a:gs pos="64000">
                        <a:srgbClr val="FFFF00"/>
                      </a:gs>
                      <a:gs pos="92000">
                        <a:srgbClr val="FFC000"/>
                      </a:gs>
                    </a:gsLst>
                    <a:lin ang="5400000" scaled="1"/>
                    <a:tileRect/>
                  </a:gradFill>
                  <a:effectLst>
                    <a:outerShdw blurRad="38100" dist="38100" dir="2700000" algn="tl">
                      <a:srgbClr val="000000">
                        <a:alpha val="43137"/>
                      </a:srgbClr>
                    </a:outerShdw>
                  </a:effectLst>
                  <a:latin typeface="UTM Showcard" panose="02040603050506020204" pitchFamily="18" charset="0"/>
                </a:rPr>
                <a:t>Vận dụng</a:t>
              </a:r>
            </a:p>
          </p:txBody>
        </p:sp>
      </p:grpSp>
    </p:spTree>
    <p:extLst>
      <p:ext uri="{BB962C8B-B14F-4D97-AF65-F5344CB8AC3E}">
        <p14:creationId xmlns:p14="http://schemas.microsoft.com/office/powerpoint/2010/main" val="225369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008" y="703007"/>
            <a:ext cx="11308977" cy="1569660"/>
          </a:xfrm>
          <a:prstGeom prst="rect">
            <a:avLst/>
          </a:prstGeom>
          <a:noFill/>
        </p:spPr>
        <p:txBody>
          <a:bodyPr wrap="square" rtlCol="0">
            <a:spAutoFit/>
          </a:bodyPr>
          <a:lstStyle/>
          <a:p>
            <a:pPr>
              <a:lnSpc>
                <a:spcPct val="150000"/>
              </a:lnSpc>
            </a:pPr>
            <a:r>
              <a:rPr lang="en-US" sz="3200" b="1">
                <a:solidFill>
                  <a:srgbClr val="002060"/>
                </a:solidFill>
                <a:latin typeface="UTM Avo" panose="02040603050506020204" pitchFamily="18" charset="0"/>
              </a:rPr>
              <a:t>Trao đổi với người thân về vẻ riêng của từng người trong gia đình.</a:t>
            </a:r>
          </a:p>
        </p:txBody>
      </p:sp>
      <p:pic>
        <p:nvPicPr>
          <p:cNvPr id="3" name="Picture 2"/>
          <p:cNvPicPr>
            <a:picLocks noChangeAspect="1"/>
          </p:cNvPicPr>
          <p:nvPr/>
        </p:nvPicPr>
        <p:blipFill>
          <a:blip r:embed="rId2"/>
          <a:stretch>
            <a:fillRect/>
          </a:stretch>
        </p:blipFill>
        <p:spPr>
          <a:xfrm>
            <a:off x="298938" y="293710"/>
            <a:ext cx="2356339" cy="549974"/>
          </a:xfrm>
          <a:prstGeom prst="rect">
            <a:avLst/>
          </a:prstGeom>
        </p:spPr>
      </p:pic>
      <p:grpSp>
        <p:nvGrpSpPr>
          <p:cNvPr id="6" name="Group 5"/>
          <p:cNvGrpSpPr/>
          <p:nvPr/>
        </p:nvGrpSpPr>
        <p:grpSpPr>
          <a:xfrm>
            <a:off x="346924" y="2337113"/>
            <a:ext cx="2571520" cy="1943453"/>
            <a:chOff x="346924" y="2337113"/>
            <a:chExt cx="2571520" cy="1943453"/>
          </a:xfrm>
        </p:grpSpPr>
        <p:pic>
          <p:nvPicPr>
            <p:cNvPr id="4" name="图片 13">
              <a:extLst>
                <a:ext uri="{FF2B5EF4-FFF2-40B4-BE49-F238E27FC236}">
                  <a16:creationId xmlns:a16="http://schemas.microsoft.com/office/drawing/2014/main" id="{C4D30510-0035-9809-3E24-C1E789ED3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21424213">
              <a:off x="346924" y="2337113"/>
              <a:ext cx="2571520" cy="1943453"/>
            </a:xfrm>
            <a:prstGeom prst="rect">
              <a:avLst/>
            </a:prstGeom>
          </p:spPr>
        </p:pic>
        <p:sp>
          <p:nvSpPr>
            <p:cNvPr id="5" name="TextBox 4"/>
            <p:cNvSpPr txBox="1"/>
            <p:nvPr/>
          </p:nvSpPr>
          <p:spPr>
            <a:xfrm>
              <a:off x="921484" y="2778318"/>
              <a:ext cx="1733793" cy="923330"/>
            </a:xfrm>
            <a:prstGeom prst="rect">
              <a:avLst/>
            </a:prstGeom>
            <a:noFill/>
          </p:spPr>
          <p:txBody>
            <a:bodyPr wrap="square" rtlCol="0">
              <a:spAutoFit/>
            </a:bodyPr>
            <a:lstStyle/>
            <a:p>
              <a:r>
                <a:rPr lang="en-US" sz="5400" b="1">
                  <a:latin typeface="UTM Flamenco" panose="02040603050506020204" pitchFamily="18" charset="0"/>
                </a:rPr>
                <a:t>Gợi ý</a:t>
              </a:r>
            </a:p>
          </p:txBody>
        </p:sp>
      </p:grpSp>
      <p:sp>
        <p:nvSpPr>
          <p:cNvPr id="8" name="TextBox 7"/>
          <p:cNvSpPr txBox="1"/>
          <p:nvPr/>
        </p:nvSpPr>
        <p:spPr>
          <a:xfrm>
            <a:off x="3118167" y="2449735"/>
            <a:ext cx="8275547" cy="3170099"/>
          </a:xfrm>
          <a:prstGeom prst="rect">
            <a:avLst/>
          </a:prstGeom>
          <a:noFill/>
        </p:spPr>
        <p:txBody>
          <a:bodyPr wrap="square" rtlCol="0">
            <a:spAutoFit/>
          </a:bodyPr>
          <a:lstStyle/>
          <a:p>
            <a:pPr marL="285750" indent="-285750" algn="just">
              <a:spcBef>
                <a:spcPts val="600"/>
              </a:spcBef>
              <a:spcAft>
                <a:spcPts val="600"/>
              </a:spcAft>
              <a:buFontTx/>
              <a:buChar char="-"/>
            </a:pPr>
            <a:r>
              <a:rPr lang="en-US" sz="3600">
                <a:latin typeface="UTM Avo" panose="02040603050506020204" pitchFamily="18" charset="0"/>
              </a:rPr>
              <a:t>Em có suy nghĩ thế nào về vẻ riêng của những người trong gia đinh.</a:t>
            </a:r>
          </a:p>
          <a:p>
            <a:pPr marL="285750" indent="-285750" algn="just">
              <a:spcBef>
                <a:spcPts val="600"/>
              </a:spcBef>
              <a:spcAft>
                <a:spcPts val="600"/>
              </a:spcAft>
              <a:buFontTx/>
              <a:buChar char="-"/>
            </a:pPr>
            <a:r>
              <a:rPr lang="en-US" sz="3600">
                <a:latin typeface="UTM Avo" panose="02040603050506020204" pitchFamily="18" charset="0"/>
              </a:rPr>
              <a:t>Vì sao em lại suy nghĩ như thế?</a:t>
            </a:r>
          </a:p>
          <a:p>
            <a:pPr marL="285750" indent="-285750" algn="just">
              <a:spcBef>
                <a:spcPts val="600"/>
              </a:spcBef>
              <a:spcAft>
                <a:spcPts val="600"/>
              </a:spcAft>
              <a:buFontTx/>
              <a:buChar char="-"/>
            </a:pPr>
            <a:r>
              <a:rPr lang="en-US" sz="3600">
                <a:latin typeface="UTM Avo" panose="02040603050506020204" pitchFamily="18" charset="0"/>
              </a:rPr>
              <a:t>Hỏi ý kiến bố mẹ về vẻ riêng của mỗi người.</a:t>
            </a:r>
          </a:p>
        </p:txBody>
      </p:sp>
    </p:spTree>
    <p:extLst>
      <p:ext uri="{BB962C8B-B14F-4D97-AF65-F5344CB8AC3E}">
        <p14:creationId xmlns:p14="http://schemas.microsoft.com/office/powerpoint/2010/main" val="61416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260844"/>
            <a:ext cx="12302827" cy="6395450"/>
          </a:xfrm>
          <a:prstGeom prst="rect">
            <a:avLst/>
          </a:prstGeom>
        </p:spPr>
      </p:pic>
      <p:grpSp>
        <p:nvGrpSpPr>
          <p:cNvPr id="9" name="Group 8"/>
          <p:cNvGrpSpPr/>
          <p:nvPr/>
        </p:nvGrpSpPr>
        <p:grpSpPr>
          <a:xfrm>
            <a:off x="174812" y="1828801"/>
            <a:ext cx="6360459" cy="4669544"/>
            <a:chOff x="174812" y="2030506"/>
            <a:chExt cx="6360459" cy="4669544"/>
          </a:xfrm>
        </p:grpSpPr>
        <p:sp>
          <p:nvSpPr>
            <p:cNvPr id="4" name="Rounded Rectangle 3"/>
            <p:cNvSpPr/>
            <p:nvPr/>
          </p:nvSpPr>
          <p:spPr>
            <a:xfrm>
              <a:off x="174812" y="2030506"/>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4401205"/>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28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8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724841" y="1354843"/>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98033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3" y="1150939"/>
            <a:ext cx="9379132" cy="4625788"/>
            <a:chOff x="174811" y="2052384"/>
            <a:chExt cx="6360459" cy="4625788"/>
          </a:xfrm>
        </p:grpSpPr>
        <p:sp>
          <p:nvSpPr>
            <p:cNvPr id="5" name="Rounded Rectangle 4"/>
            <p:cNvSpPr/>
            <p:nvPr/>
          </p:nvSpPr>
          <p:spPr>
            <a:xfrm>
              <a:off x="174811" y="2052384"/>
              <a:ext cx="6360459" cy="462578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2455601"/>
              <a:ext cx="6051177" cy="4031873"/>
            </a:xfrm>
            <a:prstGeom prst="rect">
              <a:avLst/>
            </a:prstGeom>
            <a:noFill/>
          </p:spPr>
          <p:txBody>
            <a:bodyPr wrap="square" rtlCol="0">
              <a:spAutoFit/>
            </a:bodyPr>
            <a:lstStyle/>
            <a:p>
              <a:pPr algn="just"/>
              <a:r>
                <a:rPr lang="en-US" sz="2800" b="1">
                  <a:solidFill>
                    <a:srgbClr val="002060"/>
                  </a:solidFill>
                  <a:latin typeface="UTM Aptima" panose="02040603050506020204" pitchFamily="18" charset="0"/>
                </a:rPr>
                <a:t>     </a:t>
              </a:r>
              <a:r>
                <a:rPr lang="en-US" sz="32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32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9821823" y="4921"/>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946536" y="3711843"/>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743743" y="779790"/>
            <a:ext cx="1789759" cy="74229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3600" dirty="0">
              <a:solidFill>
                <a:schemeClr val="accent1">
                  <a:lumMod val="75000"/>
                </a:schemeClr>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331509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362471" y="4908557"/>
            <a:ext cx="11475767" cy="683264"/>
          </a:xfrm>
          <a:prstGeom prst="rect">
            <a:avLst/>
          </a:prstGeom>
          <a:noFill/>
        </p:spPr>
        <p:txBody>
          <a:bodyPr wrap="square" rtlCol="0">
            <a:spAutoFit/>
          </a:bodyPr>
          <a:lstStyle/>
          <a:p>
            <a:pPr marL="514350" indent="-514350" algn="just">
              <a:lnSpc>
                <a:spcPct val="120000"/>
              </a:lnSpc>
              <a:buAutoNum type="alphaLcPeriod"/>
            </a:pPr>
            <a:r>
              <a:rPr lang="en-US" sz="3200" b="1">
                <a:solidFill>
                  <a:srgbClr val="C00000"/>
                </a:solidFill>
                <a:latin typeface="UTM Avo" panose="02040603050506020204" pitchFamily="18" charset="0"/>
              </a:rPr>
              <a:t>Nhận xét về hình thức trình bày của các đoạn văn.</a:t>
            </a:r>
          </a:p>
        </p:txBody>
      </p:sp>
      <p:sp>
        <p:nvSpPr>
          <p:cNvPr id="2" name="Right Arrow 1"/>
          <p:cNvSpPr/>
          <p:nvPr/>
        </p:nvSpPr>
        <p:spPr>
          <a:xfrm>
            <a:off x="35977" y="585384"/>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108610" y="2874769"/>
            <a:ext cx="643169" cy="43705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82622" y="4787598"/>
            <a:ext cx="11475767" cy="1668149"/>
          </a:xfrm>
          <a:prstGeom prst="rect">
            <a:avLst/>
          </a:prstGeom>
          <a:noFill/>
        </p:spPr>
        <p:txBody>
          <a:bodyPr wrap="square" rtlCol="0">
            <a:spAutoFit/>
          </a:bodyPr>
          <a:lstStyle/>
          <a:p>
            <a:pPr marL="457200" indent="-457200" algn="just">
              <a:lnSpc>
                <a:spcPct val="120000"/>
              </a:lnSpc>
              <a:buFontTx/>
              <a:buChar char="-"/>
            </a:pPr>
            <a:r>
              <a:rPr lang="en-US" sz="3200" b="1">
                <a:solidFill>
                  <a:srgbClr val="002060"/>
                </a:solidFill>
                <a:latin typeface="UTM Avo" panose="02040603050506020204" pitchFamily="18" charset="0"/>
              </a:rPr>
              <a:t>Câu đầu tiên của đoạn được viết lùi đầu dòng.</a:t>
            </a:r>
          </a:p>
          <a:p>
            <a:pPr marL="457200" indent="-457200" algn="just">
              <a:buFontTx/>
              <a:buChar char="-"/>
            </a:pPr>
            <a:r>
              <a:rPr lang="en-US" sz="3200" b="1">
                <a:solidFill>
                  <a:srgbClr val="002060"/>
                </a:solidFill>
                <a:latin typeface="UTM Avo" panose="02040603050506020204" pitchFamily="18" charset="0"/>
              </a:rPr>
              <a:t>Các câu tiếp theo được viết liên tục không xuống dòng. </a:t>
            </a:r>
          </a:p>
        </p:txBody>
      </p:sp>
    </p:spTree>
    <p:extLst>
      <p:ext uri="{BB962C8B-B14F-4D97-AF65-F5344CB8AC3E}">
        <p14:creationId xmlns:p14="http://schemas.microsoft.com/office/powerpoint/2010/main" val="4750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000"/>
                            </p:stCondLst>
                            <p:childTnLst>
                              <p:par>
                                <p:cTn id="35" presetID="21" presetClass="emph" presetSubtype="0" fill="hold" grpId="1" nodeType="afterEffect">
                                  <p:stCondLst>
                                    <p:cond delay="0"/>
                                  </p:stCondLst>
                                  <p:childTnLst>
                                    <p:animClr clrSpc="hsl" dir="cw">
                                      <p:cBhvr override="childStyle">
                                        <p:cTn id="36" dur="1000" fill="hold"/>
                                        <p:tgtEl>
                                          <p:spTgt spid="18"/>
                                        </p:tgtEl>
                                        <p:attrNameLst>
                                          <p:attrName>style.color</p:attrName>
                                        </p:attrNameLst>
                                      </p:cBhvr>
                                      <p:by>
                                        <p:hsl h="7200000" s="0" l="0"/>
                                      </p:by>
                                    </p:animClr>
                                    <p:animClr clrSpc="hsl" dir="cw">
                                      <p:cBhvr>
                                        <p:cTn id="37" dur="1000" fill="hold"/>
                                        <p:tgtEl>
                                          <p:spTgt spid="18"/>
                                        </p:tgtEl>
                                        <p:attrNameLst>
                                          <p:attrName>fillcolor</p:attrName>
                                        </p:attrNameLst>
                                      </p:cBhvr>
                                      <p:by>
                                        <p:hsl h="7200000" s="0" l="0"/>
                                      </p:by>
                                    </p:animClr>
                                    <p:animClr clrSpc="hsl" dir="cw">
                                      <p:cBhvr>
                                        <p:cTn id="38" dur="1000" fill="hold"/>
                                        <p:tgtEl>
                                          <p:spTgt spid="18"/>
                                        </p:tgtEl>
                                        <p:attrNameLst>
                                          <p:attrName>stroke.color</p:attrName>
                                        </p:attrNameLst>
                                      </p:cBhvr>
                                      <p:by>
                                        <p:hsl h="7200000" s="0" l="0"/>
                                      </p:by>
                                    </p:animClr>
                                    <p:set>
                                      <p:cBhvr>
                                        <p:cTn id="39" dur="1000" fill="hold"/>
                                        <p:tgtEl>
                                          <p:spTgt spid="18"/>
                                        </p:tgtEl>
                                        <p:attrNameLst>
                                          <p:attrName>fill.type</p:attrName>
                                        </p:attrNameLst>
                                      </p:cBhvr>
                                      <p:to>
                                        <p:strVal val="solid"/>
                                      </p:to>
                                    </p:set>
                                  </p:childTnLst>
                                </p:cTn>
                              </p:par>
                              <p:par>
                                <p:cTn id="40" presetID="21" presetClass="emph" presetSubtype="0" fill="hold" grpId="1" nodeType="withEffect">
                                  <p:stCondLst>
                                    <p:cond delay="500"/>
                                  </p:stCondLst>
                                  <p:childTnLst>
                                    <p:animClr clrSpc="hsl" dir="cw">
                                      <p:cBhvr override="childStyle">
                                        <p:cTn id="41" dur="1100" fill="hold"/>
                                        <p:tgtEl>
                                          <p:spTgt spid="2"/>
                                        </p:tgtEl>
                                        <p:attrNameLst>
                                          <p:attrName>style.color</p:attrName>
                                        </p:attrNameLst>
                                      </p:cBhvr>
                                      <p:by>
                                        <p:hsl h="7200000" s="0" l="0"/>
                                      </p:by>
                                    </p:animClr>
                                    <p:animClr clrSpc="hsl" dir="cw">
                                      <p:cBhvr>
                                        <p:cTn id="42" dur="1100" fill="hold"/>
                                        <p:tgtEl>
                                          <p:spTgt spid="2"/>
                                        </p:tgtEl>
                                        <p:attrNameLst>
                                          <p:attrName>fillcolor</p:attrName>
                                        </p:attrNameLst>
                                      </p:cBhvr>
                                      <p:by>
                                        <p:hsl h="7200000" s="0" l="0"/>
                                      </p:by>
                                    </p:animClr>
                                    <p:animClr clrSpc="hsl" dir="cw">
                                      <p:cBhvr>
                                        <p:cTn id="43" dur="1100" fill="hold"/>
                                        <p:tgtEl>
                                          <p:spTgt spid="2"/>
                                        </p:tgtEl>
                                        <p:attrNameLst>
                                          <p:attrName>stroke.color</p:attrName>
                                        </p:attrNameLst>
                                      </p:cBhvr>
                                      <p:by>
                                        <p:hsl h="7200000" s="0" l="0"/>
                                      </p:by>
                                    </p:animClr>
                                    <p:set>
                                      <p:cBhvr>
                                        <p:cTn id="44" dur="1100" fill="hold"/>
                                        <p:tgtEl>
                                          <p:spTgt spid="2"/>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19"/>
                                        </p:tgtEl>
                                        <p:attrNameLst>
                                          <p:attrName>ppt_x</p:attrName>
                                        </p:attrNameLst>
                                      </p:cBhvr>
                                      <p:tavLst>
                                        <p:tav tm="0">
                                          <p:val>
                                            <p:strVal val="ppt_x"/>
                                          </p:val>
                                        </p:tav>
                                        <p:tav tm="100000">
                                          <p:val>
                                            <p:strVal val="ppt_x"/>
                                          </p:val>
                                        </p:tav>
                                      </p:tavLst>
                                    </p:anim>
                                    <p:anim calcmode="lin" valueType="num">
                                      <p:cBhvr additive="base">
                                        <p:cTn id="60" dur="500"/>
                                        <p:tgtEl>
                                          <p:spTgt spid="19"/>
                                        </p:tgtEl>
                                        <p:attrNameLst>
                                          <p:attrName>ppt_y</p:attrName>
                                        </p:attrNameLst>
                                      </p:cBhvr>
                                      <p:tavLst>
                                        <p:tav tm="0">
                                          <p:val>
                                            <p:strVal val="ppt_y"/>
                                          </p:val>
                                        </p:tav>
                                        <p:tav tm="100000">
                                          <p:val>
                                            <p:strVal val="1+ppt_h/2"/>
                                          </p:val>
                                        </p:tav>
                                      </p:tavLst>
                                    </p:anim>
                                    <p:set>
                                      <p:cBhvr>
                                        <p:cTn id="6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p:bldP spid="17" grpId="1"/>
      <p:bldP spid="2" grpId="0" animBg="1"/>
      <p:bldP spid="2" grpId="1" animBg="1"/>
      <p:bldP spid="18" grpId="0" animBg="1"/>
      <p:bldP spid="18" grpId="1" animBg="1"/>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509453"/>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156755"/>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627086"/>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432935"/>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54820" y="4967511"/>
            <a:ext cx="11475767" cy="624338"/>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 là gì?</a:t>
            </a:r>
          </a:p>
        </p:txBody>
      </p:sp>
    </p:spTree>
    <p:extLst>
      <p:ext uri="{BB962C8B-B14F-4D97-AF65-F5344CB8AC3E}">
        <p14:creationId xmlns:p14="http://schemas.microsoft.com/office/powerpoint/2010/main" val="205930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425506" y="260844"/>
            <a:ext cx="12302827" cy="6395450"/>
          </a:xfrm>
          <a:prstGeom prst="rect">
            <a:avLst/>
          </a:prstGeom>
        </p:spPr>
      </p:pic>
      <p:grpSp>
        <p:nvGrpSpPr>
          <p:cNvPr id="9" name="Group 8"/>
          <p:cNvGrpSpPr/>
          <p:nvPr/>
        </p:nvGrpSpPr>
        <p:grpSpPr>
          <a:xfrm>
            <a:off x="57249" y="2730138"/>
            <a:ext cx="6360459" cy="3684659"/>
            <a:chOff x="174812" y="2030506"/>
            <a:chExt cx="6360459" cy="3684659"/>
          </a:xfrm>
        </p:grpSpPr>
        <p:sp>
          <p:nvSpPr>
            <p:cNvPr id="4" name="Rounded Rectangle 3"/>
            <p:cNvSpPr/>
            <p:nvPr/>
          </p:nvSpPr>
          <p:spPr>
            <a:xfrm>
              <a:off x="174812" y="2030506"/>
              <a:ext cx="6360459" cy="3684659"/>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29452" y="2298845"/>
              <a:ext cx="6051177" cy="3416320"/>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293768" y="2377440"/>
            <a:ext cx="1600348" cy="621037"/>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32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7" name="TextBox 6"/>
          <p:cNvSpPr txBox="1"/>
          <p:nvPr/>
        </p:nvSpPr>
        <p:spPr>
          <a:xfrm>
            <a:off x="0" y="420485"/>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6" name="Group 5"/>
          <p:cNvGrpSpPr/>
          <p:nvPr/>
        </p:nvGrpSpPr>
        <p:grpSpPr>
          <a:xfrm>
            <a:off x="642000" y="1130120"/>
            <a:ext cx="5251269" cy="1156125"/>
            <a:chOff x="0" y="1103749"/>
            <a:chExt cx="5251269" cy="1156125"/>
          </a:xfrm>
        </p:grpSpPr>
        <p:sp>
          <p:nvSpPr>
            <p:cNvPr id="5" name="Rectangle 4"/>
            <p:cNvSpPr/>
            <p:nvPr/>
          </p:nvSpPr>
          <p:spPr>
            <a:xfrm>
              <a:off x="0" y="1103749"/>
              <a:ext cx="5251269" cy="1156125"/>
            </a:xfrm>
            <a:prstGeom prst="rect">
              <a:avLst/>
            </a:prstGeom>
            <a:solidFill>
              <a:schemeClr val="accent4">
                <a:lumMod val="40000"/>
                <a:lumOff val="60000"/>
              </a:schemeClr>
            </a:solidFill>
            <a:ln w="19050">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7716" y="1106551"/>
              <a:ext cx="5153553" cy="1077218"/>
            </a:xfrm>
            <a:prstGeom prst="rect">
              <a:avLst/>
            </a:prstGeom>
            <a:noFill/>
          </p:spPr>
          <p:txBody>
            <a:bodyPr wrap="square" rtlCol="0">
              <a:spAutoFit/>
            </a:bodyPr>
            <a:lstStyle/>
            <a:p>
              <a:pPr algn="ctr"/>
              <a:r>
                <a:rPr lang="en-US" sz="3200" b="1">
                  <a:solidFill>
                    <a:srgbClr val="7030A0"/>
                  </a:solidFill>
                  <a:latin typeface="UTM Avo" panose="02040603050506020204" pitchFamily="18" charset="0"/>
                </a:rPr>
                <a:t>Mọi người chuẩn bị cho cuộc khiêu vũ.</a:t>
              </a:r>
            </a:p>
          </p:txBody>
        </p:sp>
      </p:grpSp>
    </p:spTree>
    <p:extLst>
      <p:ext uri="{BB962C8B-B14F-4D97-AF65-F5344CB8AC3E}">
        <p14:creationId xmlns:p14="http://schemas.microsoft.com/office/powerpoint/2010/main" val="1813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254032" y="2582491"/>
            <a:ext cx="10450287" cy="3268932"/>
            <a:chOff x="174811" y="3483936"/>
            <a:chExt cx="6360459" cy="3268932"/>
          </a:xfrm>
        </p:grpSpPr>
        <p:sp>
          <p:nvSpPr>
            <p:cNvPr id="5" name="Rounded Rectangle 4"/>
            <p:cNvSpPr/>
            <p:nvPr/>
          </p:nvSpPr>
          <p:spPr>
            <a:xfrm>
              <a:off x="174811" y="3483936"/>
              <a:ext cx="6360459" cy="3194236"/>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9452" y="3644325"/>
              <a:ext cx="6134264" cy="3108543"/>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8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800" b="1" i="1">
                  <a:latin typeface="UTM Aptima" panose="02040603050506020204" pitchFamily="18" charset="0"/>
                </a:rPr>
                <a:t>( Theo Vũ Tú Nam)</a:t>
              </a:r>
            </a:p>
          </p:txBody>
        </p:sp>
      </p:gr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foregroundMark x1="46624" y1="34464" x2="14598" y2="48213"/>
                        <a14:foregroundMark x1="26167" y1="37735" x2="21152" y2="44216"/>
                      </a14:backgroundRemoval>
                    </a14:imgEffect>
                  </a14:imgLayer>
                </a14:imgProps>
              </a:ext>
              <a:ext uri="{28A0092B-C50C-407E-A947-70E740481C1C}">
                <a14:useLocalDpi xmlns:a14="http://schemas.microsoft.com/office/drawing/2010/main" val="0"/>
              </a:ext>
            </a:extLst>
          </a:blip>
          <a:stretch>
            <a:fillRect/>
          </a:stretch>
        </p:blipFill>
        <p:spPr>
          <a:xfrm>
            <a:off x="9821823" y="4921"/>
            <a:ext cx="2202390" cy="1805294"/>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946536" y="3711843"/>
            <a:ext cx="3748371" cy="3748371"/>
          </a:xfrm>
          <a:prstGeom prst="rect">
            <a:avLst/>
          </a:prstGeom>
        </p:spPr>
      </p:pic>
      <p:sp>
        <p:nvSpPr>
          <p:cNvPr id="7" name="矩形: 圆角 16">
            <a:extLst>
              <a:ext uri="{FF2B5EF4-FFF2-40B4-BE49-F238E27FC236}">
                <a16:creationId xmlns:a16="http://schemas.microsoft.com/office/drawing/2014/main" id="{8C14046D-F732-340D-BCF3-B7773A69F385}"/>
              </a:ext>
            </a:extLst>
          </p:cNvPr>
          <p:cNvSpPr/>
          <p:nvPr/>
        </p:nvSpPr>
        <p:spPr>
          <a:xfrm>
            <a:off x="1678429" y="2283362"/>
            <a:ext cx="1508908" cy="503184"/>
          </a:xfrm>
          <a:prstGeom prst="roundRect">
            <a:avLst>
              <a:gd name="adj" fmla="val 500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8" name="TextBox 7"/>
          <p:cNvSpPr txBox="1"/>
          <p:nvPr/>
        </p:nvSpPr>
        <p:spPr>
          <a:xfrm>
            <a:off x="574766" y="332939"/>
            <a:ext cx="6535271" cy="683264"/>
          </a:xfrm>
          <a:prstGeom prst="rect">
            <a:avLst/>
          </a:prstGeom>
          <a:noFill/>
        </p:spPr>
        <p:txBody>
          <a:bodyPr wrap="square" rtlCol="0">
            <a:spAutoFit/>
          </a:bodyPr>
          <a:lstStyle/>
          <a:p>
            <a:pPr algn="just">
              <a:lnSpc>
                <a:spcPct val="120000"/>
              </a:lnSpc>
            </a:pPr>
            <a:r>
              <a:rPr lang="en-US" sz="3200" b="1">
                <a:solidFill>
                  <a:srgbClr val="C00000"/>
                </a:solidFill>
                <a:latin typeface="UTM Avo" panose="02040603050506020204" pitchFamily="18" charset="0"/>
              </a:rPr>
              <a:t>b. Ý chính của mỗi đoạn văn.</a:t>
            </a:r>
          </a:p>
        </p:txBody>
      </p:sp>
      <p:grpSp>
        <p:nvGrpSpPr>
          <p:cNvPr id="11" name="Group 10"/>
          <p:cNvGrpSpPr/>
          <p:nvPr/>
        </p:nvGrpSpPr>
        <p:grpSpPr>
          <a:xfrm>
            <a:off x="927649" y="1134089"/>
            <a:ext cx="9117688" cy="851077"/>
            <a:chOff x="927649" y="1134089"/>
            <a:chExt cx="9117688" cy="851077"/>
          </a:xfrm>
        </p:grpSpPr>
        <p:sp>
          <p:nvSpPr>
            <p:cNvPr id="9" name="Round Diagonal Corner Rectangle 8"/>
            <p:cNvSpPr/>
            <p:nvPr/>
          </p:nvSpPr>
          <p:spPr>
            <a:xfrm>
              <a:off x="927649" y="1134089"/>
              <a:ext cx="9117688" cy="851077"/>
            </a:xfrm>
            <a:prstGeom prst="round2DiagRect">
              <a:avLst/>
            </a:prstGeom>
            <a:solidFill>
              <a:srgbClr val="0099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1876" y="1256635"/>
              <a:ext cx="8809233" cy="584775"/>
            </a:xfrm>
            <a:prstGeom prst="rect">
              <a:avLst/>
            </a:prstGeom>
            <a:noFill/>
          </p:spPr>
          <p:txBody>
            <a:bodyPr wrap="square" rtlCol="0">
              <a:spAutoFit/>
            </a:bodyPr>
            <a:lstStyle/>
            <a:p>
              <a:pPr algn="ctr"/>
              <a:r>
                <a:rPr lang="en-US" sz="3200" b="1">
                  <a:solidFill>
                    <a:schemeClr val="bg1"/>
                  </a:solidFill>
                  <a:latin typeface="UTM Avo" panose="02040603050506020204" pitchFamily="18" charset="0"/>
                </a:rPr>
                <a:t>Những loài vật chăm chỉ diệt trừ sâu bọ.</a:t>
              </a:r>
            </a:p>
          </p:txBody>
        </p:sp>
      </p:grpSp>
    </p:spTree>
    <p:extLst>
      <p:ext uri="{BB962C8B-B14F-4D97-AF65-F5344CB8AC3E}">
        <p14:creationId xmlns:p14="http://schemas.microsoft.com/office/powerpoint/2010/main" val="3503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691" y="117566"/>
            <a:ext cx="11926389" cy="658368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E:\0000000我图PPT\03.20\亲子乐园\34.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9826" y="5440851"/>
            <a:ext cx="12194117" cy="241226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26574" y="653146"/>
            <a:ext cx="11573688" cy="1985260"/>
            <a:chOff x="277819" y="2030507"/>
            <a:chExt cx="6102811" cy="1985260"/>
          </a:xfrm>
        </p:grpSpPr>
        <p:sp>
          <p:nvSpPr>
            <p:cNvPr id="6" name="Rounded Rectangle 5"/>
            <p:cNvSpPr/>
            <p:nvPr/>
          </p:nvSpPr>
          <p:spPr>
            <a:xfrm>
              <a:off x="277819" y="2030507"/>
              <a:ext cx="6102811" cy="198526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9452" y="2076774"/>
              <a:ext cx="6051177"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Mọi người bắt tay vào việc chuẩn bị cho cuộc khiêu vũ. Người thì xén bớt cỏ để làm sân nhảy, người thì kê ghế dài xung quanh bãi cỏ đã xén gọn. Bên này, hai bạn nhanh nhẹn nhất đang dựng một cái lầu để biểu diễn nhạc. Bên kia, mười tay đàn xuất sắc đã lập thành một dàn nhạc và chơi thử ngay tại chỗ. </a:t>
              </a:r>
            </a:p>
            <a:p>
              <a:pPr algn="r"/>
              <a:r>
                <a:rPr lang="en-US" sz="2400" b="1" i="1">
                  <a:latin typeface="UTM Aptima" panose="02040603050506020204" pitchFamily="18" charset="0"/>
                </a:rPr>
                <a:t>( Theo Ni-cô-lai Nô-xốp)</a:t>
              </a:r>
            </a:p>
          </p:txBody>
        </p:sp>
      </p:grpSp>
      <p:sp>
        <p:nvSpPr>
          <p:cNvPr id="8" name="矩形: 圆角 16">
            <a:extLst>
              <a:ext uri="{FF2B5EF4-FFF2-40B4-BE49-F238E27FC236}">
                <a16:creationId xmlns:a16="http://schemas.microsoft.com/office/drawing/2014/main" id="{8C14046D-F732-340D-BCF3-B7773A69F385}"/>
              </a:ext>
            </a:extLst>
          </p:cNvPr>
          <p:cNvSpPr/>
          <p:nvPr/>
        </p:nvSpPr>
        <p:spPr>
          <a:xfrm>
            <a:off x="685653" y="300448"/>
            <a:ext cx="1469719" cy="48332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1</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grpSp>
        <p:nvGrpSpPr>
          <p:cNvPr id="13" name="Group 12"/>
          <p:cNvGrpSpPr/>
          <p:nvPr/>
        </p:nvGrpSpPr>
        <p:grpSpPr>
          <a:xfrm>
            <a:off x="300448" y="2770779"/>
            <a:ext cx="11599814" cy="2191713"/>
            <a:chOff x="174811" y="2117699"/>
            <a:chExt cx="6275651" cy="2191713"/>
          </a:xfrm>
        </p:grpSpPr>
        <p:sp>
          <p:nvSpPr>
            <p:cNvPr id="14" name="Rounded Rectangle 13"/>
            <p:cNvSpPr/>
            <p:nvPr/>
          </p:nvSpPr>
          <p:spPr>
            <a:xfrm>
              <a:off x="174811" y="2117699"/>
              <a:ext cx="6275651" cy="2149098"/>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258328" y="2370420"/>
              <a:ext cx="6192134" cy="1938992"/>
            </a:xfrm>
            <a:prstGeom prst="rect">
              <a:avLst/>
            </a:prstGeom>
            <a:noFill/>
          </p:spPr>
          <p:txBody>
            <a:bodyPr wrap="square" rtlCol="0">
              <a:spAutoFit/>
            </a:bodyPr>
            <a:lstStyle/>
            <a:p>
              <a:pPr algn="just"/>
              <a:r>
                <a:rPr lang="en-US" sz="2400" b="1">
                  <a:solidFill>
                    <a:srgbClr val="002060"/>
                  </a:solidFill>
                  <a:latin typeface="UTM Aptima" panose="02040603050506020204" pitchFamily="18" charset="0"/>
                </a:rPr>
                <a:t>     </a:t>
              </a:r>
              <a:r>
                <a:rPr lang="en-US" sz="2400" b="1">
                  <a:latin typeface="UTM Aptima" panose="02040603050506020204" pitchFamily="18" charset="0"/>
                </a:rPr>
                <a:t>Những bác ong vàng cần cù tìm bắt từng con sâu trong ngách lá. Kia nữa là họ hàng nhà ruồi trâu có đuôi dài như đuôi chuồn chuồn, đó chính là những “hiệp sĩ” diệt sâu róm. Lại còn những cô cậu chim sâu ít nói, chăm chỉ. Những bác cóc già lặng lẽ, siêng năng. Tất cả đều lo diệt trừ sâu bọ để giữ gìn hoa lá.</a:t>
              </a:r>
            </a:p>
            <a:p>
              <a:pPr algn="r"/>
              <a:r>
                <a:rPr lang="en-US" sz="2400" b="1" i="1">
                  <a:latin typeface="UTM Aptima" panose="02040603050506020204" pitchFamily="18" charset="0"/>
                </a:rPr>
                <a:t>( Theo Vũ Tú Nam)</a:t>
              </a:r>
            </a:p>
          </p:txBody>
        </p:sp>
      </p:grpSp>
      <p:sp>
        <p:nvSpPr>
          <p:cNvPr id="16" name="矩形: 圆角 16">
            <a:extLst>
              <a:ext uri="{FF2B5EF4-FFF2-40B4-BE49-F238E27FC236}">
                <a16:creationId xmlns:a16="http://schemas.microsoft.com/office/drawing/2014/main" id="{8C14046D-F732-340D-BCF3-B7773A69F385}"/>
              </a:ext>
            </a:extLst>
          </p:cNvPr>
          <p:cNvSpPr/>
          <p:nvPr/>
        </p:nvSpPr>
        <p:spPr>
          <a:xfrm>
            <a:off x="652995" y="2576628"/>
            <a:ext cx="1535034" cy="550395"/>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rPr>
              <a:t>Đoạn 2</a:t>
            </a:r>
            <a:endParaRPr lang="zh-CN" altLang="en-US" sz="2800" dirty="0">
              <a:solidFill>
                <a:srgbClr val="C00000"/>
              </a:solidFill>
              <a:latin typeface="#9Slide04 Goku" panose="02000503000000020004" pitchFamily="2" charset="0"/>
              <a:ea typeface="字魂131号-酷乐潮玩体" panose="00000500000000000000" pitchFamily="2" charset="-122"/>
              <a:sym typeface="Arial" panose="020B0604020202020204" pitchFamily="34" charset="0"/>
            </a:endParaRPr>
          </a:p>
        </p:txBody>
      </p:sp>
      <p:sp>
        <p:nvSpPr>
          <p:cNvPr id="17" name="TextBox 16"/>
          <p:cNvSpPr txBox="1"/>
          <p:nvPr/>
        </p:nvSpPr>
        <p:spPr>
          <a:xfrm>
            <a:off x="439657" y="5366622"/>
            <a:ext cx="11475767" cy="1215269"/>
          </a:xfrm>
          <a:prstGeom prst="rect">
            <a:avLst/>
          </a:prstGeom>
          <a:solidFill>
            <a:schemeClr val="bg1"/>
          </a:solidFill>
        </p:spPr>
        <p:txBody>
          <a:bodyPr wrap="square" rtlCol="0">
            <a:spAutoFit/>
          </a:bodyPr>
          <a:lstStyle/>
          <a:p>
            <a:pPr algn="just">
              <a:lnSpc>
                <a:spcPct val="120000"/>
              </a:lnSpc>
            </a:pPr>
            <a:r>
              <a:rPr lang="en-US" sz="3200" b="1" dirty="0">
                <a:solidFill>
                  <a:srgbClr val="C00000"/>
                </a:solidFill>
                <a:latin typeface="UTM Avo" panose="02040603050506020204" pitchFamily="18" charset="0"/>
              </a:rPr>
              <a:t>c. </a:t>
            </a:r>
            <a:r>
              <a:rPr lang="en-US" sz="3200" b="1" dirty="0" err="1">
                <a:solidFill>
                  <a:srgbClr val="C00000"/>
                </a:solidFill>
                <a:latin typeface="UTM Avo" panose="02040603050506020204" pitchFamily="18" charset="0"/>
              </a:rPr>
              <a:t>Tìm</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nêu</a:t>
            </a:r>
            <a:r>
              <a:rPr lang="en-US" sz="3200" b="1" dirty="0">
                <a:solidFill>
                  <a:srgbClr val="C00000"/>
                </a:solidFill>
                <a:latin typeface="UTM Avo" panose="02040603050506020204" pitchFamily="18" charset="0"/>
              </a:rPr>
              <a:t> ý </a:t>
            </a:r>
            <a:r>
              <a:rPr lang="en-US" sz="3200" b="1" dirty="0" err="1">
                <a:solidFill>
                  <a:srgbClr val="C00000"/>
                </a:solidFill>
                <a:latin typeface="UTM Avo" panose="02040603050506020204" pitchFamily="18" charset="0"/>
              </a:rPr>
              <a:t>chính</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của</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mỗi</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Câu</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đó</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nằm</a:t>
            </a:r>
            <a:r>
              <a:rPr lang="en-US" sz="3200" b="1" dirty="0">
                <a:solidFill>
                  <a:srgbClr val="C00000"/>
                </a:solidFill>
                <a:latin typeface="UTM Avo" panose="02040603050506020204" pitchFamily="18" charset="0"/>
              </a:rPr>
              <a:t> ở </a:t>
            </a:r>
            <a:r>
              <a:rPr lang="en-US" sz="3200" b="1" dirty="0" err="1">
                <a:solidFill>
                  <a:srgbClr val="C00000"/>
                </a:solidFill>
                <a:latin typeface="UTM Avo" panose="02040603050506020204" pitchFamily="18" charset="0"/>
              </a:rPr>
              <a:t>vị</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trí</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nào</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trong</a:t>
            </a:r>
            <a:r>
              <a:rPr lang="en-US" sz="3200" b="1" dirty="0">
                <a:solidFill>
                  <a:srgbClr val="C00000"/>
                </a:solidFill>
                <a:latin typeface="UTM Avo" panose="02040603050506020204" pitchFamily="18" charset="0"/>
              </a:rPr>
              <a:t> </a:t>
            </a:r>
            <a:r>
              <a:rPr lang="en-US" sz="3200" b="1" dirty="0" err="1">
                <a:solidFill>
                  <a:srgbClr val="C00000"/>
                </a:solidFill>
                <a:latin typeface="UTM Avo" panose="02040603050506020204" pitchFamily="18" charset="0"/>
              </a:rPr>
              <a:t>đoạn</a:t>
            </a:r>
            <a:r>
              <a:rPr lang="en-US" sz="3200" b="1" dirty="0">
                <a:solidFill>
                  <a:srgbClr val="C00000"/>
                </a:solidFill>
                <a:latin typeface="UTM Avo" panose="02040603050506020204" pitchFamily="18" charset="0"/>
              </a:rPr>
              <a:t>?</a:t>
            </a:r>
          </a:p>
        </p:txBody>
      </p:sp>
      <p:cxnSp>
        <p:nvCxnSpPr>
          <p:cNvPr id="10" name="Straight Connector 9"/>
          <p:cNvCxnSpPr/>
          <p:nvPr/>
        </p:nvCxnSpPr>
        <p:spPr>
          <a:xfrm>
            <a:off x="927461" y="1097282"/>
            <a:ext cx="749808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222170" y="4515396"/>
            <a:ext cx="6035040"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11" name="Rounded Rectangular Callout 10"/>
          <p:cNvSpPr/>
          <p:nvPr/>
        </p:nvSpPr>
        <p:spPr>
          <a:xfrm>
            <a:off x="5819502" y="116696"/>
            <a:ext cx="3193870" cy="606104"/>
          </a:xfrm>
          <a:prstGeom prst="wedgeRoundRectCallout">
            <a:avLst>
              <a:gd name="adj1" fmla="val -50842"/>
              <a:gd name="adj2" fmla="val 7083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2">
                    <a:lumMod val="75000"/>
                  </a:schemeClr>
                </a:solidFill>
                <a:latin typeface="UTM Avo" panose="02040603050506020204" pitchFamily="18" charset="0"/>
              </a:rPr>
              <a:t>Ở đầu đoạn</a:t>
            </a:r>
          </a:p>
        </p:txBody>
      </p:sp>
      <p:sp>
        <p:nvSpPr>
          <p:cNvPr id="22" name="Rounded Rectangular Callout 21"/>
          <p:cNvSpPr/>
          <p:nvPr/>
        </p:nvSpPr>
        <p:spPr>
          <a:xfrm>
            <a:off x="6951616" y="4685514"/>
            <a:ext cx="3720737" cy="606104"/>
          </a:xfrm>
          <a:prstGeom prst="wedgeRoundRectCallout">
            <a:avLst>
              <a:gd name="adj1" fmla="val -34482"/>
              <a:gd name="adj2" fmla="val -7916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lumMod val="75000"/>
                  </a:schemeClr>
                </a:solidFill>
                <a:latin typeface="UTM Avo" panose="02040603050506020204" pitchFamily="18" charset="0"/>
              </a:rPr>
              <a:t>Ở </a:t>
            </a:r>
            <a:r>
              <a:rPr lang="en-US" sz="3200" b="1" dirty="0" err="1">
                <a:solidFill>
                  <a:schemeClr val="accent2">
                    <a:lumMod val="75000"/>
                  </a:schemeClr>
                </a:solidFill>
                <a:latin typeface="UTM Avo" panose="02040603050506020204" pitchFamily="18" charset="0"/>
              </a:rPr>
              <a:t>cuối</a:t>
            </a:r>
            <a:r>
              <a:rPr lang="en-US" sz="3200" b="1" dirty="0">
                <a:solidFill>
                  <a:schemeClr val="accent2">
                    <a:lumMod val="75000"/>
                  </a:schemeClr>
                </a:solidFill>
                <a:latin typeface="UTM Avo" panose="02040603050506020204" pitchFamily="18" charset="0"/>
              </a:rPr>
              <a:t> </a:t>
            </a:r>
            <a:r>
              <a:rPr lang="en-US" sz="3200" b="1" dirty="0" err="1">
                <a:solidFill>
                  <a:schemeClr val="accent2">
                    <a:lumMod val="75000"/>
                  </a:schemeClr>
                </a:solidFill>
                <a:latin typeface="UTM Avo" panose="02040603050506020204" pitchFamily="18" charset="0"/>
              </a:rPr>
              <a:t>đoạn</a:t>
            </a:r>
            <a:endParaRPr lang="en-US" sz="3200" b="1" dirty="0">
              <a:solidFill>
                <a:schemeClr val="accent2">
                  <a:lumMod val="75000"/>
                </a:schemeClr>
              </a:solidFill>
              <a:latin typeface="UTM Avo" panose="02040603050506020204" pitchFamily="18" charset="0"/>
            </a:endParaRPr>
          </a:p>
        </p:txBody>
      </p:sp>
    </p:spTree>
    <p:extLst>
      <p:ext uri="{BB962C8B-B14F-4D97-AF65-F5344CB8AC3E}">
        <p14:creationId xmlns:p14="http://schemas.microsoft.com/office/powerpoint/2010/main" val="330302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2131</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21</vt:i4>
      </vt:variant>
    </vt:vector>
  </HeadingPairs>
  <TitlesOfParts>
    <vt:vector size="37" baseType="lpstr">
      <vt:lpstr>UTM Avo</vt:lpstr>
      <vt:lpstr>UTM Aptima</vt:lpstr>
      <vt:lpstr>Calibri</vt:lpstr>
      <vt:lpstr>Chango</vt:lpstr>
      <vt:lpstr>Arial</vt:lpstr>
      <vt:lpstr>UTM Showcard</vt:lpstr>
      <vt:lpstr>#9Slide05 VL Fadilla</vt:lpstr>
      <vt:lpstr>#9Slide04 Goku</vt:lpstr>
      <vt:lpstr>UTM Arruba KT</vt:lpstr>
      <vt:lpstr>SVN-Newton</vt:lpstr>
      <vt:lpstr>#9Slide05 Aphrodite Pro</vt:lpstr>
      <vt:lpstr>#9Slide07 HoneyCream</vt:lpstr>
      <vt:lpstr>Times New Roman</vt:lpstr>
      <vt:lpstr>#9Slide05 SVNUT Triumph</vt:lpstr>
      <vt:lpstr>UTM Flamenco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MT50</Manager>
  <Company>MT50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MT50</dc:subject>
  <dc:creator>BÍCH NGỌC</dc:creator>
  <cp:keywords>MĂNGNON</cp:keywords>
  <dc:description>MT50</dc:description>
  <cp:lastModifiedBy>Windows 10</cp:lastModifiedBy>
  <cp:revision>2</cp:revision>
  <dcterms:created xsi:type="dcterms:W3CDTF">2023-06-18T15:28:22Z</dcterms:created>
  <dcterms:modified xsi:type="dcterms:W3CDTF">2023-09-14T08:04:53Z</dcterms:modified>
  <cp:category>MT50</cp:category>
  <cp:version>MT50</cp:version>
</cp:coreProperties>
</file>