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handoutMasterIdLst>
    <p:handoutMasterId r:id="rId18"/>
  </p:handoutMasterIdLst>
  <p:sldIdLst>
    <p:sldId id="256" r:id="rId3"/>
    <p:sldId id="257" r:id="rId4"/>
    <p:sldId id="258" r:id="rId5"/>
    <p:sldId id="270" r:id="rId6"/>
    <p:sldId id="259" r:id="rId7"/>
    <p:sldId id="261" r:id="rId8"/>
    <p:sldId id="552" r:id="rId9"/>
    <p:sldId id="262" r:id="rId10"/>
    <p:sldId id="272" r:id="rId11"/>
    <p:sldId id="553" r:id="rId12"/>
    <p:sldId id="554" r:id="rId13"/>
    <p:sldId id="541" r:id="rId14"/>
    <p:sldId id="563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92368DA-7C24-75CF-8147-DABBDC5DD9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A6E6-1EED-D04E-AA72-4B2CFA145C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2EEB2-389A-477D-BAC0-FA3DEFC82B8D}" type="datetimeFigureOut">
              <a:rPr lang="en-US" smtClean="0"/>
              <a:t>14/9/2023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D5FA4-755F-0B23-4D09-C84B7F123E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B55824-F76E-7848-7CF1-628F65CB0D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BF307-C4C4-42E8-B4EE-EFBCDBD12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174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7DFB9-EC34-4337-B2CC-B56CC28BCF71}" type="datetimeFigureOut">
              <a:rPr lang="en-US" smtClean="0"/>
              <a:t>14/9/2023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86A21-E99B-4D28-8982-857CD3CE1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634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166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406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50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01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03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99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430365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80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308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D1F45-D48D-4102-8D43-F8D3CF0BD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693F1-9726-4E0F-BDB1-E5170C67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436B7E-C83D-4488-A44C-D50D9DEF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813619-C3FC-4460-A4F6-88321A530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3294C5-66B1-4782-BB54-3951985B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585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75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899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692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01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76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99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584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3DCA5F-4DE3-488C-8C68-C5B13936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92CB39-84F7-4774-91FF-B7254FB9D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ED4388-3575-49CC-AC48-6760A3A9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4B48D5A-4339-49F5-8952-AA131843E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35DF0A-9CFD-42D1-BF59-492EB99D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70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23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08156-6517-4E88-9482-DB7EEE62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EF7D57-ECE5-45A9-9622-14A8B22CA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0F5F27-FFE6-4ACA-B176-2FCBDD04E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83308E-2F80-4507-91BF-A49DC9D7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3A2499-6432-493C-9F8A-99A706B2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825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5E3486D-B586-48C1-B235-8D34B1FC3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224B8F5-1484-49E8-A9EB-428FC22A9B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F342D4-1B0D-4FF6-B99F-3E0A5C1F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3B76DF-DB53-421B-BD43-AEBB31E6E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BEDFB2-8B77-4C22-8624-C32E45FE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5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17E64-3210-49B8-838F-7D28482F7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6A387A-D31F-4BC0-A39D-75D597684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259D19-BB8A-4ECE-8703-DE59F1E2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67E923-7904-49B6-9728-37D5E121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50C006-8674-4945-9EA0-6DF0C1C5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2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57781-566C-4007-9400-E1BBF2CC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F4EE65-07F2-4FED-89C7-2149AE054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211B50-0782-4B4A-BEEB-524ED45F0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2B23A6-2CCA-4317-8A74-19A7CB98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DA0E9B-8F6C-420B-8300-1653926F8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FB5DEB-833D-4C7A-8FCB-5153919A2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53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831001-A4CE-42CB-89CB-DEA29CFF7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CAD4D5-7F9C-43D7-B57D-E4D5AE1D1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8F8C879-4BEE-4DC2-AABB-5CD12E6CC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E5E142F-DD1D-4E3D-A494-37680FC4D6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DDE320-5B69-4B61-9729-911654112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8D5351A-0C18-43EC-81D0-096246E7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D957F6-E65F-4D01-A59E-B68EC8BF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EBA76D-C516-4CFE-A62D-76A60715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0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4A186-0C81-42B5-B813-31BC362C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99D89BC-B7D6-4C60-8426-437C813CD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5FDA4D-F543-4016-A283-A480F728C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56848A0-3A64-4FCD-B73D-BA4BD8F4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00D59DD-F38E-4A14-8067-584159B3F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C8E271-A6DB-4EAB-A5B7-0E4F1872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554154-B1D8-4F35-89B6-8D8BDDAF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3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C1699C-BEDE-4954-BEC0-ECE0ADAC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CB2C7-54DB-4A1A-94B0-BC508506F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4E2EDD-67B9-4D8D-BDB7-19D9D48CA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8B3DD4-80DF-429F-8EE8-EA0A2E469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86866-52C6-4F5D-9F79-606012890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86DEDA-05A6-4B6B-B41C-84DCD63A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542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13965B-DFCE-4DE2-821A-1D0D8E4FE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82D6DD-FEFB-4DA0-8083-AAF53C945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14C992-7600-4FB7-A972-A2AD8D357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E52AC9-9C30-4C59-80A8-FE9C7EF9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BAB249-4E30-4D86-8178-E2106689D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9576A-F5B9-486F-A595-9C885C00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93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46B24B-D8D4-443D-AE02-01A71C1A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086114-884B-42FB-8AE0-0ECF75C0E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6F962D-FAE6-4DD4-99B3-FF1C5EBA9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276D52-3E89-4E96-BC2E-6724A3211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2C4C0-0BC2-41BE-88DD-5AF68F871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5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46B24B-D8D4-443D-AE02-01A71C1A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086114-884B-42FB-8AE0-0ECF75C0ED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6F962D-FAE6-4DD4-99B3-FF1C5EBA9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57F77-4B20-4558-8AC1-237454841FC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276D52-3E89-4E96-BC2E-6724A3211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2C4C0-0BC2-41BE-88DD-5AF68F871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74C25-BC56-4D43-9125-915908F765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2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61053" y="1015998"/>
            <a:ext cx="10127974" cy="4113038"/>
          </a:xfrm>
          <a:prstGeom prst="roundRect">
            <a:avLst/>
          </a:prstGeom>
          <a:solidFill>
            <a:schemeClr val="bg1">
              <a:alpha val="81000"/>
            </a:schemeClr>
          </a:solidFill>
          <a:ln w="38100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22CD5-3433-1F08-35A5-1D10D721B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60" b="58182"/>
          <a:stretch/>
        </p:blipFill>
        <p:spPr>
          <a:xfrm>
            <a:off x="1278977" y="1015998"/>
            <a:ext cx="9451970" cy="420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6789DE-0F17-4048-9ED0-690CB990C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195"/>
            <a:ext cx="1779689" cy="1350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645AC-BF05-2278-273E-79D092E4912E}"/>
              </a:ext>
            </a:extLst>
          </p:cNvPr>
          <p:cNvSpPr txBox="1"/>
          <p:nvPr/>
        </p:nvSpPr>
        <p:spPr>
          <a:xfrm>
            <a:off x="892617" y="1829938"/>
            <a:ext cx="1052106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nl-NL" sz="6000" dirty="0">
                <a:solidFill>
                  <a:srgbClr val="0070C0"/>
                </a:solidFill>
                <a:effectLst/>
                <a:latin typeface="SVN-SAF" panose="02040603050506020204" pitchFamily="18" charset="0"/>
                <a:ea typeface="Calibri" panose="020F0502020204030204" pitchFamily="34" charset="0"/>
              </a:rPr>
              <a:t>Hoạt động 1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nl-NL" sz="8000" b="1" dirty="0">
                <a:solidFill>
                  <a:srgbClr val="FF0000"/>
                </a:solidFill>
                <a:effectLst/>
                <a:latin typeface="SVN-SAF" panose="02040603050506020204" pitchFamily="18" charset="0"/>
                <a:ea typeface="Calibri" panose="020F0502020204030204" pitchFamily="34" charset="0"/>
              </a:rPr>
              <a:t>TÌM HIỂU VỀ BẢO VỆ MÔI TRƯỜNG</a:t>
            </a:r>
            <a:endParaRPr lang="en-US" sz="7200" dirty="0">
              <a:solidFill>
                <a:srgbClr val="FF0000"/>
              </a:solidFill>
              <a:effectLst/>
              <a:latin typeface="SVN-SAF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 descr="组 55">
            <a:extLst>
              <a:ext uri="{FF2B5EF4-FFF2-40B4-BE49-F238E27FC236}">
                <a16:creationId xmlns:a16="http://schemas.microsoft.com/office/drawing/2014/main" id="{54FC24A9-3400-0F17-D537-8858BB2F8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612DB50-4A0E-D1E1-5E73-43C3CB048708}"/>
              </a:ext>
            </a:extLst>
          </p:cNvPr>
          <p:cNvGrpSpPr/>
          <p:nvPr/>
        </p:nvGrpSpPr>
        <p:grpSpPr>
          <a:xfrm>
            <a:off x="2439741" y="1743662"/>
            <a:ext cx="7312517" cy="3370676"/>
            <a:chOff x="5409377" y="1706685"/>
            <a:chExt cx="5380053" cy="2688503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989E6B3-3033-9339-A46E-7C39A0EBE453}"/>
                </a:ext>
              </a:extLst>
            </p:cNvPr>
            <p:cNvSpPr/>
            <p:nvPr/>
          </p:nvSpPr>
          <p:spPr>
            <a:xfrm>
              <a:off x="5409377" y="1706685"/>
              <a:ext cx="5380053" cy="2688503"/>
            </a:xfrm>
            <a:prstGeom prst="roundRect">
              <a:avLst/>
            </a:prstGeom>
            <a:grpFill/>
            <a:ln w="28575">
              <a:solidFill>
                <a:srgbClr val="F0893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2348B0-7642-A04D-15A1-208F4E1B8080}"/>
                </a:ext>
              </a:extLst>
            </p:cNvPr>
            <p:cNvSpPr txBox="1"/>
            <p:nvPr/>
          </p:nvSpPr>
          <p:spPr>
            <a:xfrm>
              <a:off x="5691866" y="2001069"/>
              <a:ext cx="4815074" cy="209973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àm việc theo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đôi và tìm hiểu về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Hiện trạng môi trường: đất, nước, không khí….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- Hành động bảo vệ môi trường của bản thân và gia đình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4174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CFA547C-E607-CB07-2B18-7D94FF9CFB45}"/>
              </a:ext>
            </a:extLst>
          </p:cNvPr>
          <p:cNvGrpSpPr/>
          <p:nvPr/>
        </p:nvGrpSpPr>
        <p:grpSpPr>
          <a:xfrm>
            <a:off x="720202" y="1547672"/>
            <a:ext cx="3567915" cy="4696807"/>
            <a:chOff x="720202" y="1547672"/>
            <a:chExt cx="3567915" cy="4696807"/>
          </a:xfrm>
        </p:grpSpPr>
        <p:grpSp>
          <p:nvGrpSpPr>
            <p:cNvPr id="3" name="组合 2"/>
            <p:cNvGrpSpPr/>
            <p:nvPr/>
          </p:nvGrpSpPr>
          <p:grpSpPr>
            <a:xfrm>
              <a:off x="720202" y="1547672"/>
              <a:ext cx="3567915" cy="4696807"/>
              <a:chOff x="1862" y="3833"/>
              <a:chExt cx="4794" cy="4449"/>
            </a:xfrm>
          </p:grpSpPr>
          <p:sp>
            <p:nvSpPr>
              <p:cNvPr id="5" name="矩形: 圆角 11"/>
              <p:cNvSpPr/>
              <p:nvPr>
                <p:custDataLst>
                  <p:tags r:id="rId5"/>
                </p:custDataLst>
              </p:nvPr>
            </p:nvSpPr>
            <p:spPr>
              <a:xfrm>
                <a:off x="1870" y="3833"/>
                <a:ext cx="4777" cy="3833"/>
              </a:xfrm>
              <a:prstGeom prst="roundRect">
                <a:avLst>
                  <a:gd name="adj" fmla="val 7807"/>
                </a:avLst>
              </a:prstGeom>
              <a:solidFill>
                <a:srgbClr val="FFFAF3"/>
              </a:solidFill>
              <a:ln>
                <a:solidFill>
                  <a:srgbClr val="F1A0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7" name="任意多边形 6"/>
              <p:cNvSpPr/>
              <p:nvPr>
                <p:custDataLst>
                  <p:tags r:id="rId6"/>
                </p:custDataLst>
              </p:nvPr>
            </p:nvSpPr>
            <p:spPr>
              <a:xfrm flipV="1">
                <a:off x="1862" y="7903"/>
                <a:ext cx="4794" cy="379"/>
              </a:xfrm>
              <a:custGeom>
                <a:avLst/>
                <a:gdLst>
                  <a:gd name="adj" fmla="val 50000"/>
                  <a:gd name="a" fmla="pin 0 adj 100000"/>
                  <a:gd name="x1" fmla="*/ w a 200000"/>
                  <a:gd name="x2" fmla="*/ w a 100000"/>
                  <a:gd name="x3" fmla="+- x1 wd2 0"/>
                </a:gdLst>
                <a:ahLst/>
                <a:cxnLst>
                  <a:cxn ang="3">
                    <a:pos x="x2" y="t"/>
                  </a:cxn>
                  <a:cxn ang="cd2">
                    <a:pos x="x1" y="vc"/>
                  </a:cxn>
                  <a:cxn ang="cd4">
                    <a:pos x="l" y="b"/>
                  </a:cxn>
                  <a:cxn ang="cd4">
                    <a:pos x="x2" y="b"/>
                  </a:cxn>
                  <a:cxn ang="cd4">
                    <a:pos x="r" y="b"/>
                  </a:cxn>
                  <a:cxn ang="0">
                    <a:pos x="x3" y="vc"/>
                  </a:cxn>
                </a:cxnLst>
                <a:rect l="l" t="t" r="r" b="b"/>
                <a:pathLst>
                  <a:path w="4794" h="379">
                    <a:moveTo>
                      <a:pt x="2201" y="176"/>
                    </a:moveTo>
                    <a:lnTo>
                      <a:pt x="2397" y="0"/>
                    </a:lnTo>
                    <a:lnTo>
                      <a:pt x="2594" y="176"/>
                    </a:lnTo>
                    <a:lnTo>
                      <a:pt x="2201" y="176"/>
                    </a:lnTo>
                    <a:close/>
                    <a:moveTo>
                      <a:pt x="0" y="379"/>
                    </a:moveTo>
                    <a:lnTo>
                      <a:pt x="4794" y="379"/>
                    </a:lnTo>
                    <a:lnTo>
                      <a:pt x="4794" y="177"/>
                    </a:lnTo>
                    <a:lnTo>
                      <a:pt x="0" y="177"/>
                    </a:lnTo>
                    <a:lnTo>
                      <a:pt x="0" y="379"/>
                    </a:lnTo>
                    <a:close/>
                  </a:path>
                </a:pathLst>
              </a:custGeom>
              <a:solidFill>
                <a:srgbClr val="F1A0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D1EAE2-67BC-7C41-B58B-21033AA711ED}"/>
                </a:ext>
              </a:extLst>
            </p:cNvPr>
            <p:cNvSpPr txBox="1"/>
            <p:nvPr/>
          </p:nvSpPr>
          <p:spPr>
            <a:xfrm>
              <a:off x="720202" y="1569925"/>
              <a:ext cx="3425213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latin typeface="Cambria" panose="02040503050406030204" pitchFamily="18" charset="0"/>
                </a:rPr>
                <a:t>Đảm bảo các yêu cầu về chất lượng môi trường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vi-VN" sz="2800" dirty="0">
                  <a:latin typeface="Cambria" panose="02040503050406030204" pitchFamily="18" charset="0"/>
                </a:rPr>
                <a:t>đất, nước, không khí, tạo sự an toàn về sức khoẻ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vi-VN" sz="2800" dirty="0">
                  <a:latin typeface="Cambria" panose="02040503050406030204" pitchFamily="18" charset="0"/>
                </a:rPr>
                <a:t>và môi trường cho người dân, các nhà đầu tư,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vi-VN" sz="2800" dirty="0">
                  <a:latin typeface="Cambria" panose="02040503050406030204" pitchFamily="18" charset="0"/>
                </a:rPr>
                <a:t>cho du khách;</a:t>
              </a:r>
              <a:endParaRPr lang="en-US" sz="2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CF070E-5F9D-8364-A92C-277784103993}"/>
              </a:ext>
            </a:extLst>
          </p:cNvPr>
          <p:cNvGrpSpPr/>
          <p:nvPr/>
        </p:nvGrpSpPr>
        <p:grpSpPr>
          <a:xfrm>
            <a:off x="4431142" y="1547672"/>
            <a:ext cx="3567915" cy="4696807"/>
            <a:chOff x="4431142" y="1547672"/>
            <a:chExt cx="3567915" cy="4696807"/>
          </a:xfrm>
        </p:grpSpPr>
        <p:grpSp>
          <p:nvGrpSpPr>
            <p:cNvPr id="10" name="组合 9"/>
            <p:cNvGrpSpPr/>
            <p:nvPr/>
          </p:nvGrpSpPr>
          <p:grpSpPr>
            <a:xfrm>
              <a:off x="4431142" y="1547672"/>
              <a:ext cx="3567915" cy="4696807"/>
              <a:chOff x="1862" y="3833"/>
              <a:chExt cx="4794" cy="4449"/>
            </a:xfrm>
          </p:grpSpPr>
          <p:sp>
            <p:nvSpPr>
              <p:cNvPr id="12" name="矩形: 圆角 11"/>
              <p:cNvSpPr/>
              <p:nvPr>
                <p:custDataLst>
                  <p:tags r:id="rId3"/>
                </p:custDataLst>
              </p:nvPr>
            </p:nvSpPr>
            <p:spPr>
              <a:xfrm>
                <a:off x="1870" y="3833"/>
                <a:ext cx="4777" cy="3833"/>
              </a:xfrm>
              <a:prstGeom prst="roundRect">
                <a:avLst>
                  <a:gd name="adj" fmla="val 7807"/>
                </a:avLst>
              </a:prstGeom>
              <a:solidFill>
                <a:srgbClr val="FFFAF3"/>
              </a:solidFill>
              <a:ln>
                <a:solidFill>
                  <a:srgbClr val="F1A0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4" name="任意多边形 13"/>
              <p:cNvSpPr/>
              <p:nvPr>
                <p:custDataLst>
                  <p:tags r:id="rId4"/>
                </p:custDataLst>
              </p:nvPr>
            </p:nvSpPr>
            <p:spPr>
              <a:xfrm flipV="1">
                <a:off x="1862" y="7903"/>
                <a:ext cx="4794" cy="379"/>
              </a:xfrm>
              <a:custGeom>
                <a:avLst/>
                <a:gdLst>
                  <a:gd name="adj" fmla="val 50000"/>
                  <a:gd name="a" fmla="pin 0 adj 100000"/>
                  <a:gd name="x1" fmla="*/ w a 200000"/>
                  <a:gd name="x2" fmla="*/ w a 100000"/>
                  <a:gd name="x3" fmla="+- x1 wd2 0"/>
                </a:gdLst>
                <a:ahLst/>
                <a:cxnLst>
                  <a:cxn ang="3">
                    <a:pos x="x2" y="t"/>
                  </a:cxn>
                  <a:cxn ang="cd2">
                    <a:pos x="x1" y="vc"/>
                  </a:cxn>
                  <a:cxn ang="cd4">
                    <a:pos x="l" y="b"/>
                  </a:cxn>
                  <a:cxn ang="cd4">
                    <a:pos x="x2" y="b"/>
                  </a:cxn>
                  <a:cxn ang="cd4">
                    <a:pos x="r" y="b"/>
                  </a:cxn>
                  <a:cxn ang="0">
                    <a:pos x="x3" y="vc"/>
                  </a:cxn>
                </a:cxnLst>
                <a:rect l="l" t="t" r="r" b="b"/>
                <a:pathLst>
                  <a:path w="4794" h="379">
                    <a:moveTo>
                      <a:pt x="2201" y="176"/>
                    </a:moveTo>
                    <a:lnTo>
                      <a:pt x="2397" y="0"/>
                    </a:lnTo>
                    <a:lnTo>
                      <a:pt x="2594" y="176"/>
                    </a:lnTo>
                    <a:lnTo>
                      <a:pt x="2201" y="176"/>
                    </a:lnTo>
                    <a:close/>
                    <a:moveTo>
                      <a:pt x="0" y="379"/>
                    </a:moveTo>
                    <a:lnTo>
                      <a:pt x="4794" y="379"/>
                    </a:lnTo>
                    <a:lnTo>
                      <a:pt x="4794" y="177"/>
                    </a:lnTo>
                    <a:lnTo>
                      <a:pt x="0" y="177"/>
                    </a:lnTo>
                    <a:lnTo>
                      <a:pt x="0" y="379"/>
                    </a:lnTo>
                    <a:close/>
                  </a:path>
                </a:pathLst>
              </a:custGeom>
              <a:solidFill>
                <a:srgbClr val="F1A0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7B8DE6D-617A-4E4E-43D8-C68FB071B454}"/>
                </a:ext>
              </a:extLst>
            </p:cNvPr>
            <p:cNvSpPr txBox="1"/>
            <p:nvPr/>
          </p:nvSpPr>
          <p:spPr>
            <a:xfrm>
              <a:off x="4529974" y="1640444"/>
              <a:ext cx="3425213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latin typeface="Cambria" panose="02040503050406030204" pitchFamily="18" charset="0"/>
                </a:rPr>
                <a:t>Ngăn ngừa ô nhiễm và suy thoái môi trường, có đủ năng lực xử lý và khắc phục các sự cố môi trường</a:t>
              </a:r>
              <a:endParaRPr lang="en-US" sz="2800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776F4B-2A56-4B8A-B669-6AF3B512BCEA}"/>
              </a:ext>
            </a:extLst>
          </p:cNvPr>
          <p:cNvGrpSpPr/>
          <p:nvPr/>
        </p:nvGrpSpPr>
        <p:grpSpPr>
          <a:xfrm>
            <a:off x="8142082" y="1547672"/>
            <a:ext cx="3567915" cy="4696807"/>
            <a:chOff x="8142082" y="1547672"/>
            <a:chExt cx="3567915" cy="4696807"/>
          </a:xfrm>
        </p:grpSpPr>
        <p:grpSp>
          <p:nvGrpSpPr>
            <p:cNvPr id="17" name="组合 16"/>
            <p:cNvGrpSpPr/>
            <p:nvPr/>
          </p:nvGrpSpPr>
          <p:grpSpPr>
            <a:xfrm>
              <a:off x="8142082" y="1547672"/>
              <a:ext cx="3567915" cy="4696807"/>
              <a:chOff x="1862" y="3833"/>
              <a:chExt cx="4794" cy="4449"/>
            </a:xfrm>
          </p:grpSpPr>
          <p:sp>
            <p:nvSpPr>
              <p:cNvPr id="23" name="矩形: 圆角 11"/>
              <p:cNvSpPr/>
              <p:nvPr>
                <p:custDataLst>
                  <p:tags r:id="rId1"/>
                </p:custDataLst>
              </p:nvPr>
            </p:nvSpPr>
            <p:spPr>
              <a:xfrm>
                <a:off x="1870" y="3833"/>
                <a:ext cx="4777" cy="3833"/>
              </a:xfrm>
              <a:prstGeom prst="roundRect">
                <a:avLst>
                  <a:gd name="adj" fmla="val 7807"/>
                </a:avLst>
              </a:prstGeom>
              <a:solidFill>
                <a:srgbClr val="FFFAF3"/>
              </a:solidFill>
              <a:ln>
                <a:solidFill>
                  <a:srgbClr val="F1A0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5" name="任意多边形 24"/>
              <p:cNvSpPr/>
              <p:nvPr>
                <p:custDataLst>
                  <p:tags r:id="rId2"/>
                </p:custDataLst>
              </p:nvPr>
            </p:nvSpPr>
            <p:spPr>
              <a:xfrm flipV="1">
                <a:off x="1862" y="7903"/>
                <a:ext cx="4794" cy="379"/>
              </a:xfrm>
              <a:custGeom>
                <a:avLst/>
                <a:gdLst>
                  <a:gd name="adj" fmla="val 50000"/>
                  <a:gd name="a" fmla="pin 0 adj 100000"/>
                  <a:gd name="x1" fmla="*/ w a 200000"/>
                  <a:gd name="x2" fmla="*/ w a 100000"/>
                  <a:gd name="x3" fmla="+- x1 wd2 0"/>
                </a:gdLst>
                <a:ahLst/>
                <a:cxnLst>
                  <a:cxn ang="3">
                    <a:pos x="x2" y="t"/>
                  </a:cxn>
                  <a:cxn ang="cd2">
                    <a:pos x="x1" y="vc"/>
                  </a:cxn>
                  <a:cxn ang="cd4">
                    <a:pos x="l" y="b"/>
                  </a:cxn>
                  <a:cxn ang="cd4">
                    <a:pos x="x2" y="b"/>
                  </a:cxn>
                  <a:cxn ang="cd4">
                    <a:pos x="r" y="b"/>
                  </a:cxn>
                  <a:cxn ang="0">
                    <a:pos x="x3" y="vc"/>
                  </a:cxn>
                </a:cxnLst>
                <a:rect l="l" t="t" r="r" b="b"/>
                <a:pathLst>
                  <a:path w="4794" h="379">
                    <a:moveTo>
                      <a:pt x="2201" y="176"/>
                    </a:moveTo>
                    <a:lnTo>
                      <a:pt x="2397" y="0"/>
                    </a:lnTo>
                    <a:lnTo>
                      <a:pt x="2594" y="176"/>
                    </a:lnTo>
                    <a:lnTo>
                      <a:pt x="2201" y="176"/>
                    </a:lnTo>
                    <a:close/>
                    <a:moveTo>
                      <a:pt x="0" y="379"/>
                    </a:moveTo>
                    <a:lnTo>
                      <a:pt x="4794" y="379"/>
                    </a:lnTo>
                    <a:lnTo>
                      <a:pt x="4794" y="177"/>
                    </a:lnTo>
                    <a:lnTo>
                      <a:pt x="0" y="177"/>
                    </a:lnTo>
                    <a:lnTo>
                      <a:pt x="0" y="379"/>
                    </a:lnTo>
                    <a:close/>
                  </a:path>
                </a:pathLst>
              </a:custGeom>
              <a:solidFill>
                <a:srgbClr val="F1A0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1D1A94-4A07-2055-7E90-D7CB7D051786}"/>
                </a:ext>
              </a:extLst>
            </p:cNvPr>
            <p:cNvSpPr txBox="1"/>
            <p:nvPr/>
          </p:nvSpPr>
          <p:spPr>
            <a:xfrm>
              <a:off x="8359303" y="1640444"/>
              <a:ext cx="3106541" cy="2677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latin typeface="Cambria" panose="02040503050406030204" pitchFamily="18" charset="0"/>
                </a:rPr>
                <a:t>Ngăn ngừa ô nhiễm và suy thoái môi trường, có đủ năng lực xử lý và khắc phục các sự cố môi trường</a:t>
              </a:r>
              <a:r>
                <a:rPr lang="en-US" sz="28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D42FD1-300B-DCBE-9644-4B75FFBEE1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5974" y="554101"/>
            <a:ext cx="8340051" cy="8230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3D7EB5-CAF1-798A-392C-81584C65C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45" t="26424" r="17773" b="20243"/>
          <a:stretch/>
        </p:blipFill>
        <p:spPr>
          <a:xfrm>
            <a:off x="4355868" y="768927"/>
            <a:ext cx="7381702" cy="5012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502999-4470-DB39-A9AA-5E3B0F376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09" t="34182" r="17773" b="10303"/>
          <a:stretch/>
        </p:blipFill>
        <p:spPr>
          <a:xfrm>
            <a:off x="613732" y="768927"/>
            <a:ext cx="3742136" cy="50113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803B0EE-514F-43AC-0BF0-8329935D30A9}"/>
              </a:ext>
            </a:extLst>
          </p:cNvPr>
          <p:cNvGrpSpPr/>
          <p:nvPr/>
        </p:nvGrpSpPr>
        <p:grpSpPr>
          <a:xfrm>
            <a:off x="2254625" y="5900213"/>
            <a:ext cx="7970029" cy="526901"/>
            <a:chOff x="5409377" y="1706686"/>
            <a:chExt cx="4807974" cy="65305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8B03E14-C3A3-261B-6E67-14DCEDD36594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solidFill>
              <a:srgbClr val="FBE8CF"/>
            </a:solidFill>
            <a:ln w="28575">
              <a:solidFill>
                <a:srgbClr val="F0893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756E7-C526-DCBD-868E-1D6832FC2A20}"/>
                </a:ext>
              </a:extLst>
            </p:cNvPr>
            <p:cNvSpPr txBox="1"/>
            <p:nvPr/>
          </p:nvSpPr>
          <p:spPr>
            <a:xfrm>
              <a:off x="5521098" y="1711247"/>
              <a:ext cx="4696253" cy="6484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hạn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chế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mặt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môi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trường</a:t>
              </a:r>
              <a:endParaRPr lang="en-US" sz="2800" b="1" dirty="0">
                <a:solidFill>
                  <a:srgbClr val="333333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657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633931" y="191703"/>
            <a:ext cx="10869452" cy="13542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2.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Viết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đoạn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văn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ngắn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giới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thiệu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về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một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danh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nổi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tiếng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ở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địa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phương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em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22" y="3159760"/>
            <a:ext cx="10825332" cy="3698240"/>
          </a:xfrm>
          <a:prstGeom prst="rect">
            <a:avLst/>
          </a:prstGeom>
        </p:spPr>
      </p:pic>
      <p:pic>
        <p:nvPicPr>
          <p:cNvPr id="2" name="Picture 2" descr="Hồ Hoàn Kiếm - Bảo tàng Phụ Nữ Việt Nam">
            <a:extLst>
              <a:ext uri="{FF2B5EF4-FFF2-40B4-BE49-F238E27FC236}">
                <a16:creationId xmlns:a16="http://schemas.microsoft.com/office/drawing/2014/main" id="{32B1D09C-49D4-099E-8B2A-A4106FF3B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66" y="1739934"/>
            <a:ext cx="5631691" cy="42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5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45435" y="457201"/>
            <a:ext cx="10903226" cy="5854148"/>
          </a:xfrm>
          <a:prstGeom prst="roundRect">
            <a:avLst>
              <a:gd name="adj" fmla="val 8348"/>
            </a:avLst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20B890-591C-ABC9-6344-9207C5624D3A}"/>
              </a:ext>
            </a:extLst>
          </p:cNvPr>
          <p:cNvSpPr txBox="1"/>
          <p:nvPr/>
        </p:nvSpPr>
        <p:spPr>
          <a:xfrm>
            <a:off x="879614" y="1030859"/>
            <a:ext cx="1063486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Xác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định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vị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địa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phương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đồ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Việt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Nam.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nét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chính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phương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bản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Trình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bày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một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kinh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tế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phương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tình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cảm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phương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sẵn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sàng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hành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bảo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vệ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trường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xung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quanh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năn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nhận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thức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khoa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lí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năng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lực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tìm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hiểu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Địa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lí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,...</a:t>
            </a:r>
          </a:p>
          <a:p>
            <a:pPr marL="342900" indent="-342900" algn="just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Phẩm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chất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yêu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chăm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chỉ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ham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học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endParaRPr lang="vi-VN" sz="3200" b="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9FBE98-2CD6-B6BA-DEFB-071459D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548" y="546"/>
            <a:ext cx="464555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01" y="1366775"/>
            <a:ext cx="901676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7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DÂN VŨ  VIỆT NAM ƠI  Tốp nam lớp 4A tiểu học đan phượng năm học 20212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7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94343" y="-2694343"/>
            <a:ext cx="6858000" cy="1224668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C3021E3-36D7-4EB5-9B71-CFF384B307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740" l="9961" r="89941">
                        <a14:foregroundMark x1="59375" y1="87532" x2="59375" y2="87532"/>
                        <a14:foregroundMark x1="56055" y1="94740" x2="56055" y2="94740"/>
                        <a14:foregroundMark x1="67285" y1="93636" x2="67285" y2="9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789" y="-3533591"/>
            <a:ext cx="4396811" cy="66123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CE3621F-38AC-4A0C-A978-8EBB20FC1E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0" y="-1220805"/>
            <a:ext cx="4396810" cy="30893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CFF304A-73AB-4E84-9B53-100B132598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49078"/>
            <a:ext cx="15240000" cy="22257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6A4B30-29CE-4760-B85D-908AD402427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34" b="43056"/>
          <a:stretch/>
        </p:blipFill>
        <p:spPr>
          <a:xfrm>
            <a:off x="7247503" y="2380980"/>
            <a:ext cx="6426073" cy="45151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4D74C4A-668D-4293-AD20-161E117737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831" y="2908543"/>
            <a:ext cx="5263265" cy="52632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69" y="1394050"/>
            <a:ext cx="9010669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9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6789DE-0F17-4048-9ED0-690CB990C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195"/>
            <a:ext cx="1779689" cy="1350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645AC-BF05-2278-273E-79D092E4912E}"/>
              </a:ext>
            </a:extLst>
          </p:cNvPr>
          <p:cNvSpPr txBox="1"/>
          <p:nvPr/>
        </p:nvSpPr>
        <p:spPr>
          <a:xfrm>
            <a:off x="892617" y="1829938"/>
            <a:ext cx="1052106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2971800" algn="ctr"/>
                <a:tab pos="5943600" algn="r"/>
              </a:tabLst>
            </a:pPr>
            <a:r>
              <a:rPr lang="nl-NL" sz="6000" dirty="0">
                <a:solidFill>
                  <a:srgbClr val="0070C0"/>
                </a:solidFill>
                <a:effectLst/>
                <a:latin typeface="SVN-SAF" panose="02040603050506020204" pitchFamily="18" charset="0"/>
                <a:ea typeface="Calibri" panose="020F0502020204030204" pitchFamily="34" charset="0"/>
              </a:rPr>
              <a:t>Hoạt động 1</a:t>
            </a: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nl-NL" sz="8000" b="1" dirty="0">
                <a:solidFill>
                  <a:srgbClr val="FF0000"/>
                </a:solidFill>
                <a:effectLst/>
                <a:latin typeface="SVN-SAF" panose="02040603050506020204" pitchFamily="18" charset="0"/>
                <a:ea typeface="Calibri" panose="020F0502020204030204" pitchFamily="34" charset="0"/>
              </a:rPr>
              <a:t>TÌM HIỂU VỀ KINH TẾ</a:t>
            </a:r>
            <a:endParaRPr lang="en-US" sz="7200" dirty="0">
              <a:solidFill>
                <a:srgbClr val="FF0000"/>
              </a:solidFill>
              <a:effectLst/>
              <a:latin typeface="SVN-SAF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62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12DB50-4A0E-D1E1-5E73-43C3CB048708}"/>
              </a:ext>
            </a:extLst>
          </p:cNvPr>
          <p:cNvGrpSpPr/>
          <p:nvPr/>
        </p:nvGrpSpPr>
        <p:grpSpPr>
          <a:xfrm>
            <a:off x="5827512" y="1956068"/>
            <a:ext cx="5737216" cy="988473"/>
            <a:chOff x="5409377" y="1706686"/>
            <a:chExt cx="4807974" cy="9884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989E6B3-3033-9339-A46E-7C39A0EBE453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solidFill>
              <a:srgbClr val="FBE8CF"/>
            </a:solidFill>
            <a:ln w="28575">
              <a:solidFill>
                <a:srgbClr val="F0893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2348B0-7642-A04D-15A1-208F4E1B8080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Nhóm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1: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nông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nghiệp</a:t>
              </a:r>
              <a:endPara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2A8E7D-31CB-7833-A9B4-9256FC8003B9}"/>
              </a:ext>
            </a:extLst>
          </p:cNvPr>
          <p:cNvGrpSpPr/>
          <p:nvPr/>
        </p:nvGrpSpPr>
        <p:grpSpPr>
          <a:xfrm>
            <a:off x="5827511" y="2985997"/>
            <a:ext cx="5737216" cy="988473"/>
            <a:chOff x="5409377" y="1706686"/>
            <a:chExt cx="4807974" cy="9884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A6FED53-89B6-9697-4201-1D604352C4F3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solidFill>
              <a:srgbClr val="FBE8CF"/>
            </a:solidFill>
            <a:ln w="28575">
              <a:solidFill>
                <a:srgbClr val="F0893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1998BD-D367-0394-ACED-5EB1CEF4A063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Nhóm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2: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công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nghiệp</a:t>
              </a:r>
              <a:endPara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BA8CD5-04AC-1F61-5A94-842BDFC4FE70}"/>
              </a:ext>
            </a:extLst>
          </p:cNvPr>
          <p:cNvGrpSpPr/>
          <p:nvPr/>
        </p:nvGrpSpPr>
        <p:grpSpPr>
          <a:xfrm>
            <a:off x="5827511" y="3984584"/>
            <a:ext cx="5681361" cy="653057"/>
            <a:chOff x="5409377" y="1706686"/>
            <a:chExt cx="4807974" cy="6530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4ECBC14-C01B-8BD7-F22A-4022C3010A60}"/>
                </a:ext>
              </a:extLst>
            </p:cNvPr>
            <p:cNvSpPr/>
            <p:nvPr/>
          </p:nvSpPr>
          <p:spPr>
            <a:xfrm>
              <a:off x="5409377" y="1706686"/>
              <a:ext cx="4807974" cy="653056"/>
            </a:xfrm>
            <a:prstGeom prst="roundRect">
              <a:avLst/>
            </a:prstGeom>
            <a:solidFill>
              <a:srgbClr val="FBE8CF"/>
            </a:solidFill>
            <a:ln w="28575">
              <a:solidFill>
                <a:srgbClr val="F08934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BB50038-EFA6-28E5-ADD9-696B680097C1}"/>
                </a:ext>
              </a:extLst>
            </p:cNvPr>
            <p:cNvSpPr txBox="1"/>
            <p:nvPr/>
          </p:nvSpPr>
          <p:spPr>
            <a:xfrm>
              <a:off x="5521097" y="1741052"/>
              <a:ext cx="4696253" cy="309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Nhóm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2: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Hoạt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dịch</a:t>
              </a:r>
              <a:r>
                <a:rPr lang="en-US" sz="28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vụ</a:t>
              </a:r>
              <a:endParaRPr lang="vi-VN" sz="28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87E00B-4F28-235D-8A3E-0EA66F118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895" y="631301"/>
            <a:ext cx="6267231" cy="951058"/>
          </a:xfrm>
          <a:prstGeom prst="rect">
            <a:avLst/>
          </a:prstGeom>
        </p:spPr>
      </p:pic>
      <p:pic>
        <p:nvPicPr>
          <p:cNvPr id="1026" name="Picture 2" descr="Học Tập Và Giáo Dục Cho Trẻ Em Hình ảnh  Định dạng hình ảnh PSD 400196827  vnlovepikcom">
            <a:extLst>
              <a:ext uri="{FF2B5EF4-FFF2-40B4-BE49-F238E27FC236}">
                <a16:creationId xmlns:a16="http://schemas.microsoft.com/office/drawing/2014/main" id="{13FEE20B-0137-6915-3116-C9235A93A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8" y="1300561"/>
            <a:ext cx="5034145" cy="374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010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EBD32FE-D55F-47F5-8F03-E8DE709F4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4" r="6174"/>
          <a:stretch/>
        </p:blipFill>
        <p:spPr>
          <a:xfrm rot="16200000">
            <a:off x="2639657" y="-2694342"/>
            <a:ext cx="6858000" cy="1224668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464505-0135-4239-9A0E-69C9DB43E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4" y="4532244"/>
            <a:ext cx="12326178" cy="232575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6789DE-0F17-4048-9ED0-690CB990C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195"/>
            <a:ext cx="1779689" cy="1350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825" y="1260140"/>
            <a:ext cx="5847462" cy="5855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9354" y="1347758"/>
            <a:ext cx="4830168" cy="341632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prstDash val="lg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  <a:t>CHIA SẺ </a:t>
            </a:r>
          </a:p>
          <a:p>
            <a:pPr algn="ctr"/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  <a:t>KẾT QUẢ </a:t>
            </a:r>
          </a:p>
          <a:p>
            <a:pPr algn="ctr"/>
            <a:r>
              <a:rPr lang="en-US" sz="72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#9Slide07 IcielCadena" panose="02000503000000020004" pitchFamily="2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70400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969E5A0-AF50-446F-BA34-D18534F32FD9}"/>
              </a:ext>
            </a:extLst>
          </p:cNvPr>
          <p:cNvSpPr/>
          <p:nvPr/>
        </p:nvSpPr>
        <p:spPr>
          <a:xfrm>
            <a:off x="400050" y="552450"/>
            <a:ext cx="11506200" cy="5791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6789DE-0F17-4048-9ED0-690CB990C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4195"/>
            <a:ext cx="1779689" cy="135020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34E088B-878C-4D5A-B043-6247F0C56D89}"/>
              </a:ext>
            </a:extLst>
          </p:cNvPr>
          <p:cNvSpPr/>
          <p:nvPr/>
        </p:nvSpPr>
        <p:spPr>
          <a:xfrm>
            <a:off x="889844" y="275260"/>
            <a:ext cx="10232703" cy="6302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kinh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phố</a:t>
            </a:r>
            <a:r>
              <a:rPr lang="en-US" sz="4000" b="1" dirty="0">
                <a:solidFill>
                  <a:srgbClr val="333333"/>
                </a:solidFill>
                <a:latin typeface="Cambria" panose="02040503050406030204" pitchFamily="18" charset="0"/>
              </a:rPr>
              <a:t> Hà </a:t>
            </a:r>
            <a:r>
              <a:rPr lang="en-US" sz="4000" b="1" dirty="0" err="1">
                <a:solidFill>
                  <a:srgbClr val="333333"/>
                </a:solidFill>
                <a:latin typeface="Cambria" panose="02040503050406030204" pitchFamily="18" charset="0"/>
              </a:rPr>
              <a:t>Nội</a:t>
            </a:r>
            <a:endParaRPr lang="en-US" sz="4000" b="1" dirty="0">
              <a:solidFill>
                <a:srgbClr val="333333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FF7E16C-75EF-AB8B-A405-769D7021B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980595"/>
              </p:ext>
            </p:extLst>
          </p:nvPr>
        </p:nvGraphicFramePr>
        <p:xfrm>
          <a:off x="544060" y="1113119"/>
          <a:ext cx="11103880" cy="5022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135">
                  <a:extLst>
                    <a:ext uri="{9D8B030D-6E8A-4147-A177-3AD203B41FA5}">
                      <a16:colId xmlns:a16="http://schemas.microsoft.com/office/drawing/2014/main" val="580390738"/>
                    </a:ext>
                  </a:extLst>
                </a:gridCol>
                <a:gridCol w="8977745">
                  <a:extLst>
                    <a:ext uri="{9D8B030D-6E8A-4147-A177-3AD203B41FA5}">
                      <a16:colId xmlns:a16="http://schemas.microsoft.com/office/drawing/2014/main" val="2256030915"/>
                    </a:ext>
                  </a:extLst>
                </a:gridCol>
              </a:tblGrid>
              <a:tr h="61441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kinh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tế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điểm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972310"/>
                  </a:ext>
                </a:extLst>
              </a:tr>
              <a:tr h="119150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nghiệp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trồng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trọt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chăn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nuôi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lâm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nghiệp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…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thuỷ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sản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55404"/>
                  </a:ext>
                </a:extLst>
              </a:tr>
              <a:tr h="172959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Công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nghiệp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khai thác khoáng sản. sản xuất điện, chế biến lương thực. dệt may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071359"/>
                  </a:ext>
                </a:extLst>
              </a:tr>
              <a:tr h="11569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Dịch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vụ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</a:rPr>
                        <a:t>du lịch, thương mại, giao thông vận tải,…</a:t>
                      </a:r>
                      <a:endParaRPr lang="en-US" sz="2800" b="1" dirty="0">
                        <a:solidFill>
                          <a:srgbClr val="C00000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5B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380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19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uhvtmim">
      <a:majorFont>
        <a:latin typeface="" panose="020F0302020204030204"/>
        <a:ea typeface="仓耳玄三M W05"/>
        <a:cs typeface=""/>
      </a:majorFont>
      <a:minorFont>
        <a:latin typeface="" panose="020F0502020204030204"/>
        <a:ea typeface="仓耳玄三M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1400</TotalTime>
  <Words>359</Words>
  <Application>Microsoft Office PowerPoint</Application>
  <PresentationFormat>Widescreen</PresentationFormat>
  <Paragraphs>33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#9Slide07 HoneyCream</vt:lpstr>
      <vt:lpstr>#9Slide07 IcielCadena</vt:lpstr>
      <vt:lpstr>Arial</vt:lpstr>
      <vt:lpstr>Calibri</vt:lpstr>
      <vt:lpstr>Cambria</vt:lpstr>
      <vt:lpstr>SVN-Newton</vt:lpstr>
      <vt:lpstr>SVN-SAF</vt:lpstr>
      <vt:lpstr>Times New Roman</vt:lpstr>
      <vt:lpstr>仓耳玄三M W05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nhung bui</cp:lastModifiedBy>
  <cp:revision>6</cp:revision>
  <dcterms:created xsi:type="dcterms:W3CDTF">2023-06-24T09:53:12Z</dcterms:created>
  <dcterms:modified xsi:type="dcterms:W3CDTF">2023-09-14T09:02:55Z</dcterms:modified>
  <cp:version>MNT37</cp:version>
</cp:coreProperties>
</file>