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 id="2147483773" r:id="rId4"/>
    <p:sldMasterId id="2147483827" r:id="rId5"/>
    <p:sldMasterId id="2147483873" r:id="rId6"/>
  </p:sldMasterIdLst>
  <p:notesMasterIdLst>
    <p:notesMasterId r:id="rId13"/>
  </p:notesMasterIdLst>
  <p:sldIdLst>
    <p:sldId id="256" r:id="rId7"/>
    <p:sldId id="515" r:id="rId8"/>
    <p:sldId id="271" r:id="rId9"/>
    <p:sldId id="265" r:id="rId10"/>
    <p:sldId id="3401" r:id="rId11"/>
    <p:sldId id="340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6" d="100"/>
          <a:sy n="86" d="100"/>
        </p:scale>
        <p:origin x="43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3</a:t>
            </a:fld>
            <a:endParaRPr lang="zh-CN" altLang="en-US"/>
          </a:p>
        </p:txBody>
      </p:sp>
    </p:spTree>
    <p:extLst>
      <p:ext uri="{BB962C8B-B14F-4D97-AF65-F5344CB8AC3E}">
        <p14:creationId xmlns:p14="http://schemas.microsoft.com/office/powerpoint/2010/main" val="867123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0A03BF-BDB9-4A45-9B59-55A59E96C1D1}" type="slidenum">
              <a:rPr lang="zh-CN" altLang="en-US" smtClean="0"/>
              <a:t>6</a:t>
            </a:fld>
            <a:endParaRPr lang="zh-CN" altLang="en-US"/>
          </a:p>
        </p:txBody>
      </p:sp>
    </p:spTree>
    <p:extLst>
      <p:ext uri="{BB962C8B-B14F-4D97-AF65-F5344CB8AC3E}">
        <p14:creationId xmlns:p14="http://schemas.microsoft.com/office/powerpoint/2010/main" val="2286403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2021/8/6</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2000532723"/>
      </p:ext>
    </p:extLst>
  </p:cSld>
  <p:clrMapOvr>
    <a:masterClrMapping/>
  </p:clrMapOvr>
  <p:transition spd="slow" advClick="0" advTm="0">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2021/8/6</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207763659"/>
      </p:ext>
    </p:extLst>
  </p:cSld>
  <p:clrMapOvr>
    <a:masterClrMapping/>
  </p:clrMapOvr>
  <p:transition spd="slow" advClick="0" advTm="0">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2021/8/6</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901840396"/>
      </p:ext>
    </p:extLst>
  </p:cSld>
  <p:clrMapOvr>
    <a:masterClrMapping/>
  </p:clrMapOvr>
  <p:transition spd="slow" advClick="0" advTm="0">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2021/8/6</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444427269"/>
      </p:ext>
    </p:extLst>
  </p:cSld>
  <p:clrMapOvr>
    <a:masterClrMapping/>
  </p:clrMapOvr>
  <p:transition spd="slow" advClick="0" advTm="0">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2021/8/6</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1524376989"/>
      </p:ext>
    </p:extLst>
  </p:cSld>
  <p:clrMapOvr>
    <a:masterClrMapping/>
  </p:clrMapOvr>
  <p:transition spd="slow" advClick="0" advTm="0">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2021/8/6</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411809320"/>
      </p:ext>
    </p:extLst>
  </p:cSld>
  <p:clrMapOvr>
    <a:masterClrMapping/>
  </p:clrMapOvr>
  <p:transition spd="slow" advClick="0"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2021/8/6</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438322283"/>
      </p:ext>
    </p:extLst>
  </p:cSld>
  <p:clrMapOvr>
    <a:masterClrMapping/>
  </p:clrMapOvr>
  <p:transition spd="slow" advClick="0" advTm="0">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2021/8/6</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773759936"/>
      </p:ext>
    </p:extLst>
  </p:cSld>
  <p:clrMapOvr>
    <a:masterClrMapping/>
  </p:clrMapOvr>
  <p:transition spd="slow" advClick="0" advTm="0">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2021/8/6</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1355004336"/>
      </p:ext>
    </p:extLst>
  </p:cSld>
  <p:clrMapOvr>
    <a:masterClrMapping/>
  </p:clrMapOvr>
  <p:transition spd="slow" advClick="0" advTm="0">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2021/8/6</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494442345"/>
      </p:ext>
    </p:extLst>
  </p:cSld>
  <p:clrMapOvr>
    <a:masterClrMapping/>
  </p:clrMapOvr>
  <p:transition spd="slow" advClick="0" advTm="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2021/8/6</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1457884178"/>
      </p:ext>
    </p:extLst>
  </p:cSld>
  <p:clrMapOvr>
    <a:masterClrMapping/>
  </p:clrMapOvr>
  <p:transition spd="slow" advClick="0" advTm="0">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149820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0.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2021/8/6</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350517734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885" r:id="rId12"/>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4.gif"/><Relationship Id="rId7"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4437321" y="3083442"/>
            <a:ext cx="6804837" cy="2123658"/>
          </a:xfrm>
          <a:prstGeom prst="rect">
            <a:avLst/>
          </a:prstGeom>
          <a:noFill/>
        </p:spPr>
        <p:txBody>
          <a:bodyPr wrap="square" rtlCol="0">
            <a:spAutoFit/>
          </a:bodyPr>
          <a:lstStyle/>
          <a:p>
            <a:pPr algn="ctr"/>
            <a:r>
              <a:rPr lang="en-US" sz="6600" b="1" dirty="0" err="1">
                <a:solidFill>
                  <a:srgbClr val="0070C0"/>
                </a:solidFill>
                <a:effectLst>
                  <a:outerShdw blurRad="38100" dist="38100" dir="2700000" algn="tl">
                    <a:srgbClr val="000000">
                      <a:alpha val="43137"/>
                    </a:srgbClr>
                  </a:outerShdw>
                </a:effectLst>
              </a:rPr>
              <a:t>Tiết</a:t>
            </a:r>
            <a:r>
              <a:rPr lang="en-US" sz="6600" b="1" dirty="0">
                <a:solidFill>
                  <a:srgbClr val="0070C0"/>
                </a:solidFill>
                <a:effectLst>
                  <a:outerShdw blurRad="38100" dist="38100" dir="2700000" algn="tl">
                    <a:srgbClr val="000000">
                      <a:alpha val="43137"/>
                    </a:srgbClr>
                  </a:outerShdw>
                </a:effectLst>
              </a:rPr>
              <a:t>  5</a:t>
            </a:r>
          </a:p>
          <a:p>
            <a:pPr algn="ctr"/>
            <a:r>
              <a:rPr lang="en-US" sz="6600" b="1" dirty="0" err="1">
                <a:solidFill>
                  <a:srgbClr val="0070C0"/>
                </a:solidFill>
                <a:effectLst>
                  <a:outerShdw blurRad="38100" dist="38100" dir="2700000" algn="tl">
                    <a:srgbClr val="000000">
                      <a:alpha val="43137"/>
                    </a:srgbClr>
                  </a:outerShdw>
                </a:effectLst>
              </a:rPr>
              <a:t>Luyện</a:t>
            </a:r>
            <a:r>
              <a:rPr lang="en-US" sz="6600" b="1" dirty="0">
                <a:solidFill>
                  <a:srgbClr val="0070C0"/>
                </a:solidFill>
                <a:effectLst>
                  <a:outerShdw blurRad="38100" dist="38100" dir="2700000" algn="tl">
                    <a:srgbClr val="000000">
                      <a:alpha val="43137"/>
                    </a:srgbClr>
                  </a:outerShdw>
                </a:effectLst>
              </a:rPr>
              <a:t> </a:t>
            </a:r>
            <a:r>
              <a:rPr lang="en-US" sz="6600" b="1" dirty="0" err="1">
                <a:solidFill>
                  <a:srgbClr val="0070C0"/>
                </a:solidFill>
                <a:effectLst>
                  <a:outerShdw blurRad="38100" dist="38100" dir="2700000" algn="tl">
                    <a:srgbClr val="000000">
                      <a:alpha val="43137"/>
                    </a:srgbClr>
                  </a:outerShdw>
                </a:effectLst>
              </a:rPr>
              <a:t>viết</a:t>
            </a:r>
            <a:r>
              <a:rPr lang="en-US" sz="6600" b="1" dirty="0">
                <a:solidFill>
                  <a:srgbClr val="0070C0"/>
                </a:solidFill>
                <a:effectLst>
                  <a:outerShdw blurRad="38100" dist="38100" dir="2700000" algn="tl">
                    <a:srgbClr val="000000">
                      <a:alpha val="43137"/>
                    </a:srgbClr>
                  </a:outerShdw>
                </a:effectLst>
              </a:rPr>
              <a:t> </a:t>
            </a:r>
            <a:r>
              <a:rPr lang="en-US" sz="6600" b="1" dirty="0" err="1">
                <a:solidFill>
                  <a:srgbClr val="0070C0"/>
                </a:solidFill>
                <a:effectLst>
                  <a:outerShdw blurRad="38100" dist="38100" dir="2700000" algn="tl">
                    <a:srgbClr val="000000">
                      <a:alpha val="43137"/>
                    </a:srgbClr>
                  </a:outerShdw>
                </a:effectLst>
              </a:rPr>
              <a:t>đoạn</a:t>
            </a:r>
            <a:endParaRPr lang="en-US" sz="66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24A52EDB-C668-4592-882B-0E45FCF2103A}"/>
              </a:ext>
            </a:extLst>
          </p:cNvPr>
          <p:cNvSpPr/>
          <p:nvPr/>
        </p:nvSpPr>
        <p:spPr>
          <a:xfrm rot="5400000">
            <a:off x="4806449" y="-3684498"/>
            <a:ext cx="678023" cy="10314983"/>
          </a:xfrm>
          <a:custGeom>
            <a:avLst/>
            <a:gdLst>
              <a:gd name="connsiteX0" fmla="*/ 0 w 445170"/>
              <a:gd name="connsiteY0" fmla="*/ 6339319 h 6339319"/>
              <a:gd name="connsiteX1" fmla="*/ 1 w 445170"/>
              <a:gd name="connsiteY1" fmla="*/ 430448 h 6339319"/>
              <a:gd name="connsiteX2" fmla="*/ 445170 w 445170"/>
              <a:gd name="connsiteY2" fmla="*/ 430448 h 6339319"/>
              <a:gd name="connsiteX3" fmla="*/ 445169 w 445170"/>
              <a:gd name="connsiteY3" fmla="*/ 6339319 h 6339319"/>
              <a:gd name="connsiteX4" fmla="*/ 0 w 445170"/>
              <a:gd name="connsiteY4" fmla="*/ 430447 h 6339319"/>
              <a:gd name="connsiteX5" fmla="*/ 222585 w 445170"/>
              <a:gd name="connsiteY5" fmla="*/ 0 h 6339319"/>
              <a:gd name="connsiteX6" fmla="*/ 445169 w 445170"/>
              <a:gd name="connsiteY6" fmla="*/ 430447 h 633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170" h="6339319">
                <a:moveTo>
                  <a:pt x="0" y="6339319"/>
                </a:moveTo>
                <a:lnTo>
                  <a:pt x="1" y="430448"/>
                </a:lnTo>
                <a:lnTo>
                  <a:pt x="445170" y="430448"/>
                </a:lnTo>
                <a:lnTo>
                  <a:pt x="445169" y="6339319"/>
                </a:lnTo>
                <a:close/>
                <a:moveTo>
                  <a:pt x="0" y="430447"/>
                </a:moveTo>
                <a:lnTo>
                  <a:pt x="222585" y="0"/>
                </a:lnTo>
                <a:lnTo>
                  <a:pt x="445169" y="430447"/>
                </a:lnTo>
                <a:close/>
              </a:path>
            </a:pathLst>
          </a:custGeom>
          <a:solidFill>
            <a:srgbClr val="73A76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E1E1CFDE-94C7-4862-BCD0-ABC698E0C0D1}"/>
              </a:ext>
            </a:extLst>
          </p:cNvPr>
          <p:cNvGrpSpPr/>
          <p:nvPr/>
        </p:nvGrpSpPr>
        <p:grpSpPr>
          <a:xfrm>
            <a:off x="-780548" y="375155"/>
            <a:ext cx="8613105" cy="758826"/>
            <a:chOff x="-768517" y="575994"/>
            <a:chExt cx="7951373" cy="758826"/>
          </a:xfrm>
        </p:grpSpPr>
        <p:pic>
          <p:nvPicPr>
            <p:cNvPr id="11" name="图片 10">
              <a:extLst>
                <a:ext uri="{FF2B5EF4-FFF2-40B4-BE49-F238E27FC236}">
                  <a16:creationId xmlns:a16="http://schemas.microsoft.com/office/drawing/2014/main" id="{B85442B3-6318-40AB-AEB4-6B6D50EF2BB9}"/>
                </a:ext>
              </a:extLst>
            </p:cNvPr>
            <p:cNvPicPr>
              <a:picLocks noChangeAspect="1"/>
            </p:cNvPicPr>
            <p:nvPr/>
          </p:nvPicPr>
          <p:blipFill>
            <a:blip r:embed="rId3" cstate="screen">
              <a:clrChange>
                <a:clrFrom>
                  <a:srgbClr val="FEE5EA"/>
                </a:clrFrom>
                <a:clrTo>
                  <a:srgbClr val="FEE5EA">
                    <a:alpha val="0"/>
                  </a:srgbClr>
                </a:clrTo>
              </a:clrChange>
              <a:extLst>
                <a:ext uri="{28A0092B-C50C-407E-A947-70E740481C1C}">
                  <a14:useLocalDpi xmlns:a14="http://schemas.microsoft.com/office/drawing/2010/main"/>
                </a:ext>
              </a:extLst>
            </a:blip>
            <a:stretch>
              <a:fillRect/>
            </a:stretch>
          </p:blipFill>
          <p:spPr>
            <a:xfrm>
              <a:off x="-768517" y="575994"/>
              <a:ext cx="4861939" cy="758826"/>
            </a:xfrm>
            <a:prstGeom prst="rect">
              <a:avLst/>
            </a:prstGeom>
          </p:spPr>
        </p:pic>
        <p:pic>
          <p:nvPicPr>
            <p:cNvPr id="12" name="图片 11">
              <a:extLst>
                <a:ext uri="{FF2B5EF4-FFF2-40B4-BE49-F238E27FC236}">
                  <a16:creationId xmlns:a16="http://schemas.microsoft.com/office/drawing/2014/main" id="{C7B24B7F-0740-4BAD-B284-7AC7606C581C}"/>
                </a:ext>
              </a:extLst>
            </p:cNvPr>
            <p:cNvPicPr>
              <a:picLocks noChangeAspect="1"/>
            </p:cNvPicPr>
            <p:nvPr/>
          </p:nvPicPr>
          <p:blipFill>
            <a:blip r:embed="rId3" cstate="screen">
              <a:clrChange>
                <a:clrFrom>
                  <a:srgbClr val="FEE5EA"/>
                </a:clrFrom>
                <a:clrTo>
                  <a:srgbClr val="FEE5EA">
                    <a:alpha val="0"/>
                  </a:srgbClr>
                </a:clrTo>
              </a:clrChange>
              <a:extLst>
                <a:ext uri="{28A0092B-C50C-407E-A947-70E740481C1C}">
                  <a14:useLocalDpi xmlns:a14="http://schemas.microsoft.com/office/drawing/2010/main"/>
                </a:ext>
              </a:extLst>
            </a:blip>
            <a:stretch>
              <a:fillRect/>
            </a:stretch>
          </p:blipFill>
          <p:spPr>
            <a:xfrm>
              <a:off x="2320917" y="575994"/>
              <a:ext cx="4861939" cy="758826"/>
            </a:xfrm>
            <a:prstGeom prst="rect">
              <a:avLst/>
            </a:prstGeom>
          </p:spPr>
        </p:pic>
      </p:grpSp>
      <p:pic>
        <p:nvPicPr>
          <p:cNvPr id="22" name="图片 21">
            <a:extLst>
              <a:ext uri="{FF2B5EF4-FFF2-40B4-BE49-F238E27FC236}">
                <a16:creationId xmlns:a16="http://schemas.microsoft.com/office/drawing/2014/main" id="{A67B78DF-9ABC-4D89-B018-A50D6B1793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2721" y="1734603"/>
            <a:ext cx="941253" cy="1209533"/>
          </a:xfrm>
          <a:prstGeom prst="rect">
            <a:avLst/>
          </a:prstGeom>
        </p:spPr>
      </p:pic>
      <p:pic>
        <p:nvPicPr>
          <p:cNvPr id="27" name="图片 26">
            <a:extLst>
              <a:ext uri="{FF2B5EF4-FFF2-40B4-BE49-F238E27FC236}">
                <a16:creationId xmlns:a16="http://schemas.microsoft.com/office/drawing/2014/main" id="{13C6CB48-4983-4337-A552-8E52FD3EA12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0" r="100000">
                        <a14:foregroundMark x1="58491" y1="24845" x2="69811" y2="88199"/>
                      </a14:backgroundRemoval>
                    </a14:imgEffect>
                    <a14:imgEffect>
                      <a14:colorTemperature colorTemp="7200"/>
                    </a14:imgEffect>
                  </a14:imgLayer>
                </a14:imgProps>
              </a:ext>
              <a:ext uri="{28A0092B-C50C-407E-A947-70E740481C1C}">
                <a14:useLocalDpi xmlns:a14="http://schemas.microsoft.com/office/drawing/2010/main"/>
              </a:ext>
            </a:extLst>
          </a:blip>
          <a:srcRect/>
          <a:stretch/>
        </p:blipFill>
        <p:spPr>
          <a:xfrm>
            <a:off x="10168832" y="5173294"/>
            <a:ext cx="1905794" cy="1451003"/>
          </a:xfrm>
          <a:prstGeom prst="rect">
            <a:avLst/>
          </a:prstGeom>
        </p:spPr>
      </p:pic>
      <p:sp>
        <p:nvSpPr>
          <p:cNvPr id="14" name="Rectangle 13">
            <a:extLst>
              <a:ext uri="{FF2B5EF4-FFF2-40B4-BE49-F238E27FC236}">
                <a16:creationId xmlns:a16="http://schemas.microsoft.com/office/drawing/2014/main" id="{A3CA36D6-75E8-4EA2-96E1-507C24DCF750}"/>
              </a:ext>
            </a:extLst>
          </p:cNvPr>
          <p:cNvSpPr/>
          <p:nvPr/>
        </p:nvSpPr>
        <p:spPr>
          <a:xfrm>
            <a:off x="450417" y="1211383"/>
            <a:ext cx="9497718" cy="523220"/>
          </a:xfrm>
          <a:prstGeom prst="rect">
            <a:avLst/>
          </a:prstGeom>
        </p:spPr>
        <p:txBody>
          <a:bodyPr wrap="square">
            <a:spAutoFit/>
          </a:bodyPr>
          <a:lstStyle/>
          <a:p>
            <a:r>
              <a:rPr lang="vi-VN" sz="2800" b="1" dirty="0">
                <a:solidFill>
                  <a:schemeClr val="bg1"/>
                </a:solidFill>
              </a:rPr>
              <a:t>1. Nói những điều em biết về một nghề nghiệp em yêu thích.</a:t>
            </a:r>
          </a:p>
        </p:txBody>
      </p:sp>
      <p:pic>
        <p:nvPicPr>
          <p:cNvPr id="15" name="Picture 2" descr="1,456 Different jobs Vectors - Free &amp;amp; Royalty-free Different jobs Vector  Images | Depositphotos®">
            <a:extLst>
              <a:ext uri="{FF2B5EF4-FFF2-40B4-BE49-F238E27FC236}">
                <a16:creationId xmlns:a16="http://schemas.microsoft.com/office/drawing/2014/main" id="{7A4AC3BC-A61E-4DAD-8DB7-E96E1D24BF7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4977" y="1868140"/>
            <a:ext cx="6072155" cy="495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371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 name="Rectangle 4">
            <a:extLst>
              <a:ext uri="{FF2B5EF4-FFF2-40B4-BE49-F238E27FC236}">
                <a16:creationId xmlns:a16="http://schemas.microsoft.com/office/drawing/2014/main" id="{92131615-7C33-435F-B081-E0503BE30066}"/>
              </a:ext>
            </a:extLst>
          </p:cNvPr>
          <p:cNvSpPr/>
          <p:nvPr/>
        </p:nvSpPr>
        <p:spPr>
          <a:xfrm>
            <a:off x="1775639" y="803064"/>
            <a:ext cx="9150990" cy="523220"/>
          </a:xfrm>
          <a:prstGeom prst="rect">
            <a:avLst/>
          </a:prstGeom>
        </p:spPr>
        <p:txBody>
          <a:bodyPr wrap="square">
            <a:spAutoFit/>
          </a:bodyPr>
          <a:lstStyle/>
          <a:p>
            <a:r>
              <a:rPr lang="vi-VN" sz="2800" b="1" dirty="0">
                <a:solidFill>
                  <a:schemeClr val="bg1">
                    <a:lumMod val="50000"/>
                  </a:schemeClr>
                </a:solidFill>
              </a:rPr>
              <a:t>2. Viết 4 – 5 câu kể về công việc của một người mà em biết.</a:t>
            </a:r>
          </a:p>
        </p:txBody>
      </p:sp>
      <p:grpSp>
        <p:nvGrpSpPr>
          <p:cNvPr id="6" name="Group 5">
            <a:extLst>
              <a:ext uri="{FF2B5EF4-FFF2-40B4-BE49-F238E27FC236}">
                <a16:creationId xmlns:a16="http://schemas.microsoft.com/office/drawing/2014/main" id="{9C1DB560-E4A2-44D9-AD94-9D5525A9E34A}"/>
              </a:ext>
            </a:extLst>
          </p:cNvPr>
          <p:cNvGrpSpPr/>
          <p:nvPr/>
        </p:nvGrpSpPr>
        <p:grpSpPr>
          <a:xfrm>
            <a:off x="627322" y="1382052"/>
            <a:ext cx="11000737" cy="4690894"/>
            <a:chOff x="-736305" y="733511"/>
            <a:chExt cx="8250553" cy="3518171"/>
          </a:xfrm>
        </p:grpSpPr>
        <p:grpSp>
          <p:nvGrpSpPr>
            <p:cNvPr id="7" name="Group 6">
              <a:extLst>
                <a:ext uri="{FF2B5EF4-FFF2-40B4-BE49-F238E27FC236}">
                  <a16:creationId xmlns:a16="http://schemas.microsoft.com/office/drawing/2014/main" id="{8E24A82A-DAB7-4496-9D0D-DD9399125FF1}"/>
                </a:ext>
              </a:extLst>
            </p:cNvPr>
            <p:cNvGrpSpPr/>
            <p:nvPr/>
          </p:nvGrpSpPr>
          <p:grpSpPr>
            <a:xfrm>
              <a:off x="-736305" y="733511"/>
              <a:ext cx="8169646" cy="3518171"/>
              <a:chOff x="-736305" y="733511"/>
              <a:chExt cx="8169646" cy="3518171"/>
            </a:xfrm>
          </p:grpSpPr>
          <p:pic>
            <p:nvPicPr>
              <p:cNvPr id="13" name="Picture 12">
                <a:extLst>
                  <a:ext uri="{FF2B5EF4-FFF2-40B4-BE49-F238E27FC236}">
                    <a16:creationId xmlns:a16="http://schemas.microsoft.com/office/drawing/2014/main" id="{F1A89500-2859-4F14-9A34-4FF7D3818F28}"/>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07463" y="733511"/>
                <a:ext cx="7293685" cy="3479713"/>
              </a:xfrm>
              <a:prstGeom prst="rect">
                <a:avLst/>
              </a:prstGeom>
            </p:spPr>
          </p:pic>
          <p:sp>
            <p:nvSpPr>
              <p:cNvPr id="14" name="Oval 13">
                <a:extLst>
                  <a:ext uri="{FF2B5EF4-FFF2-40B4-BE49-F238E27FC236}">
                    <a16:creationId xmlns:a16="http://schemas.microsoft.com/office/drawing/2014/main" id="{81761B75-977E-4F42-A4C3-C773304C32F6}"/>
                  </a:ext>
                </a:extLst>
              </p:cNvPr>
              <p:cNvSpPr/>
              <p:nvPr/>
            </p:nvSpPr>
            <p:spPr>
              <a:xfrm>
                <a:off x="1773296" y="2172585"/>
                <a:ext cx="2605087" cy="942797"/>
              </a:xfrm>
              <a:prstGeom prst="ellipse">
                <a:avLst/>
              </a:prstGeom>
              <a:solidFill>
                <a:srgbClr val="F8BCDC"/>
              </a:solidFill>
              <a:ln>
                <a:solidFill>
                  <a:srgbClr val="F8B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15" name="Rectangle: Rounded Corners 14">
                <a:extLst>
                  <a:ext uri="{FF2B5EF4-FFF2-40B4-BE49-F238E27FC236}">
                    <a16:creationId xmlns:a16="http://schemas.microsoft.com/office/drawing/2014/main" id="{97EE7B5F-C350-41A2-AA18-B69D3B808B24}"/>
                  </a:ext>
                </a:extLst>
              </p:cNvPr>
              <p:cNvSpPr/>
              <p:nvPr/>
            </p:nvSpPr>
            <p:spPr>
              <a:xfrm>
                <a:off x="1545125" y="867137"/>
                <a:ext cx="3061430" cy="972622"/>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16" name="Rectangle: Rounded Corners 15">
                <a:extLst>
                  <a:ext uri="{FF2B5EF4-FFF2-40B4-BE49-F238E27FC236}">
                    <a16:creationId xmlns:a16="http://schemas.microsoft.com/office/drawing/2014/main" id="{7D0D44E7-2929-49BB-B75B-2C3AA8189712}"/>
                  </a:ext>
                </a:extLst>
              </p:cNvPr>
              <p:cNvSpPr/>
              <p:nvPr/>
            </p:nvSpPr>
            <p:spPr>
              <a:xfrm>
                <a:off x="-736305" y="2024907"/>
                <a:ext cx="2153094" cy="1139929"/>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17" name="Rectangle: Rounded Corners 16">
                <a:extLst>
                  <a:ext uri="{FF2B5EF4-FFF2-40B4-BE49-F238E27FC236}">
                    <a16:creationId xmlns:a16="http://schemas.microsoft.com/office/drawing/2014/main" id="{95441F08-E49C-461B-9C40-2B59BA19E2AB}"/>
                  </a:ext>
                </a:extLst>
              </p:cNvPr>
              <p:cNvSpPr/>
              <p:nvPr/>
            </p:nvSpPr>
            <p:spPr>
              <a:xfrm>
                <a:off x="4828254" y="2001785"/>
                <a:ext cx="2605087" cy="1139929"/>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p>
            </p:txBody>
          </p:sp>
          <p:sp>
            <p:nvSpPr>
              <p:cNvPr id="18" name="Rectangle: Rounded Corners 17">
                <a:extLst>
                  <a:ext uri="{FF2B5EF4-FFF2-40B4-BE49-F238E27FC236}">
                    <a16:creationId xmlns:a16="http://schemas.microsoft.com/office/drawing/2014/main" id="{87C4C8FF-C7CE-4546-904B-E392207F5335}"/>
                  </a:ext>
                </a:extLst>
              </p:cNvPr>
              <p:cNvSpPr/>
              <p:nvPr/>
            </p:nvSpPr>
            <p:spPr>
              <a:xfrm>
                <a:off x="1210244" y="3364544"/>
                <a:ext cx="4026290" cy="887138"/>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grpSp>
        <p:sp>
          <p:nvSpPr>
            <p:cNvPr id="8" name="TextBox 7">
              <a:extLst>
                <a:ext uri="{FF2B5EF4-FFF2-40B4-BE49-F238E27FC236}">
                  <a16:creationId xmlns:a16="http://schemas.microsoft.com/office/drawing/2014/main" id="{6FCE9DB6-2F99-4B7D-BB41-7CB616CF6D16}"/>
                </a:ext>
              </a:extLst>
            </p:cNvPr>
            <p:cNvSpPr txBox="1"/>
            <p:nvPr/>
          </p:nvSpPr>
          <p:spPr>
            <a:xfrm>
              <a:off x="2075090" y="2421747"/>
              <a:ext cx="2504653" cy="346249"/>
            </a:xfrm>
            <a:prstGeom prst="rect">
              <a:avLst/>
            </a:prstGeom>
            <a:noFill/>
          </p:spPr>
          <p:txBody>
            <a:bodyPr wrap="square" rtlCol="0">
              <a:spAutoFit/>
            </a:bodyPr>
            <a:lstStyle/>
            <a:p>
              <a:r>
                <a:rPr lang="vi-VN" sz="2400" b="1" dirty="0"/>
                <a:t>Kể về một công việc</a:t>
              </a:r>
            </a:p>
          </p:txBody>
        </p:sp>
        <p:sp>
          <p:nvSpPr>
            <p:cNvPr id="9" name="TextBox 8">
              <a:extLst>
                <a:ext uri="{FF2B5EF4-FFF2-40B4-BE49-F238E27FC236}">
                  <a16:creationId xmlns:a16="http://schemas.microsoft.com/office/drawing/2014/main" id="{27543314-66CF-4034-B1A5-3E967CEBEE27}"/>
                </a:ext>
              </a:extLst>
            </p:cNvPr>
            <p:cNvSpPr txBox="1"/>
            <p:nvPr/>
          </p:nvSpPr>
          <p:spPr>
            <a:xfrm>
              <a:off x="1682874" y="896655"/>
              <a:ext cx="2923682" cy="843548"/>
            </a:xfrm>
            <a:prstGeom prst="rect">
              <a:avLst/>
            </a:prstGeom>
            <a:noFill/>
          </p:spPr>
          <p:txBody>
            <a:bodyPr wrap="square" rtlCol="0">
              <a:spAutoFit/>
            </a:bodyPr>
            <a:lstStyle/>
            <a:p>
              <a:pPr>
                <a:lnSpc>
                  <a:spcPct val="150000"/>
                </a:lnSpc>
              </a:pPr>
              <a:r>
                <a:rPr lang="vi-VN" sz="2400" dirty="0"/>
                <a:t>(1) Em muốn kể về ai? Người đó làm công việc gì?</a:t>
              </a:r>
            </a:p>
          </p:txBody>
        </p:sp>
        <p:sp>
          <p:nvSpPr>
            <p:cNvPr id="10" name="TextBox 9">
              <a:extLst>
                <a:ext uri="{FF2B5EF4-FFF2-40B4-BE49-F238E27FC236}">
                  <a16:creationId xmlns:a16="http://schemas.microsoft.com/office/drawing/2014/main" id="{F199306E-6605-40B6-A2B9-37C00AB3CC14}"/>
                </a:ext>
              </a:extLst>
            </p:cNvPr>
            <p:cNvSpPr txBox="1"/>
            <p:nvPr/>
          </p:nvSpPr>
          <p:spPr>
            <a:xfrm>
              <a:off x="4940551" y="2085438"/>
              <a:ext cx="2573697" cy="972622"/>
            </a:xfrm>
            <a:prstGeom prst="rect">
              <a:avLst/>
            </a:prstGeom>
            <a:noFill/>
          </p:spPr>
          <p:txBody>
            <a:bodyPr wrap="square" rtlCol="0">
              <a:spAutoFit/>
            </a:bodyPr>
            <a:lstStyle/>
            <a:p>
              <a:pPr>
                <a:lnSpc>
                  <a:spcPct val="150000"/>
                </a:lnSpc>
              </a:pPr>
              <a:r>
                <a:rPr lang="vi-VN" sz="2800" dirty="0"/>
                <a:t>(2) Người đó làm việc </a:t>
              </a:r>
            </a:p>
            <a:p>
              <a:pPr>
                <a:lnSpc>
                  <a:spcPct val="150000"/>
                </a:lnSpc>
              </a:pPr>
              <a:r>
                <a:rPr lang="vi-VN" sz="2800" dirty="0"/>
                <a:t>ở đâu?</a:t>
              </a:r>
            </a:p>
          </p:txBody>
        </p:sp>
        <p:sp>
          <p:nvSpPr>
            <p:cNvPr id="11" name="TextBox 10">
              <a:extLst>
                <a:ext uri="{FF2B5EF4-FFF2-40B4-BE49-F238E27FC236}">
                  <a16:creationId xmlns:a16="http://schemas.microsoft.com/office/drawing/2014/main" id="{FCDDE497-EBF9-4FBC-885A-DF5D45312F06}"/>
                </a:ext>
              </a:extLst>
            </p:cNvPr>
            <p:cNvSpPr txBox="1"/>
            <p:nvPr/>
          </p:nvSpPr>
          <p:spPr>
            <a:xfrm>
              <a:off x="1285904" y="3529322"/>
              <a:ext cx="4083023" cy="487874"/>
            </a:xfrm>
            <a:prstGeom prst="rect">
              <a:avLst/>
            </a:prstGeom>
            <a:noFill/>
          </p:spPr>
          <p:txBody>
            <a:bodyPr wrap="square" rtlCol="0">
              <a:spAutoFit/>
            </a:bodyPr>
            <a:lstStyle/>
            <a:p>
              <a:pPr>
                <a:lnSpc>
                  <a:spcPct val="150000"/>
                </a:lnSpc>
              </a:pPr>
              <a:r>
                <a:rPr lang="vi-VN" sz="2800" dirty="0"/>
                <a:t>(3) Công việc đó đem lại lợi ích gì?</a:t>
              </a:r>
            </a:p>
          </p:txBody>
        </p:sp>
        <p:sp>
          <p:nvSpPr>
            <p:cNvPr id="12" name="TextBox 11">
              <a:extLst>
                <a:ext uri="{FF2B5EF4-FFF2-40B4-BE49-F238E27FC236}">
                  <a16:creationId xmlns:a16="http://schemas.microsoft.com/office/drawing/2014/main" id="{6BA1F78B-9C34-45E8-8E45-9302089B027C}"/>
                </a:ext>
              </a:extLst>
            </p:cNvPr>
            <p:cNvSpPr txBox="1"/>
            <p:nvPr/>
          </p:nvSpPr>
          <p:spPr>
            <a:xfrm>
              <a:off x="-736305" y="2027436"/>
              <a:ext cx="2295764" cy="972623"/>
            </a:xfrm>
            <a:prstGeom prst="rect">
              <a:avLst/>
            </a:prstGeom>
            <a:noFill/>
          </p:spPr>
          <p:txBody>
            <a:bodyPr wrap="square" rtlCol="0">
              <a:spAutoFit/>
            </a:bodyPr>
            <a:lstStyle/>
            <a:p>
              <a:pPr>
                <a:lnSpc>
                  <a:spcPct val="150000"/>
                </a:lnSpc>
              </a:pPr>
              <a:r>
                <a:rPr lang="vi-VN" sz="2800" dirty="0"/>
                <a:t>(4) Em có suy nghĩ gì về công việc đó?</a:t>
              </a:r>
            </a:p>
          </p:txBody>
        </p:sp>
      </p:grpSp>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71AF4A-4434-43F3-A6BE-8A243160444B}"/>
              </a:ext>
            </a:extLst>
          </p:cNvPr>
          <p:cNvSpPr txBox="1"/>
          <p:nvPr/>
        </p:nvSpPr>
        <p:spPr>
          <a:xfrm>
            <a:off x="1123721" y="1660647"/>
            <a:ext cx="9342303" cy="3970318"/>
          </a:xfrm>
          <a:prstGeom prst="rect">
            <a:avLst/>
          </a:prstGeom>
          <a:noFill/>
        </p:spPr>
        <p:txBody>
          <a:bodyPr wrap="square">
            <a:spAutoFit/>
          </a:bodyPr>
          <a:lstStyle/>
          <a:p>
            <a:pPr indent="457200" algn="just"/>
            <a:r>
              <a:rPr lang="vi-VN" sz="2800" dirty="0"/>
              <a:t>Bố em là họa sĩ truyện tranh. Công việc của bố là vẽ ra các trang truyện tranh đáng yêu, nhiều màu sắc cho chúng ta đọc. Có những hôm, vì độc giả thúc dục nhiều, bố phải ngồi vẽ đến đêm khuya mới được nghỉ. Dạo này, bố thường bị đau lưng vì ngồi quá nhiều, nhưng bố vẫn cố gắng hoàn thành công việc của mình. Cầm trên tay các trang truyện do bố vẽ, em cảm thấy yêu thích và tự hào vô cùng. Em mong bố luôn mạnh khỏe và hết đau lưng để có thể tiếp tục vẽ nên nhiều quyển truyện hay khác nữa.</a:t>
            </a:r>
            <a:endParaRPr lang="en-US" sz="2800" dirty="0"/>
          </a:p>
        </p:txBody>
      </p:sp>
      <p:sp>
        <p:nvSpPr>
          <p:cNvPr id="6" name="TextBox 5">
            <a:extLst>
              <a:ext uri="{FF2B5EF4-FFF2-40B4-BE49-F238E27FC236}">
                <a16:creationId xmlns:a16="http://schemas.microsoft.com/office/drawing/2014/main" id="{6AB70339-4968-45E1-A99A-39493FAD86DA}"/>
              </a:ext>
            </a:extLst>
          </p:cNvPr>
          <p:cNvSpPr txBox="1"/>
          <p:nvPr/>
        </p:nvSpPr>
        <p:spPr>
          <a:xfrm>
            <a:off x="4065225" y="275421"/>
            <a:ext cx="3128790" cy="646331"/>
          </a:xfrm>
          <a:prstGeom prst="rect">
            <a:avLst/>
          </a:prstGeom>
          <a:noFill/>
        </p:spPr>
        <p:txBody>
          <a:bodyPr wrap="square" rtlCol="0">
            <a:spAutoFit/>
          </a:bodyPr>
          <a:lstStyle/>
          <a:p>
            <a:r>
              <a:rPr lang="en-US" sz="3600" dirty="0" err="1">
                <a:solidFill>
                  <a:schemeClr val="accent2">
                    <a:lumMod val="75000"/>
                  </a:schemeClr>
                </a:solidFill>
              </a:rPr>
              <a:t>Đoạn</a:t>
            </a:r>
            <a:r>
              <a:rPr lang="en-US" sz="3600" dirty="0">
                <a:solidFill>
                  <a:schemeClr val="accent2">
                    <a:lumMod val="75000"/>
                  </a:schemeClr>
                </a:solidFill>
              </a:rPr>
              <a:t> </a:t>
            </a:r>
            <a:r>
              <a:rPr lang="en-US" sz="3600" dirty="0" err="1">
                <a:solidFill>
                  <a:schemeClr val="accent2">
                    <a:lumMod val="75000"/>
                  </a:schemeClr>
                </a:solidFill>
              </a:rPr>
              <a:t>văn</a:t>
            </a:r>
            <a:r>
              <a:rPr lang="en-US" sz="3600" dirty="0">
                <a:solidFill>
                  <a:schemeClr val="accent2">
                    <a:lumMod val="75000"/>
                  </a:schemeClr>
                </a:solidFill>
              </a:rPr>
              <a:t> </a:t>
            </a:r>
            <a:r>
              <a:rPr lang="en-US" sz="3600" dirty="0" err="1">
                <a:solidFill>
                  <a:schemeClr val="accent2">
                    <a:lumMod val="75000"/>
                  </a:schemeClr>
                </a:solidFill>
              </a:rPr>
              <a:t>mẫu</a:t>
            </a:r>
            <a:endParaRPr lang="en-US" sz="3600" dirty="0">
              <a:solidFill>
                <a:schemeClr val="accent2">
                  <a:lumMod val="75000"/>
                </a:schemeClr>
              </a:solidFill>
            </a:endParaRPr>
          </a:p>
        </p:txBody>
      </p:sp>
    </p:spTree>
    <p:extLst>
      <p:ext uri="{BB962C8B-B14F-4D97-AF65-F5344CB8AC3E}">
        <p14:creationId xmlns:p14="http://schemas.microsoft.com/office/powerpoint/2010/main" val="2120164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117BD6-3ABF-4B72-B791-E3B909B16C42}"/>
              </a:ext>
            </a:extLst>
          </p:cNvPr>
          <p:cNvSpPr txBox="1"/>
          <p:nvPr/>
        </p:nvSpPr>
        <p:spPr>
          <a:xfrm>
            <a:off x="2870791" y="2445488"/>
            <a:ext cx="8016949" cy="1200329"/>
          </a:xfrm>
          <a:prstGeom prst="rect">
            <a:avLst/>
          </a:prstGeom>
          <a:noFill/>
        </p:spPr>
        <p:txBody>
          <a:bodyPr wrap="square" rtlCol="0">
            <a:spAutoFit/>
          </a:bodyPr>
          <a:lstStyle/>
          <a:p>
            <a:r>
              <a:rPr lang="en-US" sz="7200" dirty="0" err="1">
                <a:solidFill>
                  <a:schemeClr val="accent2">
                    <a:lumMod val="75000"/>
                  </a:schemeClr>
                </a:solidFill>
                <a:effectLst>
                  <a:outerShdw blurRad="38100" dist="38100" dir="2700000" algn="tl">
                    <a:srgbClr val="000000">
                      <a:alpha val="43137"/>
                    </a:srgbClr>
                  </a:outerShdw>
                </a:effectLst>
              </a:rPr>
              <a:t>Củng</a:t>
            </a:r>
            <a:r>
              <a:rPr lang="en-US" sz="7200" dirty="0">
                <a:solidFill>
                  <a:schemeClr val="accent2">
                    <a:lumMod val="75000"/>
                  </a:schemeClr>
                </a:solidFill>
                <a:effectLst>
                  <a:outerShdw blurRad="38100" dist="38100" dir="2700000" algn="tl">
                    <a:srgbClr val="000000">
                      <a:alpha val="43137"/>
                    </a:srgbClr>
                  </a:outerShdw>
                </a:effectLst>
              </a:rPr>
              <a:t> </a:t>
            </a:r>
            <a:r>
              <a:rPr lang="en-US" sz="7200" dirty="0" err="1">
                <a:solidFill>
                  <a:schemeClr val="accent2">
                    <a:lumMod val="75000"/>
                  </a:schemeClr>
                </a:solidFill>
                <a:effectLst>
                  <a:outerShdw blurRad="38100" dist="38100" dir="2700000" algn="tl">
                    <a:srgbClr val="000000">
                      <a:alpha val="43137"/>
                    </a:srgbClr>
                  </a:outerShdw>
                </a:effectLst>
              </a:rPr>
              <a:t>cố</a:t>
            </a:r>
            <a:r>
              <a:rPr lang="en-US" sz="7200" dirty="0">
                <a:solidFill>
                  <a:schemeClr val="accent2">
                    <a:lumMod val="75000"/>
                  </a:schemeClr>
                </a:solidFill>
                <a:effectLst>
                  <a:outerShdw blurRad="38100" dist="38100" dir="2700000" algn="tl">
                    <a:srgbClr val="000000">
                      <a:alpha val="43137"/>
                    </a:srgbClr>
                  </a:outerShdw>
                </a:effectLst>
              </a:rPr>
              <a:t>, </a:t>
            </a:r>
            <a:r>
              <a:rPr lang="en-US" sz="7200" dirty="0" err="1">
                <a:solidFill>
                  <a:schemeClr val="accent2">
                    <a:lumMod val="75000"/>
                  </a:schemeClr>
                </a:solidFill>
                <a:effectLst>
                  <a:outerShdw blurRad="38100" dist="38100" dir="2700000" algn="tl">
                    <a:srgbClr val="000000">
                      <a:alpha val="43137"/>
                    </a:srgbClr>
                  </a:outerShdw>
                </a:effectLst>
              </a:rPr>
              <a:t>dặn</a:t>
            </a:r>
            <a:r>
              <a:rPr lang="en-US" sz="7200" dirty="0">
                <a:solidFill>
                  <a:schemeClr val="accent2">
                    <a:lumMod val="75000"/>
                  </a:schemeClr>
                </a:solidFill>
                <a:effectLst>
                  <a:outerShdw blurRad="38100" dist="38100" dir="2700000" algn="tl">
                    <a:srgbClr val="000000">
                      <a:alpha val="43137"/>
                    </a:srgbClr>
                  </a:outerShdw>
                </a:effectLst>
              </a:rPr>
              <a:t> </a:t>
            </a:r>
            <a:r>
              <a:rPr lang="en-US" sz="7200" dirty="0" err="1">
                <a:solidFill>
                  <a:schemeClr val="accent2">
                    <a:lumMod val="75000"/>
                  </a:schemeClr>
                </a:solidFill>
                <a:effectLst>
                  <a:outerShdw blurRad="38100" dist="38100" dir="2700000" algn="tl">
                    <a:srgbClr val="000000">
                      <a:alpha val="43137"/>
                    </a:srgbClr>
                  </a:outerShdw>
                </a:effectLst>
              </a:rPr>
              <a:t>dò</a:t>
            </a:r>
            <a:endParaRPr lang="en-US" sz="7200" dirty="0">
              <a:solidFill>
                <a:schemeClr val="accent2">
                  <a:lumMod val="75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238</Words>
  <Application>Microsoft Office PowerPoint</Application>
  <PresentationFormat>Widescreen</PresentationFormat>
  <Paragraphs>17</Paragraphs>
  <Slides>6</Slides>
  <Notes>2</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6</vt:i4>
      </vt:variant>
    </vt:vector>
  </HeadingPairs>
  <TitlesOfParts>
    <vt:vector size="16" baseType="lpstr">
      <vt:lpstr>等线</vt:lpstr>
      <vt:lpstr>Arial</vt:lpstr>
      <vt:lpstr>Arial-Rounded</vt:lpstr>
      <vt:lpstr>Calibri</vt:lpstr>
      <vt:lpstr>Office Theme</vt:lpstr>
      <vt:lpstr>1_Office 主题</vt:lpstr>
      <vt:lpstr>2_Office 主题</vt:lpstr>
      <vt:lpstr>第一PPT，www.1ppt.com</vt:lpstr>
      <vt:lpstr>https://www.freeppt7.com</vt:lpstr>
      <vt:lpstr>3_Office 主题</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42</cp:revision>
  <dcterms:created xsi:type="dcterms:W3CDTF">2021-07-20T01:55:21Z</dcterms:created>
  <dcterms:modified xsi:type="dcterms:W3CDTF">2021-08-06T16:35:24Z</dcterms:modified>
</cp:coreProperties>
</file>