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8" r:id="rId2"/>
    <p:sldId id="299" r:id="rId3"/>
    <p:sldId id="294" r:id="rId4"/>
    <p:sldId id="257" r:id="rId5"/>
    <p:sldId id="302" r:id="rId6"/>
    <p:sldId id="303" r:id="rId7"/>
    <p:sldId id="258" r:id="rId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DFF"/>
    <a:srgbClr val="D06800"/>
    <a:srgbClr val="B88800"/>
    <a:srgbClr val="B07500"/>
    <a:srgbClr val="CA4C14"/>
    <a:srgbClr val="CC3300"/>
    <a:srgbClr val="8FCE4A"/>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1AB5648-AA61-431A-B2C7-F40681E43B61}" type="slidenum">
              <a:rPr lang="zh-CN" altLang="en-US">
                <a:solidFill>
                  <a:srgbClr val="000000"/>
                </a:solidFill>
                <a:ea typeface="宋体" panose="02010600030101010101" pitchFamily="2" charset="-122"/>
                <a:cs typeface="Arial" panose="020B0604020202020204" pitchFamily="34" charset="0"/>
                <a:sym typeface="Arial" panose="020B0604020202020204" pitchFamily="34" charset="0"/>
              </a:rPr>
              <a:pPr eaLnBrk="1" hangingPunct="1"/>
              <a:t>1</a:t>
            </a:fld>
            <a:endParaRPr lang="zh-CN" altLang="en-US">
              <a:solidFill>
                <a:srgbClr val="000000"/>
              </a:solidFill>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674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9196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22407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5/22/2023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620"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1622227" y="1806179"/>
            <a:ext cx="5899547" cy="1521619"/>
          </a:xfrm>
          <a:prstGeom prst="rect">
            <a:avLst/>
          </a:prstGeom>
        </p:spPr>
        <p:txBody>
          <a:bodyPr spcFirstLastPara="1" wrap="none" fromWordArt="1">
            <a:prstTxWarp prst="textArchUp">
              <a:avLst>
                <a:gd name="adj" fmla="val 11020680"/>
              </a:avLst>
            </a:prstTxWarp>
          </a:bodyPr>
          <a:lstStyle/>
          <a:p>
            <a:pPr algn="ct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MỪNG</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CON </a:t>
            </a:r>
          </a:p>
          <a:p>
            <a:pPr algn="ct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VỚI</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endPar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8" name="圆角矩形 1"/>
          <p:cNvSpPr/>
          <p:nvPr/>
        </p:nvSpPr>
        <p:spPr>
          <a:xfrm>
            <a:off x="1252538"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487">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111369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endParaRPr>
          </a:p>
        </p:txBody>
      </p:sp>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8" name="Flowchart: Document 17"/>
          <p:cNvSpPr/>
          <p:nvPr/>
        </p:nvSpPr>
        <p:spPr>
          <a:xfrm>
            <a:off x="-52123" y="-7165"/>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000">
                <a:solidFill>
                  <a:schemeClr val="bg1"/>
                </a:solidFill>
                <a:latin typeface="Arial" panose="020B0604020202020204" pitchFamily="34" charset="0"/>
                <a:ea typeface="Aachen" panose="02020500000000000000" pitchFamily="18" charset="0"/>
                <a:cs typeface="Arial" panose="020B0604020202020204" pitchFamily="34" charset="0"/>
              </a:rPr>
              <a:t>           ĐẤT NƯỚC VÀ CON NGƯỜI</a:t>
            </a:r>
            <a:endParaRPr lang="en-US" sz="4000" dirty="0">
              <a:solidFill>
                <a:schemeClr val="bg1"/>
              </a:solidFill>
              <a:latin typeface="Arial" panose="020B0604020202020204" pitchFamily="34" charset="0"/>
              <a:ea typeface="Aachen" panose="02020500000000000000" pitchFamily="18" charset="0"/>
              <a:cs typeface="Arial" panose="020B0604020202020204" pitchFamily="34" charset="0"/>
            </a:endParaRPr>
          </a:p>
        </p:txBody>
      </p:sp>
      <p:grpSp>
        <p:nvGrpSpPr>
          <p:cNvPr id="2" name="Group 1"/>
          <p:cNvGrpSpPr/>
          <p:nvPr/>
        </p:nvGrpSpPr>
        <p:grpSpPr>
          <a:xfrm>
            <a:off x="1433801" y="2152117"/>
            <a:ext cx="7310375" cy="975143"/>
            <a:chOff x="9424480" y="964372"/>
            <a:chExt cx="5587748"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2" name="Rectangle 10"/>
            <p:cNvSpPr/>
            <p:nvPr/>
          </p:nvSpPr>
          <p:spPr>
            <a:xfrm>
              <a:off x="9424480" y="1055613"/>
              <a:ext cx="5049983" cy="51451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4000">
                  <a:solidFill>
                    <a:schemeClr val="accent6">
                      <a:lumMod val="75000"/>
                    </a:schemeClr>
                  </a:solidFill>
                  <a:latin typeface="Arial" panose="020B0604020202020204" pitchFamily="34" charset="0"/>
                  <a:ea typeface="Aachen" panose="02020500000000000000" pitchFamily="18" charset="0"/>
                  <a:cs typeface="Arial" panose="020B0604020202020204" pitchFamily="34" charset="0"/>
                </a:rPr>
                <a:t>CẬU BÉ THÔNG MINH</a:t>
              </a:r>
              <a:endParaRPr lang="en-US" sz="4000" dirty="0">
                <a:solidFill>
                  <a:schemeClr val="accent6">
                    <a:lumMod val="75000"/>
                  </a:schemeClr>
                </a:solidFill>
                <a:latin typeface="Arial" panose="020B0604020202020204" pitchFamily="34" charset="0"/>
                <a:ea typeface="Aachen" panose="02020500000000000000" pitchFamily="18" charset="0"/>
                <a:cs typeface="Arial" panose="020B0604020202020204" pitchFamily="34" charset="0"/>
              </a:endParaRPr>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ea typeface="Aachen" panose="02020500000000000000" pitchFamily="18" charset="0"/>
                <a:cs typeface="Arial" panose="020B0604020202020204" pitchFamily="34" charset="0"/>
              </a:endParaRPr>
            </a:p>
          </p:txBody>
        </p:sp>
        <p:sp>
          <p:nvSpPr>
            <p:cNvPr id="8" name="Oval 7"/>
            <p:cNvSpPr/>
            <p:nvPr/>
          </p:nvSpPr>
          <p:spPr>
            <a:xfrm>
              <a:off x="1252971" y="1095375"/>
              <a:ext cx="914400" cy="914400"/>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ea typeface="Aachen" panose="02020500000000000000" pitchFamily="18" charset="0"/>
                  <a:cs typeface="Arial" panose="020B0604020202020204" pitchFamily="34" charset="0"/>
                </a:rPr>
                <a:t>Bài</a:t>
              </a:r>
            </a:p>
            <a:p>
              <a:pPr algn="ctr"/>
              <a:r>
                <a:rPr lang="en-US" sz="2400">
                  <a:latin typeface="Arial" panose="020B0604020202020204" pitchFamily="34" charset="0"/>
                  <a:ea typeface="Aachen" panose="02020500000000000000" pitchFamily="18" charset="0"/>
                  <a:cs typeface="Arial" panose="020B0604020202020204" pitchFamily="34" charset="0"/>
                </a:rPr>
                <a:t> 1</a:t>
              </a:r>
            </a:p>
          </p:txBody>
        </p:sp>
      </p:grpSp>
      <p:grpSp>
        <p:nvGrpSpPr>
          <p:cNvPr id="21" name="Group 20"/>
          <p:cNvGrpSpPr/>
          <p:nvPr/>
        </p:nvGrpSpPr>
        <p:grpSpPr>
          <a:xfrm>
            <a:off x="-607604" y="-39610"/>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9" name="Oval 18"/>
            <p:cNvSpPr/>
            <p:nvPr/>
          </p:nvSpPr>
          <p:spPr>
            <a:xfrm>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accent6">
                      <a:lumMod val="75000"/>
                    </a:schemeClr>
                  </a:solidFill>
                  <a:latin typeface="Arial" panose="020B0604020202020204" pitchFamily="34" charset="0"/>
                  <a:ea typeface="Aachen" panose="02020500000000000000" pitchFamily="18" charset="0"/>
                  <a:cs typeface="Arial" panose="020B0604020202020204" pitchFamily="34" charset="0"/>
                </a:rPr>
                <a:t>8</a:t>
              </a:r>
            </a:p>
          </p:txBody>
        </p:sp>
      </p:grpSp>
      <p:sp>
        <p:nvSpPr>
          <p:cNvPr id="22" name="TextBox 21"/>
          <p:cNvSpPr txBox="1"/>
          <p:nvPr/>
        </p:nvSpPr>
        <p:spPr>
          <a:xfrm>
            <a:off x="1371600" y="5848350"/>
            <a:ext cx="8420100" cy="1754205"/>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 panose="020B0604020202020204" pitchFamily="34" charset="0"/>
                <a:ea typeface="Aachen" panose="02020500000000000000" pitchFamily="18" charset="0"/>
                <a:cs typeface="Arial" panose="020B0604020202020204" pitchFamily="34" charset="0"/>
              </a:rPr>
              <a:t>NẾU KHÔNG MAY BỊ LẠC</a:t>
            </a:r>
          </a:p>
        </p:txBody>
      </p:sp>
      <p:sp>
        <p:nvSpPr>
          <p:cNvPr id="28" name="TextBox 27"/>
          <p:cNvSpPr txBox="1"/>
          <p:nvPr/>
        </p:nvSpPr>
        <p:spPr>
          <a:xfrm>
            <a:off x="4343400" y="3213242"/>
            <a:ext cx="2300082" cy="594948"/>
          </a:xfrm>
          <a:prstGeom prst="rect">
            <a:avLst/>
          </a:prstGeom>
          <a:noFill/>
        </p:spPr>
        <p:txBody>
          <a:bodyPr wrap="square" lIns="162473" tIns="81237" rIns="162473" bIns="81237" rtlCol="0">
            <a:spAutoFit/>
          </a:bodyPr>
          <a:lstStyle/>
          <a:p>
            <a:r>
              <a:rPr lang="en-US" sz="2800" b="1" dirty="0" err="1">
                <a:solidFill>
                  <a:srgbClr val="0070C0"/>
                </a:solidFill>
                <a:latin typeface="Arial" panose="020B0604020202020204" pitchFamily="34" charset="0"/>
                <a:ea typeface="Aachen" panose="02020500000000000000" pitchFamily="18" charset="0"/>
                <a:cs typeface="Arial" panose="020B0604020202020204" pitchFamily="34" charset="0"/>
              </a:rPr>
              <a:t>Tiết</a:t>
            </a:r>
            <a:r>
              <a:rPr lang="en-US" sz="2800" b="1" dirty="0">
                <a:solidFill>
                  <a:srgbClr val="0070C0"/>
                </a:solidFill>
                <a:latin typeface="Arial" panose="020B0604020202020204" pitchFamily="34" charset="0"/>
                <a:ea typeface="Aachen" panose="02020500000000000000" pitchFamily="18" charset="0"/>
                <a:cs typeface="Arial" panose="020B0604020202020204" pitchFamily="34" charset="0"/>
              </a:rPr>
              <a:t> 3</a:t>
            </a:r>
          </a:p>
        </p:txBody>
      </p:sp>
    </p:spTree>
    <p:extLst>
      <p:ext uri="{BB962C8B-B14F-4D97-AF65-F5344CB8AC3E}">
        <p14:creationId xmlns:p14="http://schemas.microsoft.com/office/powerpoint/2010/main" val="2019458266"/>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TIẾT 3</a:t>
            </a:r>
          </a:p>
        </p:txBody>
      </p:sp>
    </p:spTree>
    <p:extLst>
      <p:ext uri="{BB962C8B-B14F-4D97-AF65-F5344CB8AC3E}">
        <p14:creationId xmlns:p14="http://schemas.microsoft.com/office/powerpoint/2010/main" val="171694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520D051F-6EE1-4AE7-9B21-D9F1CE8389BD}"/>
              </a:ext>
            </a:extLst>
          </p:cNvPr>
          <p:cNvSpPr/>
          <p:nvPr/>
        </p:nvSpPr>
        <p:spPr>
          <a:xfrm>
            <a:off x="-3693" y="-3254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Oval 15"/>
          <p:cNvSpPr/>
          <p:nvPr/>
        </p:nvSpPr>
        <p:spPr>
          <a:xfrm>
            <a:off x="224907" y="2683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5</a:t>
            </a:r>
          </a:p>
        </p:txBody>
      </p:sp>
      <p:sp>
        <p:nvSpPr>
          <p:cNvPr id="17" name="TextBox 16"/>
          <p:cNvSpPr txBox="1"/>
          <p:nvPr/>
        </p:nvSpPr>
        <p:spPr>
          <a:xfrm>
            <a:off x="883899" y="-50482"/>
            <a:ext cx="8140700" cy="461653"/>
          </a:xfrm>
          <a:prstGeom prst="rect">
            <a:avLst/>
          </a:prstGeom>
          <a:noFill/>
        </p:spPr>
        <p:txBody>
          <a:bodyPr wrap="square" lIns="91428" tIns="45714" rIns="91428" bIns="45714"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Chọn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từ</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ngữ</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để</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hoàn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thiện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endParaRPr lang="en-US" sz="2400" b="1" dirty="0">
              <a:latin typeface="Arial" panose="020B0604020202020204" pitchFamily="34" charset="0"/>
              <a:ea typeface="Arial-Rounded" pitchFamily="34" charset="0"/>
              <a:cs typeface="Arial" panose="020B0604020202020204" pitchFamily="34" charset="0"/>
            </a:endParaRPr>
          </a:p>
        </p:txBody>
      </p:sp>
      <p:sp>
        <p:nvSpPr>
          <p:cNvPr id="11" name="TextBox 10"/>
          <p:cNvSpPr txBox="1"/>
          <p:nvPr/>
        </p:nvSpPr>
        <p:spPr>
          <a:xfrm>
            <a:off x="140439" y="4139196"/>
            <a:ext cx="9003561" cy="954095"/>
          </a:xfrm>
          <a:prstGeom prst="rect">
            <a:avLst/>
          </a:prstGeom>
          <a:noFill/>
        </p:spPr>
        <p:txBody>
          <a:bodyPr wrap="square" lIns="91428" tIns="45714" rIns="91428" bIns="45714" rtlCol="0">
            <a:spAutoFit/>
          </a:bodyPr>
          <a:lstStyle/>
          <a:p>
            <a:pPr algn="just"/>
            <a:r>
              <a:rPr lang="en-US" sz="2800" b="1" dirty="0">
                <a:latin typeface="Arial" panose="020B0604020202020204" pitchFamily="34" charset="0"/>
                <a:ea typeface="Arial-Rounded" pitchFamily="34" charset="0"/>
                <a:cs typeface="Arial" panose="020B0604020202020204" pitchFamily="34" charset="0"/>
              </a:rPr>
              <a:t>b</a:t>
            </a:r>
            <a:r>
              <a:rPr lang="en-US" sz="2800" b="1">
                <a:latin typeface="Arial" panose="020B0604020202020204" pitchFamily="34" charset="0"/>
                <a:ea typeface="Arial-Rounded" pitchFamily="34" charset="0"/>
                <a:cs typeface="Arial" panose="020B0604020202020204" pitchFamily="34" charset="0"/>
              </a:rPr>
              <a:t>. Hoa vẽ rất đẹp. Cả lớp ai cũng (…)               bạn ấy.</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3" name="TextBox 12"/>
          <p:cNvSpPr txBox="1"/>
          <p:nvPr/>
        </p:nvSpPr>
        <p:spPr>
          <a:xfrm>
            <a:off x="224907" y="1037707"/>
            <a:ext cx="3017826"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thông minh</a:t>
            </a:r>
          </a:p>
        </p:txBody>
      </p:sp>
      <p:sp>
        <p:nvSpPr>
          <p:cNvPr id="10" name="TextBox 9"/>
          <p:cNvSpPr txBox="1"/>
          <p:nvPr/>
        </p:nvSpPr>
        <p:spPr>
          <a:xfrm>
            <a:off x="2327690" y="2007975"/>
            <a:ext cx="1774665" cy="523208"/>
          </a:xfrm>
          <a:prstGeom prst="rect">
            <a:avLst/>
          </a:prstGeom>
          <a:solidFill>
            <a:srgbClr val="B9EDFF"/>
          </a:solidFill>
          <a:ln>
            <a:noFill/>
          </a:ln>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nuối tiếc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3832065" y="1037707"/>
            <a:ext cx="1730535"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xuất sắc</a:t>
            </a:r>
          </a:p>
        </p:txBody>
      </p:sp>
      <p:sp>
        <p:nvSpPr>
          <p:cNvPr id="23" name="TextBox 22"/>
          <p:cNvSpPr txBox="1"/>
          <p:nvPr/>
        </p:nvSpPr>
        <p:spPr>
          <a:xfrm>
            <a:off x="6117296" y="1056536"/>
            <a:ext cx="2264704"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thán phục</a:t>
            </a:r>
          </a:p>
        </p:txBody>
      </p:sp>
      <p:sp>
        <p:nvSpPr>
          <p:cNvPr id="24" name="TextBox 23"/>
          <p:cNvSpPr txBox="1"/>
          <p:nvPr/>
        </p:nvSpPr>
        <p:spPr>
          <a:xfrm>
            <a:off x="4676550" y="1975361"/>
            <a:ext cx="2437151"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 vui mừng</a:t>
            </a:r>
          </a:p>
        </p:txBody>
      </p:sp>
      <p:sp>
        <p:nvSpPr>
          <p:cNvPr id="25" name="TextBox 24"/>
          <p:cNvSpPr txBox="1"/>
          <p:nvPr/>
        </p:nvSpPr>
        <p:spPr>
          <a:xfrm>
            <a:off x="140439" y="3179099"/>
            <a:ext cx="8849830" cy="954095"/>
          </a:xfrm>
          <a:prstGeom prst="rect">
            <a:avLst/>
          </a:prstGeom>
          <a:noFill/>
        </p:spPr>
        <p:txBody>
          <a:bodyPr wrap="square" lIns="91428" tIns="45714" rIns="91428" bIns="45714" rtlCol="0">
            <a:spAutoFit/>
          </a:bodyPr>
          <a:lstStyle/>
          <a:p>
            <a:pPr algn="just"/>
            <a:r>
              <a:rPr lang="en-US" sz="2800" b="1" dirty="0">
                <a:latin typeface="Arial" panose="020B0604020202020204" pitchFamily="34" charset="0"/>
                <a:ea typeface="Arial-Rounded" pitchFamily="34" charset="0"/>
                <a:cs typeface="Arial" panose="020B0604020202020204" pitchFamily="34" charset="0"/>
              </a:rPr>
              <a:t>a</a:t>
            </a:r>
            <a:r>
              <a:rPr lang="en-US" sz="2800" b="1">
                <a:latin typeface="Arial" panose="020B0604020202020204" pitchFamily="34" charset="0"/>
                <a:ea typeface="Arial-Rounded" pitchFamily="34" charset="0"/>
                <a:cs typeface="Arial" panose="020B0604020202020204" pitchFamily="34" charset="0"/>
              </a:rPr>
              <a:t>. Chúng tối rất (…)          vì đội bóng mình yêu thích đã bị thua.</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5" name="TextBox 14"/>
          <p:cNvSpPr txBox="1"/>
          <p:nvPr/>
        </p:nvSpPr>
        <p:spPr>
          <a:xfrm>
            <a:off x="2209801" y="2002284"/>
            <a:ext cx="1892554" cy="523208"/>
          </a:xfrm>
          <a:prstGeom prst="rect">
            <a:avLst/>
          </a:prstGeom>
          <a:solidFill>
            <a:srgbClr val="B9EDFF"/>
          </a:solidFill>
          <a:ln>
            <a:noFill/>
          </a:ln>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nuối tiếc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21" name="TextBox 20"/>
          <p:cNvSpPr txBox="1"/>
          <p:nvPr/>
        </p:nvSpPr>
        <p:spPr>
          <a:xfrm>
            <a:off x="6120976" y="1046109"/>
            <a:ext cx="2184824"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thán phục</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3.45679E-6 L 0.0908 0.22902 " pathEditMode="relative" rAng="0" ptsTypes="AA">
                                      <p:cBhvr>
                                        <p:cTn id="6" dur="2000" fill="hold"/>
                                        <p:tgtEl>
                                          <p:spTgt spid="15"/>
                                        </p:tgtEl>
                                        <p:attrNameLst>
                                          <p:attrName>ppt_x</p:attrName>
                                          <p:attrName>ppt_y</p:attrName>
                                        </p:attrNameLst>
                                      </p:cBhvr>
                                      <p:rCtr x="4531" y="1145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243 0.04259 L -0.01945 0.60124 " pathEditMode="relative" rAng="0" ptsTypes="AA">
                                      <p:cBhvr>
                                        <p:cTn id="10" dur="2000" fill="hold"/>
                                        <p:tgtEl>
                                          <p:spTgt spid="21"/>
                                        </p:tgtEl>
                                        <p:attrNameLst>
                                          <p:attrName>ppt_x</p:attrName>
                                          <p:attrName>ppt_y</p:attrName>
                                        </p:attrNameLst>
                                      </p:cBhvr>
                                      <p:rCtr x="-851" y="279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9698" y="288935"/>
            <a:ext cx="8724900" cy="4242505"/>
            <a:chOff x="236631" y="514351"/>
            <a:chExt cx="8724900" cy="4242505"/>
          </a:xfrm>
          <a:solidFill>
            <a:schemeClr val="bg1"/>
          </a:solidFill>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514351"/>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2547056"/>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838200" y="2096975"/>
            <a:ext cx="9067800" cy="630942"/>
          </a:xfrm>
          <a:prstGeom prst="rect">
            <a:avLst/>
          </a:prstGeom>
        </p:spPr>
        <p:txBody>
          <a:bodyPr wrap="square">
            <a:spAutoFit/>
          </a:bodyPr>
          <a:lstStyle/>
          <a:p>
            <a:pPr algn="just"/>
            <a:r>
              <a:rPr lang="vi-VN" sz="3500" b="1">
                <a:solidFill>
                  <a:srgbClr val="002060"/>
                </a:solidFill>
                <a:latin typeface="HP001 5 hàng" pitchFamily="34" charset="0"/>
              </a:rPr>
              <a:t>H</a:t>
            </a:r>
            <a:r>
              <a:rPr lang="el-GR" sz="3500" b="1">
                <a:solidFill>
                  <a:srgbClr val="002060"/>
                </a:solidFill>
                <a:latin typeface="HP001 5 hàng" pitchFamily="34" charset="0"/>
              </a:rPr>
              <a:t>Ξ ω≥ </a:t>
            </a:r>
            <a:r>
              <a:rPr lang="vi-VN" sz="3500" b="1">
                <a:solidFill>
                  <a:srgbClr val="002060"/>
                </a:solidFill>
                <a:latin typeface="HP001 5 hàng" pitchFamily="34" charset="0"/>
              </a:rPr>
              <a:t>ǟất </a:t>
            </a:r>
            <a:r>
              <a:rPr lang="el-GR" sz="3500" b="1">
                <a:solidFill>
                  <a:srgbClr val="002060"/>
                </a:solidFill>
                <a:latin typeface="HP001 5 hàng" pitchFamily="34" charset="0"/>
              </a:rPr>
              <a:t>Α−</a:t>
            </a:r>
            <a:r>
              <a:rPr lang="vi-VN" sz="3500" b="1">
                <a:solidFill>
                  <a:srgbClr val="002060"/>
                </a:solidFill>
                <a:latin typeface="HP001 5 hàng" pitchFamily="34" charset="0"/>
              </a:rPr>
              <a:t>p </a:t>
            </a:r>
            <a:r>
              <a:rPr lang="en-US" sz="3500" b="1">
                <a:solidFill>
                  <a:srgbClr val="002060"/>
                </a:solidFill>
                <a:latin typeface="HP001 5 hàng" pitchFamily="34" charset="0"/>
              </a:rPr>
              <a:t>.</a:t>
            </a:r>
            <a:r>
              <a:rPr lang="vi-VN" sz="3500" b="1">
                <a:solidFill>
                  <a:srgbClr val="002060"/>
                </a:solidFill>
                <a:latin typeface="HP001 5 hàng" pitchFamily="34" charset="0"/>
              </a:rPr>
              <a:t>Cả lġ ai cũng </a:t>
            </a:r>
            <a:r>
              <a:rPr lang="el-GR" sz="3500" b="1">
                <a:solidFill>
                  <a:srgbClr val="002060"/>
                </a:solidFill>
                <a:latin typeface="HP001 5 hàng" pitchFamily="34" charset="0"/>
              </a:rPr>
              <a:t>κ</a:t>
            </a:r>
            <a:r>
              <a:rPr lang="vi-VN" sz="3500" b="1">
                <a:solidFill>
                  <a:srgbClr val="002060"/>
                </a:solidFill>
                <a:latin typeface="HP001 5 hàng" pitchFamily="34" charset="0"/>
              </a:rPr>
              <a:t>án </a:t>
            </a:r>
            <a:endParaRPr lang="en-US" sz="3500" b="1" dirty="0">
              <a:solidFill>
                <a:srgbClr val="002060"/>
              </a:solidFill>
              <a:latin typeface="HP001 4 hàng" pitchFamily="34" charset="0"/>
            </a:endParaRPr>
          </a:p>
        </p:txBody>
      </p:sp>
      <p:sp>
        <p:nvSpPr>
          <p:cNvPr id="28" name="Rectangle 27"/>
          <p:cNvSpPr/>
          <p:nvPr/>
        </p:nvSpPr>
        <p:spPr>
          <a:xfrm>
            <a:off x="254334" y="2781319"/>
            <a:ext cx="4623235" cy="630942"/>
          </a:xfrm>
          <a:prstGeom prst="rect">
            <a:avLst/>
          </a:prstGeom>
        </p:spPr>
        <p:txBody>
          <a:bodyPr wrap="square">
            <a:spAutoFit/>
          </a:bodyPr>
          <a:lstStyle/>
          <a:p>
            <a:pPr algn="just"/>
            <a:r>
              <a:rPr lang="el-GR" sz="3500" b="1">
                <a:solidFill>
                  <a:srgbClr val="002060"/>
                </a:solidFill>
                <a:latin typeface="HP001 5 hàng" pitchFamily="34" charset="0"/>
              </a:rPr>
              <a:t>ι</a:t>
            </a:r>
            <a:r>
              <a:rPr lang="en-US" sz="3500" b="1">
                <a:solidFill>
                  <a:srgbClr val="002060"/>
                </a:solidFill>
                <a:latin typeface="HP001 5 hàng" pitchFamily="34" charset="0"/>
              </a:rPr>
              <a:t>ục bạn ấy.</a:t>
            </a:r>
            <a:endParaRPr lang="en-US" sz="3500" b="1" dirty="0">
              <a:solidFill>
                <a:srgbClr val="002060"/>
              </a:solidFill>
              <a:latin typeface="HP001 4 hàng" pitchFamily="34" charset="0"/>
            </a:endParaRPr>
          </a:p>
        </p:txBody>
      </p:sp>
      <p:sp>
        <p:nvSpPr>
          <p:cNvPr id="29" name="Rectangle 28"/>
          <p:cNvSpPr/>
          <p:nvPr/>
        </p:nvSpPr>
        <p:spPr>
          <a:xfrm>
            <a:off x="219698" y="2096975"/>
            <a:ext cx="999502" cy="630942"/>
          </a:xfrm>
          <a:prstGeom prst="rect">
            <a:avLst/>
          </a:prstGeom>
        </p:spPr>
        <p:txBody>
          <a:bodyPr wrap="square">
            <a:spAutoFit/>
          </a:bodyPr>
          <a:lstStyle/>
          <a:p>
            <a:pPr algn="just"/>
            <a:r>
              <a:rPr lang="en-US" sz="3500" b="1" dirty="0">
                <a:solidFill>
                  <a:srgbClr val="002060"/>
                </a:solidFill>
                <a:latin typeface="HP001 5 hàng" pitchFamily="34" charset="0"/>
              </a:rPr>
              <a:t>b.</a:t>
            </a:r>
            <a:endParaRPr lang="en-US" sz="3500" b="1" dirty="0">
              <a:solidFill>
                <a:srgbClr val="002060"/>
              </a:solidFill>
              <a:latin typeface="HP001 4 hàng" pitchFamily="34" charset="0"/>
            </a:endParaRPr>
          </a:p>
        </p:txBody>
      </p:sp>
      <p:sp>
        <p:nvSpPr>
          <p:cNvPr id="22" name="Rectangle 21"/>
          <p:cNvSpPr/>
          <p:nvPr/>
        </p:nvSpPr>
        <p:spPr>
          <a:xfrm>
            <a:off x="831639" y="750626"/>
            <a:ext cx="8410222" cy="630942"/>
          </a:xfrm>
          <a:prstGeom prst="rect">
            <a:avLst/>
          </a:prstGeom>
        </p:spPr>
        <p:txBody>
          <a:bodyPr wrap="square">
            <a:spAutoFit/>
          </a:bodyPr>
          <a:lstStyle/>
          <a:p>
            <a:pPr algn="just"/>
            <a:r>
              <a:rPr lang="lv-LV" sz="3500" b="1">
                <a:solidFill>
                  <a:srgbClr val="002060"/>
                </a:solidFill>
                <a:latin typeface="HP001 5 hàng" pitchFamily="34" charset="0"/>
              </a:rPr>
              <a:t>Chúng ǇĒ ǟất wuĒ Ǉ</a:t>
            </a:r>
            <a:r>
              <a:rPr lang="el-GR" sz="3500" b="1">
                <a:solidFill>
                  <a:srgbClr val="002060"/>
                </a:solidFill>
                <a:latin typeface="HP001 5 hàng" pitchFamily="34" charset="0"/>
              </a:rPr>
              <a:t>Η</a:t>
            </a:r>
            <a:r>
              <a:rPr lang="lv-LV" sz="3500" b="1">
                <a:solidFill>
                  <a:srgbClr val="002060"/>
                </a:solidFill>
                <a:latin typeface="HP001 5 hàng" pitchFamily="34" charset="0"/>
              </a:rPr>
              <a:t>Ğc </a:t>
            </a:r>
            <a:r>
              <a:rPr lang="el-GR" sz="3500" b="1">
                <a:solidFill>
                  <a:srgbClr val="002060"/>
                </a:solidFill>
                <a:latin typeface="HP001 5 hàng" pitchFamily="34" charset="0"/>
              </a:rPr>
              <a:t>ν</a:t>
            </a:r>
            <a:r>
              <a:rPr lang="lv-LV" sz="3500" b="1">
                <a:solidFill>
                  <a:srgbClr val="002060"/>
                </a:solidFill>
                <a:latin typeface="HP001 5 hàng" pitchFamily="34" charset="0"/>
              </a:rPr>
              <a:t>Ű đĖ bŗg jì</a:t>
            </a:r>
            <a:r>
              <a:rPr lang="el-GR" sz="3500" b="1">
                <a:solidFill>
                  <a:srgbClr val="002060"/>
                </a:solidFill>
                <a:latin typeface="HP001 5 hàng" pitchFamily="34" charset="0"/>
              </a:rPr>
              <a:t>ζ</a:t>
            </a:r>
            <a:endParaRPr lang="en-US" sz="3500" b="1" dirty="0">
              <a:solidFill>
                <a:srgbClr val="002060"/>
              </a:solidFill>
              <a:latin typeface="HP001 4 hàng" pitchFamily="34" charset="0"/>
            </a:endParaRPr>
          </a:p>
        </p:txBody>
      </p:sp>
      <p:sp>
        <p:nvSpPr>
          <p:cNvPr id="27" name="Rectangle 26"/>
          <p:cNvSpPr/>
          <p:nvPr/>
        </p:nvSpPr>
        <p:spPr>
          <a:xfrm>
            <a:off x="301543" y="1412631"/>
            <a:ext cx="4880057" cy="630942"/>
          </a:xfrm>
          <a:prstGeom prst="rect">
            <a:avLst/>
          </a:prstGeom>
        </p:spPr>
        <p:txBody>
          <a:bodyPr wrap="square">
            <a:spAutoFit/>
          </a:bodyPr>
          <a:lstStyle/>
          <a:p>
            <a:pPr algn="just"/>
            <a:r>
              <a:rPr lang="el-GR" sz="3500" b="1">
                <a:solidFill>
                  <a:srgbClr val="002060"/>
                </a:solidFill>
                <a:latin typeface="HP001 5 hàng" pitchFamily="34" charset="0"/>
              </a:rPr>
              <a:t>ΐ</a:t>
            </a:r>
            <a:r>
              <a:rPr lang="vi-VN" sz="3500" b="1">
                <a:solidFill>
                  <a:srgbClr val="002060"/>
                </a:solidFill>
                <a:latin typeface="HP001 5 hàng" pitchFamily="34" charset="0"/>
              </a:rPr>
              <a:t>êu </a:t>
            </a:r>
            <a:r>
              <a:rPr lang="el-GR" sz="3500" b="1">
                <a:solidFill>
                  <a:srgbClr val="002060"/>
                </a:solidFill>
                <a:latin typeface="HP001 5 hàng" pitchFamily="34" charset="0"/>
              </a:rPr>
              <a:t>κ</a:t>
            </a:r>
            <a:r>
              <a:rPr lang="vi-VN" sz="3500" b="1">
                <a:solidFill>
                  <a:srgbClr val="002060"/>
                </a:solidFill>
                <a:latin typeface="HP001 5 hàng" pitchFamily="34" charset="0"/>
              </a:rPr>
              <a:t>í</a:t>
            </a:r>
            <a:r>
              <a:rPr lang="el-GR" sz="3500" b="1">
                <a:solidFill>
                  <a:srgbClr val="002060"/>
                </a:solidFill>
                <a:latin typeface="HP001 5 hàng" pitchFamily="34" charset="0"/>
              </a:rPr>
              <a:t>ε </a:t>
            </a:r>
            <a:r>
              <a:rPr lang="vi-VN" sz="3500" b="1">
                <a:solidFill>
                  <a:srgbClr val="002060"/>
                </a:solidFill>
                <a:latin typeface="HP001 5 hàng" pitchFamily="34" charset="0"/>
              </a:rPr>
              <a:t>đã </a:t>
            </a:r>
            <a:r>
              <a:rPr lang="el-GR" sz="3500" b="1">
                <a:solidFill>
                  <a:srgbClr val="002060"/>
                </a:solidFill>
                <a:latin typeface="HP001 5 hàng" pitchFamily="34" charset="0"/>
              </a:rPr>
              <a:t>λ</a:t>
            </a:r>
            <a:r>
              <a:rPr lang="vi-VN" sz="3500" b="1">
                <a:solidFill>
                  <a:srgbClr val="002060"/>
                </a:solidFill>
                <a:latin typeface="HP001 5 hàng" pitchFamily="34" charset="0"/>
              </a:rPr>
              <a:t>Ż </a:t>
            </a:r>
            <a:r>
              <a:rPr lang="el-GR" sz="3500" b="1">
                <a:solidFill>
                  <a:srgbClr val="002060"/>
                </a:solidFill>
                <a:latin typeface="HP001 5 hàng" pitchFamily="34" charset="0"/>
              </a:rPr>
              <a:t>κ</a:t>
            </a:r>
            <a:r>
              <a:rPr lang="vi-VN" sz="3500" b="1">
                <a:solidFill>
                  <a:srgbClr val="002060"/>
                </a:solidFill>
                <a:latin typeface="HP001 5 hàng" pitchFamily="34" charset="0"/>
              </a:rPr>
              <a:t>ua</a:t>
            </a:r>
            <a:r>
              <a:rPr lang="en-US" sz="3500" b="1">
                <a:solidFill>
                  <a:srgbClr val="002060"/>
                </a:solidFill>
                <a:latin typeface="HP001 5 hàng" pitchFamily="34" charset="0"/>
              </a:rPr>
              <a:t>.</a:t>
            </a:r>
            <a:r>
              <a:rPr lang="vi-VN" sz="3500" b="1">
                <a:solidFill>
                  <a:srgbClr val="002060"/>
                </a:solidFill>
                <a:latin typeface="HP001 5 hàng" pitchFamily="34" charset="0"/>
              </a:rPr>
              <a:t> </a:t>
            </a:r>
            <a:endParaRPr lang="en-US" sz="3500" b="1" dirty="0">
              <a:solidFill>
                <a:srgbClr val="002060"/>
              </a:solidFill>
              <a:latin typeface="HP001 4 hàng" pitchFamily="34" charset="0"/>
            </a:endParaRPr>
          </a:p>
        </p:txBody>
      </p:sp>
      <p:sp>
        <p:nvSpPr>
          <p:cNvPr id="30" name="Rectangle 29"/>
          <p:cNvSpPr/>
          <p:nvPr/>
        </p:nvSpPr>
        <p:spPr>
          <a:xfrm>
            <a:off x="267676" y="747169"/>
            <a:ext cx="999502" cy="630942"/>
          </a:xfrm>
          <a:prstGeom prst="rect">
            <a:avLst/>
          </a:prstGeom>
        </p:spPr>
        <p:txBody>
          <a:bodyPr wrap="square">
            <a:spAutoFit/>
          </a:bodyPr>
          <a:lstStyle/>
          <a:p>
            <a:pPr algn="just"/>
            <a:r>
              <a:rPr lang="en-US" sz="3500" b="1" dirty="0">
                <a:solidFill>
                  <a:srgbClr val="002060"/>
                </a:solidFill>
                <a:latin typeface="HP001 5 hàng" pitchFamily="34" charset="0"/>
              </a:rPr>
              <a:t>a.</a:t>
            </a:r>
            <a:endParaRPr lang="en-US" sz="3500" b="1" dirty="0">
              <a:solidFill>
                <a:srgbClr val="002060"/>
              </a:solidFill>
              <a:latin typeface="HP001 4 hàng" pitchFamily="34" charset="0"/>
            </a:endParaRPr>
          </a:p>
        </p:txBody>
      </p:sp>
    </p:spTree>
    <p:extLst>
      <p:ext uri="{BB962C8B-B14F-4D97-AF65-F5344CB8AC3E}">
        <p14:creationId xmlns:p14="http://schemas.microsoft.com/office/powerpoint/2010/main" val="193505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4766" y="1657350"/>
            <a:ext cx="8724900" cy="4242505"/>
            <a:chOff x="236631" y="514351"/>
            <a:chExt cx="8724900" cy="4242505"/>
          </a:xfrm>
          <a:solidFill>
            <a:schemeClr val="bg1"/>
          </a:solidFill>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514351"/>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2547056"/>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838200" y="2096975"/>
            <a:ext cx="9067800" cy="630942"/>
          </a:xfrm>
          <a:prstGeom prst="rect">
            <a:avLst/>
          </a:prstGeom>
        </p:spPr>
        <p:txBody>
          <a:bodyPr wrap="square">
            <a:spAutoFit/>
          </a:bodyPr>
          <a:lstStyle/>
          <a:p>
            <a:pPr algn="just"/>
            <a:r>
              <a:rPr lang="vi-VN" sz="3500" b="1" dirty="0">
                <a:solidFill>
                  <a:srgbClr val="002060"/>
                </a:solidFill>
                <a:latin typeface="HP001 5 hàng" pitchFamily="34" charset="0"/>
              </a:rPr>
              <a:t>H</a:t>
            </a:r>
            <a:r>
              <a:rPr lang="el-GR" sz="3500" b="1" dirty="0">
                <a:solidFill>
                  <a:srgbClr val="002060"/>
                </a:solidFill>
                <a:latin typeface="HP001 5 hàng" pitchFamily="34" charset="0"/>
              </a:rPr>
              <a:t>Ξ ω≥ </a:t>
            </a:r>
            <a:r>
              <a:rPr lang="vi-VN" sz="3500" b="1" dirty="0">
                <a:solidFill>
                  <a:srgbClr val="002060"/>
                </a:solidFill>
                <a:latin typeface="HP001 5 hàng" pitchFamily="34" charset="0"/>
              </a:rPr>
              <a:t>ǟất </a:t>
            </a:r>
            <a:r>
              <a:rPr lang="el-GR" sz="3500" b="1" dirty="0">
                <a:solidFill>
                  <a:srgbClr val="002060"/>
                </a:solidFill>
                <a:latin typeface="HP001 5 hàng" pitchFamily="34" charset="0"/>
              </a:rPr>
              <a:t>Α−</a:t>
            </a:r>
            <a:r>
              <a:rPr lang="vi-VN" sz="3500" b="1" dirty="0">
                <a:solidFill>
                  <a:srgbClr val="002060"/>
                </a:solidFill>
                <a:latin typeface="HP001 5 hàng" pitchFamily="34" charset="0"/>
              </a:rPr>
              <a:t>p </a:t>
            </a:r>
            <a:r>
              <a:rPr lang="en-US" sz="3500" b="1" dirty="0">
                <a:solidFill>
                  <a:srgbClr val="002060"/>
                </a:solidFill>
                <a:latin typeface="HP001 5 hàng" pitchFamily="34" charset="0"/>
              </a:rPr>
              <a:t>.</a:t>
            </a:r>
            <a:r>
              <a:rPr lang="vi-VN" sz="3500" b="1" dirty="0">
                <a:solidFill>
                  <a:srgbClr val="002060"/>
                </a:solidFill>
                <a:latin typeface="HP001 5 hàng" pitchFamily="34" charset="0"/>
              </a:rPr>
              <a:t>Cả lġ ai cũng </a:t>
            </a:r>
            <a:r>
              <a:rPr lang="el-GR" sz="3500" b="1" dirty="0">
                <a:solidFill>
                  <a:srgbClr val="002060"/>
                </a:solidFill>
                <a:latin typeface="HP001 5 hàng" pitchFamily="34" charset="0"/>
              </a:rPr>
              <a:t>κ</a:t>
            </a:r>
            <a:r>
              <a:rPr lang="vi-VN" sz="3500" b="1" dirty="0">
                <a:solidFill>
                  <a:srgbClr val="002060"/>
                </a:solidFill>
                <a:latin typeface="HP001 5 hàng" pitchFamily="34" charset="0"/>
              </a:rPr>
              <a:t>án </a:t>
            </a:r>
            <a:endParaRPr lang="en-US" sz="3500" b="1" dirty="0">
              <a:solidFill>
                <a:srgbClr val="002060"/>
              </a:solidFill>
              <a:latin typeface="HP001 4 hàng" pitchFamily="34" charset="0"/>
            </a:endParaRPr>
          </a:p>
        </p:txBody>
      </p:sp>
      <p:sp>
        <p:nvSpPr>
          <p:cNvPr id="28" name="Rectangle 27"/>
          <p:cNvSpPr/>
          <p:nvPr/>
        </p:nvSpPr>
        <p:spPr>
          <a:xfrm>
            <a:off x="254334" y="2781319"/>
            <a:ext cx="4623235" cy="630942"/>
          </a:xfrm>
          <a:prstGeom prst="rect">
            <a:avLst/>
          </a:prstGeom>
        </p:spPr>
        <p:txBody>
          <a:bodyPr wrap="square">
            <a:spAutoFit/>
          </a:bodyPr>
          <a:lstStyle/>
          <a:p>
            <a:pPr algn="just"/>
            <a:r>
              <a:rPr lang="el-GR" sz="3500" b="1">
                <a:solidFill>
                  <a:srgbClr val="002060"/>
                </a:solidFill>
                <a:latin typeface="HP001 5 hàng" pitchFamily="34" charset="0"/>
              </a:rPr>
              <a:t>ι</a:t>
            </a:r>
            <a:r>
              <a:rPr lang="en-US" sz="3500" b="1">
                <a:solidFill>
                  <a:srgbClr val="002060"/>
                </a:solidFill>
                <a:latin typeface="HP001 5 hàng" pitchFamily="34" charset="0"/>
              </a:rPr>
              <a:t>ục bạn ấy.</a:t>
            </a:r>
            <a:endParaRPr lang="en-US" sz="3500" b="1" dirty="0">
              <a:solidFill>
                <a:srgbClr val="002060"/>
              </a:solidFill>
              <a:latin typeface="HP001 4 hàng" pitchFamily="34" charset="0"/>
            </a:endParaRPr>
          </a:p>
        </p:txBody>
      </p:sp>
      <p:sp>
        <p:nvSpPr>
          <p:cNvPr id="29" name="Rectangle 28"/>
          <p:cNvSpPr/>
          <p:nvPr/>
        </p:nvSpPr>
        <p:spPr>
          <a:xfrm>
            <a:off x="219698" y="2096975"/>
            <a:ext cx="999502" cy="630942"/>
          </a:xfrm>
          <a:prstGeom prst="rect">
            <a:avLst/>
          </a:prstGeom>
        </p:spPr>
        <p:txBody>
          <a:bodyPr wrap="square">
            <a:spAutoFit/>
          </a:bodyPr>
          <a:lstStyle/>
          <a:p>
            <a:pPr algn="just"/>
            <a:r>
              <a:rPr lang="en-US" sz="3500" b="1" dirty="0">
                <a:solidFill>
                  <a:srgbClr val="002060"/>
                </a:solidFill>
                <a:latin typeface="HP001 5 hàng" pitchFamily="34" charset="0"/>
              </a:rPr>
              <a:t>b.</a:t>
            </a:r>
            <a:endParaRPr lang="en-US" sz="3500" b="1" dirty="0">
              <a:solidFill>
                <a:srgbClr val="002060"/>
              </a:solidFill>
              <a:latin typeface="HP001 4 hàng" pitchFamily="34" charset="0"/>
            </a:endParaRPr>
          </a:p>
        </p:txBody>
      </p:sp>
    </p:spTree>
    <p:extLst>
      <p:ext uri="{BB962C8B-B14F-4D97-AF65-F5344CB8AC3E}">
        <p14:creationId xmlns:p14="http://schemas.microsoft.com/office/powerpoint/2010/main" val="13733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9382" y="22514"/>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6</a:t>
            </a:r>
          </a:p>
        </p:txBody>
      </p:sp>
      <p:sp>
        <p:nvSpPr>
          <p:cNvPr id="3" name="TextBox 2"/>
          <p:cNvSpPr txBox="1"/>
          <p:nvPr/>
        </p:nvSpPr>
        <p:spPr>
          <a:xfrm>
            <a:off x="852055" y="47823"/>
            <a:ext cx="8094518" cy="523208"/>
          </a:xfrm>
          <a:prstGeom prst="rect">
            <a:avLst/>
          </a:prstGeom>
          <a:noFill/>
        </p:spPr>
        <p:txBody>
          <a:bodyPr wrap="square" lIns="91428" tIns="45714" rIns="91428" bIns="45714" rtlCol="0">
            <a:spAutoFit/>
          </a:bodyPr>
          <a:lstStyle/>
          <a:p>
            <a:r>
              <a:rPr lang="en-US" sz="2800" b="1" dirty="0">
                <a:latin typeface="Arial" panose="020B0604020202020204" pitchFamily="34" charset="0"/>
                <a:ea typeface="Arial-Rounded" pitchFamily="34" charset="0"/>
                <a:cs typeface="Arial" panose="020B0604020202020204" pitchFamily="34" charset="0"/>
              </a:rPr>
              <a:t>Quan </a:t>
            </a:r>
            <a:r>
              <a:rPr lang="en-US" sz="2800" b="1" err="1">
                <a:latin typeface="Arial" panose="020B0604020202020204" pitchFamily="34" charset="0"/>
                <a:ea typeface="Arial-Rounded" pitchFamily="34" charset="0"/>
                <a:cs typeface="Arial" panose="020B0604020202020204" pitchFamily="34" charset="0"/>
              </a:rPr>
              <a:t>sát</a:t>
            </a:r>
            <a:r>
              <a:rPr lang="en-US" sz="2800" b="1">
                <a:latin typeface="Arial" panose="020B0604020202020204" pitchFamily="34" charset="0"/>
                <a:ea typeface="Arial-Rounded" pitchFamily="34" charset="0"/>
                <a:cs typeface="Arial" panose="020B0604020202020204" pitchFamily="34" charset="0"/>
              </a:rPr>
              <a:t> và nói về cấc trò chơi trong tranh</a:t>
            </a:r>
            <a:endParaRPr lang="en-US" sz="2800" b="1" dirty="0">
              <a:latin typeface="Arial" panose="020B0604020202020204" pitchFamily="34" charset="0"/>
              <a:ea typeface="Arial-Rounded" pitchFamily="34" charset="0"/>
              <a:cs typeface="Arial" panose="020B0604020202020204" pitchFamily="34" charset="0"/>
            </a:endParaRPr>
          </a:p>
        </p:txBody>
      </p:sp>
      <p:sp>
        <p:nvSpPr>
          <p:cNvPr id="5" name="TextBox 4"/>
          <p:cNvSpPr txBox="1"/>
          <p:nvPr/>
        </p:nvSpPr>
        <p:spPr>
          <a:xfrm>
            <a:off x="1600200" y="627767"/>
            <a:ext cx="3017826"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đánh quay</a:t>
            </a:r>
          </a:p>
        </p:txBody>
      </p:sp>
      <p:sp>
        <p:nvSpPr>
          <p:cNvPr id="7" name="TextBox 6"/>
          <p:cNvSpPr txBox="1"/>
          <p:nvPr/>
        </p:nvSpPr>
        <p:spPr>
          <a:xfrm>
            <a:off x="5207358" y="627767"/>
            <a:ext cx="2869842"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ô ăn quan</a:t>
            </a:r>
          </a:p>
        </p:txBody>
      </p:sp>
      <p:pic>
        <p:nvPicPr>
          <p:cNvPr id="8" name="Picture 2" descr="C:\Users\Nhung\Desktop\CD8 BAI 1.39(1).png"/>
          <p:cNvPicPr>
            <a:picLocks noChangeAspect="1" noChangeArrowheads="1"/>
          </p:cNvPicPr>
          <p:nvPr/>
        </p:nvPicPr>
        <p:blipFill rotWithShape="1">
          <a:blip r:embed="rId3"/>
          <a:srcRect l="1051" t="22360" r="4330" b="5426"/>
          <a:stretch/>
        </p:blipFill>
        <p:spPr bwMode="auto">
          <a:xfrm>
            <a:off x="533399" y="1276350"/>
            <a:ext cx="8413173" cy="3733801"/>
          </a:xfrm>
          <a:prstGeom prst="rect">
            <a:avLst/>
          </a:prstGeom>
          <a:noFill/>
        </p:spPr>
      </p:pic>
    </p:spTree>
    <p:extLst>
      <p:ext uri="{BB962C8B-B14F-4D97-AF65-F5344CB8AC3E}">
        <p14:creationId xmlns:p14="http://schemas.microsoft.com/office/powerpoint/2010/main" val="39444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324</Words>
  <Application>Microsoft Office PowerPoint</Application>
  <PresentationFormat>On-screen Show (16:9)</PresentationFormat>
  <Paragraphs>44</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HP001 4 hàng</vt:lpstr>
      <vt:lpstr>HP001 5 hàng</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Nguyen Thi Nhu</cp:lastModifiedBy>
  <cp:revision>256</cp:revision>
  <dcterms:created xsi:type="dcterms:W3CDTF">2020-12-08T15:48:47Z</dcterms:created>
  <dcterms:modified xsi:type="dcterms:W3CDTF">2023-05-22T08:21:48Z</dcterms:modified>
</cp:coreProperties>
</file>