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9" r:id="rId2"/>
    <p:sldMasterId id="2147483735" r:id="rId3"/>
    <p:sldMasterId id="2147483747" r:id="rId4"/>
    <p:sldMasterId id="2147483788" r:id="rId5"/>
  </p:sldMasterIdLst>
  <p:notesMasterIdLst>
    <p:notesMasterId r:id="rId19"/>
  </p:notesMasterIdLst>
  <p:sldIdLst>
    <p:sldId id="303" r:id="rId6"/>
    <p:sldId id="304" r:id="rId7"/>
    <p:sldId id="278" r:id="rId8"/>
    <p:sldId id="309" r:id="rId9"/>
    <p:sldId id="307" r:id="rId10"/>
    <p:sldId id="287" r:id="rId11"/>
    <p:sldId id="260" r:id="rId12"/>
    <p:sldId id="310" r:id="rId13"/>
    <p:sldId id="305" r:id="rId14"/>
    <p:sldId id="292" r:id="rId15"/>
    <p:sldId id="296" r:id="rId16"/>
    <p:sldId id="300" r:id="rId17"/>
    <p:sldId id="285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CD4ED"/>
    <a:srgbClr val="FCF083"/>
    <a:srgbClr val="FF66CC"/>
    <a:srgbClr val="FFFF99"/>
    <a:srgbClr val="0000CC"/>
    <a:srgbClr val="0000FF"/>
    <a:srgbClr val="FFCCFF"/>
    <a:srgbClr val="66FFFF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9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48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00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9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39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68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0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79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73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gi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0.svg"/><Relationship Id="rId4" Type="http://schemas.openxmlformats.org/officeDocument/2006/relationships/image" Target="../media/image1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EDD0-C54D-4C56-A987-465D7D387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94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48A-3302-46DF-9EA7-7AF998805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3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281B-FE8E-4AD4-ADE1-654F94CC6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408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557D-438E-48F5-8B13-C96E8CFAA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25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2ABE-F877-4ACA-9139-E50617E31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389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E72B-76EE-48D7-A9B5-74241DCD8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90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AF4-BCD7-4D92-870D-C8ADBE00E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021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39F8-5448-4738-9E98-BCB0143B0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5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BBC0-003B-4DB4-A738-A19B81391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6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92F5-871B-43FE-9996-0A1F4EE04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35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CF65-1BBA-4DD8-B9EC-15A9E4D4C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27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1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3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21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32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39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88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81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06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4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79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77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36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24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34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51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3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27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52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63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310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164641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7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60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2" y="4636103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3894250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661633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2" y="680121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4" y="74206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5" y="71064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6" y="688460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8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9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1" y="120247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2" y="117105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2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5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6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7" y="166288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9" y="163146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9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04286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06134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4" y="212329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5" y="209187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6" y="206968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250327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9" y="252175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1" y="258370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2" y="255227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3" y="253009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5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6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8" y="304411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9" y="301268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9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2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3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4" y="350452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6" y="347309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6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388449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50" y="390298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1" y="396493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2" y="393350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3" y="391132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434490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6" y="436339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8" y="442534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9" y="439391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50" y="437173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60" y="1118706"/>
            <a:ext cx="7400615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3035723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2706218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2" y="4813501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7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42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2" y="164641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4069" latinLnBrk="0">
                <a:defRPr/>
              </a:pPr>
              <a:endParaRPr sz="1346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4069" latinLnBrk="0">
                <a:defRPr/>
              </a:pPr>
              <a:endParaRPr sz="1346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4069" latinLnBrk="0">
                <a:defRPr/>
              </a:pPr>
              <a:endParaRPr sz="1346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4069" latinLnBrk="0">
                <a:defRPr/>
              </a:pPr>
              <a:endParaRPr sz="1346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661633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2" y="680121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4" y="7420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5" y="71064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688460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8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9" y="1140529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2024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2" y="117105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2" y="1148870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5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7" y="166288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9" y="163146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9" y="1609278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04286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2" y="2061349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4" y="21232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5" y="209187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069688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250327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30" y="2521758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1" y="25837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2" y="255228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3" y="2530098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5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6" y="2982166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8" y="30441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9" y="301268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30" y="2990506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2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4" y="350452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6" y="347309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6" y="3450915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388449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50" y="3902986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1" y="396493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3" y="393350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3911325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6" y="434490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7" y="4363395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8" y="442534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9" y="439391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50" y="4371735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40617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3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0"/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 latinLnBrk="0"/>
              <a:t>4/1/2023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0"/>
            <a:fld id="{F9B525D6-B33C-4B02-B16B-D7EC1E9A098D}" type="slidenum">
              <a:rPr lang="en-US" smtClean="0">
                <a:solidFill>
                  <a:prstClr val="black"/>
                </a:solidFill>
              </a:rPr>
              <a:pPr latinLnBrk="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5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5" y="889536"/>
            <a:ext cx="7048514" cy="35808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664163"/>
            <a:ext cx="7148516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5" y="3814678"/>
            <a:ext cx="728508" cy="729566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258199"/>
            <a:ext cx="710423" cy="710424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3" y="3451816"/>
            <a:ext cx="452084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3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563037"/>
            <a:ext cx="429263" cy="429263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4" y="4544415"/>
            <a:ext cx="429263" cy="429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3178233"/>
            <a:ext cx="269518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3912233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0" latinLnBrk="0">
                <a:defRPr/>
              </a:pPr>
              <a:endParaRPr kumimoji="1" lang="zh-CN" altLang="en-US" sz="1349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0" latinLnBrk="0">
                <a:defRPr/>
              </a:pPr>
              <a:endParaRPr kumimoji="1" lang="zh-CN" altLang="en-US" sz="1349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4078324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3" y="4078324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9" y="4078324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5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3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5" y="362768"/>
            <a:ext cx="269353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44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8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2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7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0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1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1709177" y="884292"/>
            <a:ext cx="4506587" cy="3496069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4746672" y="811565"/>
            <a:ext cx="1658267" cy="371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050970" y="1141500"/>
            <a:ext cx="1798127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2366324" y="1503223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 latinLnBrk="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6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30" y="1966582"/>
            <a:ext cx="2271699" cy="28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79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9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8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0730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083" y="2383987"/>
            <a:ext cx="9157084" cy="2759515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411381" y="1764562"/>
            <a:ext cx="3679782" cy="2985618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6419278" y="3063375"/>
            <a:ext cx="2830073" cy="2028884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43150" y="-161602"/>
            <a:ext cx="7352414" cy="2759515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5067615" y="2377291"/>
            <a:ext cx="603134" cy="28091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5416598" y="337980"/>
            <a:ext cx="3348998" cy="17465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690125" y="751926"/>
            <a:ext cx="5497355" cy="1177243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algn="ctr" defTabSz="685760" latinLnBrk="0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defTabSz="685760" latinLnBrk="0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36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2" y="3799104"/>
            <a:ext cx="1766237" cy="11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8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9164583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8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2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3357889" y="868102"/>
            <a:ext cx="4506587" cy="3496069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6773143" y="1108206"/>
            <a:ext cx="1658267" cy="371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3012040" y="798025"/>
            <a:ext cx="1798127" cy="3714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4015037" y="1487034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 latinLnBrk="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4" y="863223"/>
            <a:ext cx="1110972" cy="367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5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2750508" y="737321"/>
            <a:ext cx="4506587" cy="3496069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6030655" y="946106"/>
            <a:ext cx="1658267" cy="37147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232930" y="861362"/>
            <a:ext cx="1798127" cy="371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3418366" y="1435066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 latinLnBrk="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484" y="2998174"/>
            <a:ext cx="2985278" cy="14847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5751009" y="4920103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6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1709177" y="884292"/>
            <a:ext cx="4506587" cy="349606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4746672" y="811565"/>
            <a:ext cx="1658267" cy="371475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050970" y="1141500"/>
            <a:ext cx="1798127" cy="37147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2366324" y="1503223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 latinLnBrk="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5982022" y="2242059"/>
            <a:ext cx="2131673" cy="219573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5636067" y="4888415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5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159489" y="151514"/>
            <a:ext cx="8803758" cy="4880345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4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5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659D7E3-8687-45A5-9E26-6AFFD7236AF3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4/1/2023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7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iming>
    <p:tnLst>
      <p:par>
        <p:cTn id="1" dur="indefinite" restart="never" nodeType="tmRoot"/>
      </p:par>
    </p:tnLst>
  </p:timing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1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762" r:id="rId13"/>
    <p:sldLayoutId id="2147483764" r:id="rId14"/>
    <p:sldLayoutId id="2147483766" r:id="rId15"/>
    <p:sldLayoutId id="2147483767" r:id="rId16"/>
    <p:sldLayoutId id="2147483768" r:id="rId17"/>
    <p:sldLayoutId id="2147483770" r:id="rId18"/>
    <p:sldLayoutId id="2147483771" r:id="rId19"/>
    <p:sldLayoutId id="2147483772" r:id="rId20"/>
    <p:sldLayoutId id="2147483773" r:id="rId21"/>
    <p:sldLayoutId id="2147483649" r:id="rId22"/>
    <p:sldLayoutId id="2147483650" r:id="rId2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8.xml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9.xml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10.xml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5.xml"/><Relationship Id="rId6" Type="http://schemas.openxmlformats.org/officeDocument/2006/relationships/image" Target="../media/image22.jp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6.xml"/><Relationship Id="rId6" Type="http://schemas.openxmlformats.org/officeDocument/2006/relationships/image" Target="../media/image22.jp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7.xml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A1E12E-9FE9-47DC-9AD9-BC87EF71A907}"/>
              </a:ext>
            </a:extLst>
          </p:cNvPr>
          <p:cNvSpPr/>
          <p:nvPr/>
        </p:nvSpPr>
        <p:spPr>
          <a:xfrm>
            <a:off x="1898074" y="1170711"/>
            <a:ext cx="5465618" cy="3428998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036095"/>
              </a:avLst>
            </a:prstTxWarp>
            <a:norm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1547" y="1692212"/>
            <a:ext cx="5138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CHÀO MỪNG </a:t>
            </a: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CÁC CON ĐẾN VỚI 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TIẾT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HỌC MÔN TOÁN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LỚP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184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86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5868144" y="2151285"/>
            <a:ext cx="1944216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alt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7647796" y="2154419"/>
            <a:ext cx="879044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93</a:t>
            </a:r>
            <a:endParaRPr lang="en-US" alt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5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NĂM HỌC 2020 - 2021\ảnh giáo án toán 1\trò chơi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86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reeform 4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2627784" y="4245751"/>
            <a:ext cx="1944216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</a:t>
            </a:r>
            <a:endParaRPr lang="en-US" alt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4407436" y="4248885"/>
            <a:ext cx="879044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66</a:t>
            </a:r>
            <a:endParaRPr lang="en-US" alt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5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D:\NĂM HỌC 2020 - 2021\ảnh giáo án toán 1\trò chơi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86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 7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reeform 3"/>
          <p:cNvSpPr/>
          <p:nvPr/>
        </p:nvSpPr>
        <p:spPr>
          <a:xfrm>
            <a:off x="2232837" y="1180214"/>
            <a:ext cx="4335034" cy="74428"/>
          </a:xfrm>
          <a:custGeom>
            <a:avLst/>
            <a:gdLst>
              <a:gd name="connsiteX0" fmla="*/ 0 w 4335034"/>
              <a:gd name="connsiteY0" fmla="*/ 74428 h 74428"/>
              <a:gd name="connsiteX1" fmla="*/ 3806456 w 4335034"/>
              <a:gd name="connsiteY1" fmla="*/ 53163 h 74428"/>
              <a:gd name="connsiteX2" fmla="*/ 4210493 w 4335034"/>
              <a:gd name="connsiteY2" fmla="*/ 0 h 7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5034" h="74428">
                <a:moveTo>
                  <a:pt x="0" y="74428"/>
                </a:moveTo>
                <a:lnTo>
                  <a:pt x="3806456" y="53163"/>
                </a:lnTo>
                <a:cubicBezTo>
                  <a:pt x="4508205" y="40758"/>
                  <a:pt x="4359349" y="20379"/>
                  <a:pt x="4210493" y="0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5749863" y="2094470"/>
            <a:ext cx="1584176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93 </a:t>
            </a:r>
            <a:r>
              <a:rPr lang="en-US" altLang="en-US" sz="28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bước</a:t>
            </a:r>
            <a:endParaRPr lang="en-US" altLang="en-US" sz="28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32641" y="1895865"/>
            <a:ext cx="1672684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66 </a:t>
            </a:r>
            <a:r>
              <a:rPr lang="en-US" altLang="en-US" sz="28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bước</a:t>
            </a:r>
            <a:endParaRPr lang="en-US" altLang="en-US" sz="28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3696016" y="206042"/>
            <a:ext cx="1728192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28 </a:t>
            </a:r>
            <a:r>
              <a:rPr lang="en-US" altLang="en-US" sz="28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bước</a:t>
            </a:r>
            <a:endParaRPr lang="en-US" altLang="en-US" sz="28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71881" y="4537289"/>
            <a:ext cx="4176463" cy="50405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vi-VN" sz="20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</a:t>
            </a:r>
            <a:r>
              <a:rPr lang="vi-V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20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ế </a:t>
            </a:r>
            <a:r>
              <a:rPr lang="vi-VN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trũi gần </a:t>
            </a:r>
            <a:r>
              <a:rPr lang="vi-VN" sz="20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</a:t>
            </a:r>
            <a:r>
              <a:rPr lang="vi-V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20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ế </a:t>
            </a:r>
            <a:r>
              <a:rPr lang="vi-VN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mèn nhất. 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6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 animBg="1"/>
      <p:bldP spid="4" grpId="0" animBg="1"/>
      <p:bldP spid="10" grpId="0" animBg="1"/>
      <p:bldP spid="11" grpId="0" animBg="1"/>
      <p:bldP spid="1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7584" y="1347614"/>
            <a:ext cx="7093376" cy="1077218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endParaRPr lang="vi-VN" sz="3200" dirty="0" smtClean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giỏi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!</a:t>
            </a:r>
            <a:endParaRPr lang="en-US" sz="320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38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187624" y="1635646"/>
            <a:ext cx="6610793" cy="13111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760" latinLnBrk="0">
              <a:lnSpc>
                <a:spcPct val="120000"/>
              </a:lnSpc>
              <a:defRPr/>
            </a:pPr>
            <a:r>
              <a:rPr lang="vi-VN" sz="3300" b="1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BÀI 33: LUYỆN TẬP CHUNG – TIẾT 2</a:t>
            </a:r>
            <a:endParaRPr lang="vi-VN" sz="3300" b="1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</a:endParaRPr>
          </a:p>
          <a:p>
            <a:pPr algn="ctr" defTabSz="685760" latinLnBrk="0">
              <a:lnSpc>
                <a:spcPct val="120000"/>
              </a:lnSpc>
              <a:defRPr/>
            </a:pPr>
            <a:r>
              <a:rPr lang="vi-VN" sz="33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(Trang </a:t>
            </a:r>
            <a:r>
              <a:rPr lang="vi-VN" sz="3300" b="1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66 </a:t>
            </a:r>
            <a:r>
              <a:rPr lang="vi-VN" sz="33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– </a:t>
            </a:r>
            <a:r>
              <a:rPr lang="vi-VN" sz="3300" b="1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67</a:t>
            </a:r>
            <a:r>
              <a:rPr lang="vi-VN" sz="33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81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0"/>
            <a:ext cx="2158367" cy="76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93887" y="2305941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b="1" dirty="0">
                <a:solidFill>
                  <a:prstClr val="black"/>
                </a:solidFill>
              </a:rPr>
              <a:t>23 </a:t>
            </a:r>
            <a:r>
              <a:rPr lang="en-US" altLang="en-US" sz="3750" b="1" dirty="0" smtClean="0">
                <a:solidFill>
                  <a:prstClr val="black"/>
                </a:solidFill>
              </a:rPr>
              <a:t>+ 5</a:t>
            </a:r>
            <a:endParaRPr lang="en-US" altLang="en-US" sz="3750" b="1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87034" y="2305941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b="1" dirty="0" smtClean="0">
                <a:solidFill>
                  <a:prstClr val="black"/>
                </a:solidFill>
              </a:rPr>
              <a:t>67 + 2</a:t>
            </a:r>
            <a:endParaRPr lang="en-US" altLang="en-US" sz="3750" b="1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80181" y="2305941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b="1" dirty="0" smtClean="0">
                <a:solidFill>
                  <a:prstClr val="black"/>
                </a:solidFill>
              </a:rPr>
              <a:t>48 - 3</a:t>
            </a:r>
            <a:endParaRPr lang="en-US" altLang="en-US" sz="3750" b="1" dirty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067137" y="2305941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b="1" dirty="0" smtClean="0">
                <a:solidFill>
                  <a:prstClr val="black"/>
                </a:solidFill>
              </a:rPr>
              <a:t>95 - 41</a:t>
            </a:r>
            <a:endParaRPr lang="en-US" altLang="en-US" sz="3750" b="1" dirty="0">
              <a:solidFill>
                <a:prstClr val="black"/>
              </a:solidFill>
            </a:endParaRP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360448" y="1337833"/>
            <a:ext cx="523597" cy="521876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84045" y="1275606"/>
            <a:ext cx="52578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Đặt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tính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rồi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tính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39752" y="3507854"/>
            <a:ext cx="1728886" cy="720000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b="1" dirty="0" smtClean="0">
                <a:solidFill>
                  <a:prstClr val="black"/>
                </a:solidFill>
              </a:rPr>
              <a:t>34 + 45</a:t>
            </a:r>
            <a:endParaRPr lang="en-US" altLang="en-US" sz="3750" b="1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60032" y="3507854"/>
            <a:ext cx="1728886" cy="720000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b="1" dirty="0" smtClean="0">
                <a:solidFill>
                  <a:prstClr val="black"/>
                </a:solidFill>
              </a:rPr>
              <a:t>76 - 36</a:t>
            </a:r>
            <a:endParaRPr lang="en-US" altLang="en-US" sz="375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99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3"/>
          <a:stretch/>
        </p:blipFill>
        <p:spPr>
          <a:xfrm>
            <a:off x="970702" y="151354"/>
            <a:ext cx="7213442" cy="4864198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905273" y="1957193"/>
            <a:ext cx="1490977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7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617769" y="2493622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822502" y="3025418"/>
            <a:ext cx="386954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888204" y="2497254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490197" y="2731067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978283" y="2478301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2983113" y="3025418"/>
            <a:ext cx="260036" cy="30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3095755" y="3450254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3689240" y="2651178"/>
            <a:ext cx="261890" cy="7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4089100" y="2488330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3808274" y="2487849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089101" y="3025418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1445906" y="339336"/>
            <a:ext cx="6437384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7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wgày</a:t>
            </a: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l-GR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n-US" sz="27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sz="27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wăm</a:t>
            </a: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3535057" y="880959"/>
            <a:ext cx="1490977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TǨn</a:t>
            </a: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2545319" y="1439639"/>
            <a:ext cx="5156051" cy="49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7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700" b="1" dirty="0">
              <a:solidFill>
                <a:srgbClr val="002060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4941729" y="2486423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5186607" y="2485253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5198221" y="3025418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1873245" y="3574365"/>
            <a:ext cx="274145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1617769" y="3565860"/>
            <a:ext cx="274145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2975488" y="3574365"/>
            <a:ext cx="274145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2708968" y="3591621"/>
            <a:ext cx="274145" cy="42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077282" y="3565622"/>
            <a:ext cx="274145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3830641" y="3565622"/>
            <a:ext cx="274145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5158868" y="3559062"/>
            <a:ext cx="342878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4910556" y="3559062"/>
            <a:ext cx="274145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702147" y="2505599"/>
            <a:ext cx="274145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1076" y="3494339"/>
            <a:ext cx="5494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657757" y="3494339"/>
            <a:ext cx="5494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4786449" y="2643871"/>
            <a:ext cx="261890" cy="7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3746189" y="3493997"/>
            <a:ext cx="5494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63692" y="3517144"/>
            <a:ext cx="5494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6052546" y="2485253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6246461" y="3019082"/>
            <a:ext cx="386954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6291381" y="2490917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6297203" y="3570473"/>
            <a:ext cx="274145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6023058" y="3568910"/>
            <a:ext cx="274145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945035" y="3488003"/>
            <a:ext cx="5494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7125870" y="2493623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7059064" y="3029887"/>
            <a:ext cx="386954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7406234" y="2490917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7378533" y="3565622"/>
            <a:ext cx="274145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7118717" y="3557532"/>
            <a:ext cx="274145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7028715" y="3488003"/>
            <a:ext cx="5494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4928260" y="3015619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2577352" y="2748968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5913483" y="2748967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5981896" y="3015945"/>
            <a:ext cx="31490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7358727" y="3032337"/>
            <a:ext cx="342643" cy="35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6985688" y="2675135"/>
            <a:ext cx="261890" cy="7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2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6" grpId="0"/>
      <p:bldP spid="60" grpId="0"/>
      <p:bldP spid="61" grpId="0"/>
      <p:bldP spid="64" grpId="0"/>
      <p:bldP spid="65" grpId="0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30" y="23114"/>
            <a:ext cx="2016224" cy="80661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24869" y="901931"/>
            <a:ext cx="1512167" cy="45361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alt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176797" y="861728"/>
            <a:ext cx="504056" cy="534021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2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810"/>
          <a:stretch/>
        </p:blipFill>
        <p:spPr>
          <a:xfrm>
            <a:off x="-2715" y="1783221"/>
            <a:ext cx="9144000" cy="1463478"/>
          </a:xfrm>
          <a:prstGeom prst="rect">
            <a:avLst/>
          </a:prstGeom>
        </p:spPr>
      </p:pic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4353261" y="2000250"/>
            <a:ext cx="720080" cy="5847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7888242" y="2000250"/>
            <a:ext cx="723509" cy="5847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" y="3476852"/>
            <a:ext cx="9144000" cy="1678497"/>
          </a:xfrm>
          <a:prstGeom prst="rect">
            <a:avLst/>
          </a:prstGeom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4345700" y="3731324"/>
            <a:ext cx="704750" cy="5847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7946100" y="3731325"/>
            <a:ext cx="720080" cy="5847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0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81"/>
            <a:ext cx="1778850" cy="752134"/>
          </a:xfrm>
          <a:prstGeom prst="rect">
            <a:avLst/>
          </a:prstGeom>
        </p:spPr>
      </p:pic>
      <p:pic>
        <p:nvPicPr>
          <p:cNvPr id="3074" name="Picture 2" descr="D:\NĂM HỌC 2020 - 2021\ảnh giáo án toán 1\bài 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63"/>
          <a:stretch/>
        </p:blipFill>
        <p:spPr bwMode="auto">
          <a:xfrm>
            <a:off x="108520" y="1563638"/>
            <a:ext cx="8927976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448053" y="2852682"/>
            <a:ext cx="431936" cy="584775"/>
          </a:xfrm>
          <a:prstGeom prst="rect">
            <a:avLst/>
          </a:prstGeom>
          <a:solidFill>
            <a:srgbClr val="FCF08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607970" y="2935676"/>
            <a:ext cx="469797" cy="584775"/>
          </a:xfrm>
          <a:prstGeom prst="rect">
            <a:avLst/>
          </a:prstGeom>
          <a:solidFill>
            <a:srgbClr val="FCF08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921655" y="2917165"/>
            <a:ext cx="504056" cy="584775"/>
          </a:xfrm>
          <a:prstGeom prst="rect">
            <a:avLst/>
          </a:prstGeom>
          <a:solidFill>
            <a:srgbClr val="9CD4ED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236296" y="2837568"/>
            <a:ext cx="432048" cy="584775"/>
          </a:xfrm>
          <a:prstGeom prst="rect">
            <a:avLst/>
          </a:prstGeom>
          <a:solidFill>
            <a:srgbClr val="9CD4ED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851273" y="2067694"/>
            <a:ext cx="504056" cy="584775"/>
          </a:xfrm>
          <a:prstGeom prst="rect">
            <a:avLst/>
          </a:prstGeom>
          <a:solidFill>
            <a:srgbClr val="9CD4ED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/>
            <a:r>
              <a:rPr lang="vi-V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87624" y="868385"/>
            <a:ext cx="1512167" cy="45361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alt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467544" y="828182"/>
            <a:ext cx="576064" cy="534021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>
                <a:solidFill>
                  <a:prstClr val="white"/>
                </a:solidFill>
                <a:cs typeface="Arial" panose="020B0604020202020204" pitchFamily="34" charset="0"/>
              </a:rPr>
              <a:t>3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54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  <p:bldP spid="2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7" r="3296" b="13351"/>
          <a:stretch/>
        </p:blipFill>
        <p:spPr bwMode="auto">
          <a:xfrm>
            <a:off x="5527488" y="1491630"/>
            <a:ext cx="347200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0295" y="704203"/>
            <a:ext cx="772013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74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lay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5"/>
            <a:ext cx="2016224" cy="806616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8269" y="3694063"/>
            <a:ext cx="507424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187136" y="851828"/>
            <a:ext cx="553159" cy="495786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4</a:t>
            </a:r>
            <a:endParaRPr lang="en-US" altLang="en-US" sz="2800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79168" y="2632732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60099" y="2632732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191456" y="2637566"/>
            <a:ext cx="674804" cy="5371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10525" y="2632732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51677" y="2632732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615392" y="1275606"/>
            <a:ext cx="13805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2945" y="1270127"/>
            <a:ext cx="17853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10342" y="1836051"/>
            <a:ext cx="36137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7" r="3296" b="13351"/>
          <a:stretch/>
        </p:blipFill>
        <p:spPr bwMode="auto">
          <a:xfrm>
            <a:off x="5527488" y="1491630"/>
            <a:ext cx="347200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0295" y="704203"/>
            <a:ext cx="772013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74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lay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5"/>
            <a:ext cx="2016224" cy="806616"/>
          </a:xfrm>
          <a:prstGeom prst="rect">
            <a:avLst/>
          </a:prstGeom>
        </p:spPr>
      </p:pic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187136" y="851828"/>
            <a:ext cx="553159" cy="495786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4</a:t>
            </a:r>
            <a:endParaRPr lang="en-US" altLang="en-US" sz="2800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615392" y="1275606"/>
            <a:ext cx="13805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2945" y="1270127"/>
            <a:ext cx="17853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10342" y="1836051"/>
            <a:ext cx="36137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41558" y="2790411"/>
            <a:ext cx="3307417" cy="570935"/>
            <a:chOff x="4150466" y="2002036"/>
            <a:chExt cx="3307417" cy="570935"/>
          </a:xfrm>
        </p:grpSpPr>
        <p:sp>
          <p:nvSpPr>
            <p:cNvPr id="16" name="Rounded Rectangle 15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74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815786" y="2002036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-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158183" y="2026163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=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21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53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764672" y="2802474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424893" y="2802474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745274" y="2790411"/>
            <a:ext cx="674804" cy="554037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=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075319" y="2802474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416471" y="2802474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3715" y="374204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FF0000"/>
                </a:solidFill>
              </a:rPr>
              <a:t>      Trên cây còn lại 53 quả thị.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431328" y="3805664"/>
            <a:ext cx="517533" cy="3344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216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3" grpId="0" animBg="1"/>
      <p:bldP spid="34" grpId="0" animBg="1"/>
      <p:bldP spid="35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12" b="4538"/>
          <a:stretch/>
        </p:blipFill>
        <p:spPr>
          <a:xfrm>
            <a:off x="3419872" y="9650"/>
            <a:ext cx="5724128" cy="5124200"/>
          </a:xfrm>
          <a:prstGeom prst="rect">
            <a:avLst/>
          </a:prstGeom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79512" y="92764"/>
            <a:ext cx="508050" cy="441157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5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9512" y="800784"/>
            <a:ext cx="4050450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514350" indent="-514350" fontAlgn="base" latinLnBrk="0">
              <a:spcBef>
                <a:spcPct val="50000"/>
              </a:spcBef>
              <a:spcAft>
                <a:spcPct val="0"/>
              </a:spcAft>
              <a:buAutoNum type="alphaLcParenR"/>
              <a:defRPr/>
            </a:pP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rồi tính:</a:t>
            </a:r>
          </a:p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Từ nhà 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dế mèn 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nhà bác 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xén tóc 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bao nhiêu bước chân?</a:t>
            </a:r>
          </a:p>
          <a:p>
            <a:pPr lvl="0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Từ </a:t>
            </a: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</a:t>
            </a:r>
            <a:r>
              <a:rPr lang="vi-V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dế mèn </a:t>
            </a: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nhà </a:t>
            </a:r>
            <a:r>
              <a:rPr lang="vi-VN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chấu voi 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</a:t>
            </a: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nhiêu bước chân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Nhà ai </a:t>
            </a:r>
            <a:r>
              <a:rPr lang="vi-VN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nhà dế mèn </a:t>
            </a:r>
            <a:r>
              <a:rPr lang="vi-VN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5315846" y="332732"/>
            <a:ext cx="936104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305812" y="340592"/>
            <a:ext cx="936104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452320" y="3939902"/>
            <a:ext cx="936104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040052" y="3579862"/>
            <a:ext cx="936104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9993" y="82509"/>
            <a:ext cx="3207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2400" b="1" dirty="0">
                <a:solidFill>
                  <a:srgbClr val="C00000"/>
                </a:solidFill>
                <a:cs typeface="Arial" panose="020B0604020202020204" pitchFamily="34" charset="0"/>
              </a:rPr>
              <a:t>Dế mèn phiêu lưu kí.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0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4.5|2.6|2.4|2.4|2.7|9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4|1.7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2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|23.2|8.6|23.5|1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4.1|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4.1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4|1.4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7.7|18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3.1|15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319</Words>
  <Application>Microsoft Office PowerPoint</Application>
  <PresentationFormat>On-screen Show (16:9)</PresentationFormat>
  <Paragraphs>119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맑은 고딕</vt:lpstr>
      <vt:lpstr>맑은 고딕</vt:lpstr>
      <vt:lpstr>Arial</vt:lpstr>
      <vt:lpstr>Arial-Rounded</vt:lpstr>
      <vt:lpstr>Arial-SGK-TV</vt:lpstr>
      <vt:lpstr>Calibri</vt:lpstr>
      <vt:lpstr>Calibri Light</vt:lpstr>
      <vt:lpstr>HP001 4 hàng</vt:lpstr>
      <vt:lpstr>Times New Roman</vt:lpstr>
      <vt:lpstr>VNI-Avo</vt:lpstr>
      <vt:lpstr>等线</vt:lpstr>
      <vt:lpstr>Custom Design</vt:lpstr>
      <vt:lpstr>1_Office Theme</vt:lpstr>
      <vt:lpstr>4_Office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Microsoft account</cp:lastModifiedBy>
  <cp:revision>277</cp:revision>
  <dcterms:created xsi:type="dcterms:W3CDTF">2014-04-01T16:27:38Z</dcterms:created>
  <dcterms:modified xsi:type="dcterms:W3CDTF">2023-04-01T10:11:44Z</dcterms:modified>
</cp:coreProperties>
</file>