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 id="2147483709" r:id="rId3"/>
  </p:sldMasterIdLst>
  <p:notesMasterIdLst>
    <p:notesMasterId r:id="rId13"/>
  </p:notesMasterIdLst>
  <p:sldIdLst>
    <p:sldId id="352" r:id="rId4"/>
    <p:sldId id="406" r:id="rId5"/>
    <p:sldId id="407" r:id="rId6"/>
    <p:sldId id="2966" r:id="rId7"/>
    <p:sldId id="2967" r:id="rId8"/>
    <p:sldId id="2968" r:id="rId9"/>
    <p:sldId id="2969" r:id="rId10"/>
    <p:sldId id="409" r:id="rId11"/>
    <p:sldId id="410" r:id="rId12"/>
  </p:sldIdLst>
  <p:sldSz cx="6858000" cy="51435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HP001 4 hàng" panose="020B0603050302020204" pitchFamily="34" charset="0"/>
      <p:regular r:id="rId20"/>
      <p:bold r:id="rId21"/>
    </p:embeddedFont>
    <p:embeddedFont>
      <p:font typeface="Kalam" panose="020B0604020202020204" charset="0"/>
      <p:regular r:id="rId22"/>
      <p:bold r:id="rId23"/>
    </p:embeddedFont>
    <p:embeddedFont>
      <p:font typeface="Montserrat" panose="02000505000000020004" pitchFamily="2"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426"/>
    <a:srgbClr val="FFAB40"/>
    <a:srgbClr val="FFFFFF"/>
    <a:srgbClr val="FF0090"/>
    <a:srgbClr val="AEE2FA"/>
    <a:srgbClr val="07A7AF"/>
    <a:srgbClr val="F6D5A8"/>
    <a:srgbClr val="F45A21"/>
    <a:srgbClr val="DBE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818" autoAdjust="0"/>
  </p:normalViewPr>
  <p:slideViewPr>
    <p:cSldViewPr snapToGrid="0">
      <p:cViewPr varScale="1">
        <p:scale>
          <a:sx n="91" d="100"/>
          <a:sy n="91" d="100"/>
        </p:scale>
        <p:origin x="14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dirty="0"/>
              <a:t>Làm mẫu rồi chia nhóm</a:t>
            </a:r>
          </a:p>
          <a:p>
            <a:r>
              <a:rPr lang="vi-VN" dirty="0"/>
              <a:t>Chia sẻ trong nhóm nói theo dàn ý</a:t>
            </a:r>
          </a:p>
          <a:p>
            <a:r>
              <a:rPr lang="vi-VN" dirty="0"/>
              <a:t>Gọi 1 số HS trình bay trước lớp</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FD831-A322-40CE-9411-6E8D2E6C1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553729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CD5C7-CF36-4C1D-B15A-773D0D547641}"/>
              </a:ext>
            </a:extLst>
          </p:cNvPr>
          <p:cNvSpPr>
            <a:spLocks noGrp="1"/>
          </p:cNvSpPr>
          <p:nvPr>
            <p:ph type="dt" sz="half" idx="10"/>
          </p:nvPr>
        </p:nvSpPr>
        <p:spPr/>
        <p:txBody>
          <a:bodyPr/>
          <a:lstStyle/>
          <a:p>
            <a:fld id="{83E351EE-8839-4BA5-9433-A3AB790C209C}" type="datetimeFigureOut">
              <a:rPr lang="en-US" smtClean="0"/>
              <a:t>4/23/2023</a:t>
            </a:fld>
            <a:endParaRPr lang="en-US"/>
          </a:p>
        </p:txBody>
      </p:sp>
      <p:sp>
        <p:nvSpPr>
          <p:cNvPr id="5" name="Footer Placeholder 4">
            <a:extLst>
              <a:ext uri="{FF2B5EF4-FFF2-40B4-BE49-F238E27FC236}">
                <a16:creationId xmlns:a16="http://schemas.microsoft.com/office/drawing/2014/main"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8BDBA-477A-41FA-8EF6-A128ECA54F38}"/>
              </a:ext>
            </a:extLst>
          </p:cNvPr>
          <p:cNvSpPr>
            <a:spLocks noGrp="1"/>
          </p:cNvSpPr>
          <p:nvPr>
            <p:ph type="dt" sz="half" idx="10"/>
          </p:nvPr>
        </p:nvSpPr>
        <p:spPr/>
        <p:txBody>
          <a:bodyPr/>
          <a:lstStyle/>
          <a:p>
            <a:fld id="{83E351EE-8839-4BA5-9433-A3AB790C209C}" type="datetimeFigureOut">
              <a:rPr lang="en-US" smtClean="0"/>
              <a:t>4/23/2023</a:t>
            </a:fld>
            <a:endParaRPr lang="en-US"/>
          </a:p>
        </p:txBody>
      </p:sp>
      <p:sp>
        <p:nvSpPr>
          <p:cNvPr id="5" name="Footer Placeholder 4">
            <a:extLst>
              <a:ext uri="{FF2B5EF4-FFF2-40B4-BE49-F238E27FC236}">
                <a16:creationId xmlns:a16="http://schemas.microsoft.com/office/drawing/2014/main"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A19-EF26-4488-9C6C-F995FC313F64}"/>
              </a:ext>
            </a:extLst>
          </p:cNvPr>
          <p:cNvSpPr>
            <a:spLocks noGrp="1"/>
          </p:cNvSpPr>
          <p:nvPr>
            <p:ph type="dt" sz="half" idx="10"/>
          </p:nvPr>
        </p:nvSpPr>
        <p:spPr/>
        <p:txBody>
          <a:bodyPr/>
          <a:lstStyle/>
          <a:p>
            <a:fld id="{83E351EE-8839-4BA5-9433-A3AB790C209C}" type="datetimeFigureOut">
              <a:rPr lang="en-US" smtClean="0"/>
              <a:t>4/23/2023</a:t>
            </a:fld>
            <a:endParaRPr lang="en-US"/>
          </a:p>
        </p:txBody>
      </p:sp>
      <p:sp>
        <p:nvSpPr>
          <p:cNvPr id="5" name="Footer Placeholder 4">
            <a:extLst>
              <a:ext uri="{FF2B5EF4-FFF2-40B4-BE49-F238E27FC236}">
                <a16:creationId xmlns:a16="http://schemas.microsoft.com/office/drawing/2014/main"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763B3-4CE6-45C9-A209-D84FAD88FC3F}"/>
              </a:ext>
            </a:extLst>
          </p:cNvPr>
          <p:cNvSpPr>
            <a:spLocks noGrp="1"/>
          </p:cNvSpPr>
          <p:nvPr>
            <p:ph type="dt" sz="half" idx="10"/>
          </p:nvPr>
        </p:nvSpPr>
        <p:spPr/>
        <p:txBody>
          <a:bodyPr/>
          <a:lstStyle/>
          <a:p>
            <a:fld id="{83E351EE-8839-4BA5-9433-A3AB790C209C}" type="datetimeFigureOut">
              <a:rPr lang="en-US" smtClean="0"/>
              <a:t>4/23/2023</a:t>
            </a:fld>
            <a:endParaRPr lang="en-US"/>
          </a:p>
        </p:txBody>
      </p:sp>
      <p:sp>
        <p:nvSpPr>
          <p:cNvPr id="6" name="Footer Placeholder 5">
            <a:extLst>
              <a:ext uri="{FF2B5EF4-FFF2-40B4-BE49-F238E27FC236}">
                <a16:creationId xmlns:a16="http://schemas.microsoft.com/office/drawing/2014/main"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59021-E7D0-4019-B89A-68E963A14A07}"/>
              </a:ext>
            </a:extLst>
          </p:cNvPr>
          <p:cNvSpPr>
            <a:spLocks noGrp="1"/>
          </p:cNvSpPr>
          <p:nvPr>
            <p:ph type="dt" sz="half" idx="10"/>
          </p:nvPr>
        </p:nvSpPr>
        <p:spPr/>
        <p:txBody>
          <a:bodyPr/>
          <a:lstStyle/>
          <a:p>
            <a:fld id="{83E351EE-8839-4BA5-9433-A3AB790C209C}" type="datetimeFigureOut">
              <a:rPr lang="en-US" smtClean="0"/>
              <a:t>4/23/2023</a:t>
            </a:fld>
            <a:endParaRPr lang="en-US"/>
          </a:p>
        </p:txBody>
      </p:sp>
      <p:sp>
        <p:nvSpPr>
          <p:cNvPr id="8" name="Footer Placeholder 7">
            <a:extLst>
              <a:ext uri="{FF2B5EF4-FFF2-40B4-BE49-F238E27FC236}">
                <a16:creationId xmlns:a16="http://schemas.microsoft.com/office/drawing/2014/main"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F394E-89C4-46E8-ADFA-2D841AE07AC0}"/>
              </a:ext>
            </a:extLst>
          </p:cNvPr>
          <p:cNvSpPr>
            <a:spLocks noGrp="1"/>
          </p:cNvSpPr>
          <p:nvPr>
            <p:ph type="dt" sz="half" idx="10"/>
          </p:nvPr>
        </p:nvSpPr>
        <p:spPr/>
        <p:txBody>
          <a:bodyPr/>
          <a:lstStyle/>
          <a:p>
            <a:fld id="{83E351EE-8839-4BA5-9433-A3AB790C209C}" type="datetimeFigureOut">
              <a:rPr lang="en-US" smtClean="0"/>
              <a:t>4/23/2023</a:t>
            </a:fld>
            <a:endParaRPr lang="en-US"/>
          </a:p>
        </p:txBody>
      </p:sp>
      <p:sp>
        <p:nvSpPr>
          <p:cNvPr id="4" name="Footer Placeholder 3">
            <a:extLst>
              <a:ext uri="{FF2B5EF4-FFF2-40B4-BE49-F238E27FC236}">
                <a16:creationId xmlns:a16="http://schemas.microsoft.com/office/drawing/2014/main"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A8966-EA34-47B8-BC89-0FAE8FDFE8D0}"/>
              </a:ext>
            </a:extLst>
          </p:cNvPr>
          <p:cNvSpPr>
            <a:spLocks noGrp="1"/>
          </p:cNvSpPr>
          <p:nvPr>
            <p:ph type="dt" sz="half" idx="10"/>
          </p:nvPr>
        </p:nvSpPr>
        <p:spPr/>
        <p:txBody>
          <a:bodyPr/>
          <a:lstStyle/>
          <a:p>
            <a:fld id="{83E351EE-8839-4BA5-9433-A3AB790C209C}" type="datetimeFigureOut">
              <a:rPr lang="en-US" smtClean="0"/>
              <a:t>4/23/2023</a:t>
            </a:fld>
            <a:endParaRPr lang="en-US"/>
          </a:p>
        </p:txBody>
      </p:sp>
      <p:sp>
        <p:nvSpPr>
          <p:cNvPr id="3" name="Footer Placeholder 2">
            <a:extLst>
              <a:ext uri="{FF2B5EF4-FFF2-40B4-BE49-F238E27FC236}">
                <a16:creationId xmlns:a16="http://schemas.microsoft.com/office/drawing/2014/main"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EB1EC-453F-418F-810F-EF3E7FBA6AF6}"/>
              </a:ext>
            </a:extLst>
          </p:cNvPr>
          <p:cNvSpPr>
            <a:spLocks noGrp="1"/>
          </p:cNvSpPr>
          <p:nvPr>
            <p:ph type="dt" sz="half" idx="10"/>
          </p:nvPr>
        </p:nvSpPr>
        <p:spPr/>
        <p:txBody>
          <a:bodyPr/>
          <a:lstStyle/>
          <a:p>
            <a:fld id="{83E351EE-8839-4BA5-9433-A3AB790C209C}" type="datetimeFigureOut">
              <a:rPr lang="en-US" smtClean="0"/>
              <a:t>4/23/2023</a:t>
            </a:fld>
            <a:endParaRPr lang="en-US"/>
          </a:p>
        </p:txBody>
      </p:sp>
      <p:sp>
        <p:nvSpPr>
          <p:cNvPr id="6" name="Footer Placeholder 5">
            <a:extLst>
              <a:ext uri="{FF2B5EF4-FFF2-40B4-BE49-F238E27FC236}">
                <a16:creationId xmlns:a16="http://schemas.microsoft.com/office/drawing/2014/main"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74F8-5759-4D1C-99D7-E6BD5789D10B}"/>
              </a:ext>
            </a:extLst>
          </p:cNvPr>
          <p:cNvSpPr>
            <a:spLocks noGrp="1"/>
          </p:cNvSpPr>
          <p:nvPr>
            <p:ph type="dt" sz="half" idx="10"/>
          </p:nvPr>
        </p:nvSpPr>
        <p:spPr/>
        <p:txBody>
          <a:bodyPr/>
          <a:lstStyle/>
          <a:p>
            <a:fld id="{83E351EE-8839-4BA5-9433-A3AB790C209C}" type="datetimeFigureOut">
              <a:rPr lang="en-US" smtClean="0"/>
              <a:t>4/23/2023</a:t>
            </a:fld>
            <a:endParaRPr lang="en-US"/>
          </a:p>
        </p:txBody>
      </p:sp>
      <p:sp>
        <p:nvSpPr>
          <p:cNvPr id="6" name="Footer Placeholder 5">
            <a:extLst>
              <a:ext uri="{FF2B5EF4-FFF2-40B4-BE49-F238E27FC236}">
                <a16:creationId xmlns:a16="http://schemas.microsoft.com/office/drawing/2014/main"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48F21-8527-45A8-A913-46E7BFF71802}"/>
              </a:ext>
            </a:extLst>
          </p:cNvPr>
          <p:cNvSpPr>
            <a:spLocks noGrp="1"/>
          </p:cNvSpPr>
          <p:nvPr>
            <p:ph type="dt" sz="half" idx="10"/>
          </p:nvPr>
        </p:nvSpPr>
        <p:spPr/>
        <p:txBody>
          <a:bodyPr/>
          <a:lstStyle/>
          <a:p>
            <a:fld id="{83E351EE-8839-4BA5-9433-A3AB790C209C}" type="datetimeFigureOut">
              <a:rPr lang="en-US" smtClean="0"/>
              <a:t>4/23/2023</a:t>
            </a:fld>
            <a:endParaRPr lang="en-US"/>
          </a:p>
        </p:txBody>
      </p:sp>
      <p:sp>
        <p:nvSpPr>
          <p:cNvPr id="5" name="Footer Placeholder 4">
            <a:extLst>
              <a:ext uri="{FF2B5EF4-FFF2-40B4-BE49-F238E27FC236}">
                <a16:creationId xmlns:a16="http://schemas.microsoft.com/office/drawing/2014/main"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941A8-77B1-4BFD-81B6-F028F0C834F8}"/>
              </a:ext>
            </a:extLst>
          </p:cNvPr>
          <p:cNvSpPr>
            <a:spLocks noGrp="1"/>
          </p:cNvSpPr>
          <p:nvPr>
            <p:ph type="dt" sz="half" idx="10"/>
          </p:nvPr>
        </p:nvSpPr>
        <p:spPr/>
        <p:txBody>
          <a:bodyPr/>
          <a:lstStyle/>
          <a:p>
            <a:fld id="{83E351EE-8839-4BA5-9433-A3AB790C209C}" type="datetimeFigureOut">
              <a:rPr lang="en-US" smtClean="0"/>
              <a:t>4/23/2023</a:t>
            </a:fld>
            <a:endParaRPr lang="en-US"/>
          </a:p>
        </p:txBody>
      </p:sp>
      <p:sp>
        <p:nvSpPr>
          <p:cNvPr id="5" name="Footer Placeholder 4">
            <a:extLst>
              <a:ext uri="{FF2B5EF4-FFF2-40B4-BE49-F238E27FC236}">
                <a16:creationId xmlns:a16="http://schemas.microsoft.com/office/drawing/2014/main"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3"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3502720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 name="Group 12"/>
          <p:cNvGrpSpPr/>
          <p:nvPr userDrawn="1"/>
        </p:nvGrpSpPr>
        <p:grpSpPr>
          <a:xfrm>
            <a:off x="282787" y="255822"/>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105884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3451310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p:cNvGrpSpPr/>
          <p:nvPr userDrawn="1"/>
        </p:nvGrpSpPr>
        <p:grpSpPr>
          <a:xfrm>
            <a:off x="282787" y="255822"/>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353675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628835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p:cNvGrpSpPr/>
          <p:nvPr userDrawn="1"/>
        </p:nvGrpSpPr>
        <p:grpSpPr>
          <a:xfrm>
            <a:off x="282787" y="255822"/>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554162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1025689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078171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06641879-0A61-4DE0-96FB-E16ED04EE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47810" y="-644054"/>
            <a:ext cx="4762385" cy="6556335"/>
          </a:xfrm>
          <a:prstGeom prst="rect">
            <a:avLst/>
          </a:prstGeom>
        </p:spPr>
      </p:pic>
      <p:pic>
        <p:nvPicPr>
          <p:cNvPr id="9" name="图片 8">
            <a:extLst>
              <a:ext uri="{FF2B5EF4-FFF2-40B4-BE49-F238E27FC236}">
                <a16:creationId xmlns:a16="http://schemas.microsoft.com/office/drawing/2014/main" id="{37404B6D-4094-42EA-B728-B90A2DF483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515" b="75097"/>
          <a:stretch/>
        </p:blipFill>
        <p:spPr>
          <a:xfrm rot="17520652">
            <a:off x="-981710" y="-99637"/>
            <a:ext cx="2265087" cy="1769914"/>
          </a:xfrm>
          <a:prstGeom prst="rect">
            <a:avLst/>
          </a:prstGeom>
        </p:spPr>
      </p:pic>
    </p:spTree>
    <p:extLst>
      <p:ext uri="{BB962C8B-B14F-4D97-AF65-F5344CB8AC3E}">
        <p14:creationId xmlns:p14="http://schemas.microsoft.com/office/powerpoint/2010/main" val="289640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118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22690" y="164641"/>
            <a:ext cx="6532444"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261955" y="661634"/>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12728" y="680121"/>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26049" y="742069"/>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295257" y="710643"/>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13396" y="688460"/>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261285" y="112204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12057" y="114052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25379" y="1202478"/>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294587" y="1171053"/>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12726" y="114886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260615" y="158245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11387" y="160093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24709" y="1662888"/>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293918" y="1631462"/>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12056" y="160927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259945" y="204286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10716" y="206134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24039" y="2123297"/>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293248" y="2091871"/>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11386" y="206968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259275" y="250327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10046" y="252175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23369" y="2583706"/>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292578" y="2552280"/>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10716" y="253009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258605" y="296367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09376" y="298216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22699" y="3044115"/>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291908" y="3012690"/>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10046" y="299050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257935" y="342408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08706" y="344257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22029" y="3504525"/>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291238" y="3473099"/>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09376" y="345091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257265" y="388449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08039" y="390298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21359" y="3964934"/>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290568" y="3933508"/>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08706" y="391132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256595" y="434490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07368" y="436339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20689" y="4425343"/>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289898" y="4393917"/>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08037" y="437173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28928" tIns="28928" rIns="28928" bIns="28928" anchor="ctr" anchorCtr="0">
            <a:noAutofit/>
          </a:bodyPr>
          <a:lstStyle/>
          <a:p>
            <a:pPr marL="0" marR="0" lvl="0" indent="0" algn="l" defTabSz="289307" rtl="0" eaLnBrk="1" fontAlgn="auto" latinLnBrk="0" hangingPunct="1">
              <a:lnSpc>
                <a:spcPct val="100000"/>
              </a:lnSpc>
              <a:spcBef>
                <a:spcPts val="0"/>
              </a:spcBef>
              <a:spcAft>
                <a:spcPts val="0"/>
              </a:spcAft>
              <a:buClrTx/>
              <a:buSzTx/>
              <a:buFontTx/>
              <a:buNone/>
              <a:tabLst/>
              <a:defRPr/>
            </a:pPr>
            <a:endParaRPr kumimoji="0" sz="570" b="0" i="0" u="none" strike="noStrike" kern="120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138470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55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 id="214748370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4/23/2023</a:t>
            </a:fld>
            <a:endParaRPr lang="en-US"/>
          </a:p>
        </p:txBody>
      </p:sp>
      <p:sp>
        <p:nvSpPr>
          <p:cNvPr id="5" name="Footer Placeholder 4">
            <a:extLst>
              <a:ext uri="{FF2B5EF4-FFF2-40B4-BE49-F238E27FC236}">
                <a16:creationId xmlns:a16="http://schemas.microsoft.com/office/drawing/2014/main"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20"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7"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6F308A93-846A-4A8F-9CF9-4EDB36AEC756}"/>
              </a:ext>
            </a:extLst>
          </p:cNvPr>
          <p:cNvSpPr txBox="1"/>
          <p:nvPr userDrawn="1"/>
        </p:nvSpPr>
        <p:spPr>
          <a:xfrm>
            <a:off x="4517337" y="4848544"/>
            <a:ext cx="1644926" cy="184666"/>
          </a:xfrm>
          <a:prstGeom prst="rect">
            <a:avLst/>
          </a:prstGeom>
          <a:noFill/>
        </p:spPr>
        <p:txBody>
          <a:bodyPr wrap="square">
            <a:spAutoFit/>
          </a:bodyPr>
          <a:lstStyle/>
          <a:p>
            <a:r>
              <a:rPr lang="en-US" sz="600" b="0" i="0" dirty="0">
                <a:solidFill>
                  <a:srgbClr val="050505"/>
                </a:solidFill>
                <a:effectLst/>
                <a:latin typeface="Arial" panose="020B0604020202020204" pitchFamily="34" charset="0"/>
                <a:cs typeface="Arial" panose="020B0604020202020204" pitchFamily="34" charset="0"/>
              </a:rPr>
              <a:t>FeistyForwarders_0968120672</a:t>
            </a:r>
            <a:endParaRPr lang="en-US"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074163"/>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900510-4224-4153-8276-1166464F9C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656022" y="250371"/>
            <a:ext cx="4746171" cy="4536750"/>
          </a:xfrm>
          <a:prstGeom prst="ellipse">
            <a:avLst/>
          </a:prstGeom>
        </p:spPr>
      </p:pic>
    </p:spTree>
    <p:custDataLst>
      <p:tags r:id="rId1"/>
    </p:custDataLst>
    <p:extLst>
      <p:ext uri="{BB962C8B-B14F-4D97-AF65-F5344CB8AC3E}">
        <p14:creationId xmlns:p14="http://schemas.microsoft.com/office/powerpoint/2010/main" val="251406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5CB2294-D06F-4345-BF04-8B2FFE2CE650}"/>
              </a:ext>
            </a:extLst>
          </p:cNvPr>
          <p:cNvGrpSpPr/>
          <p:nvPr/>
        </p:nvGrpSpPr>
        <p:grpSpPr>
          <a:xfrm>
            <a:off x="931611" y="1390819"/>
            <a:ext cx="5407854" cy="3499021"/>
            <a:chOff x="931611" y="1390819"/>
            <a:chExt cx="5407854" cy="3499021"/>
          </a:xfrm>
        </p:grpSpPr>
        <p:grpSp>
          <p:nvGrpSpPr>
            <p:cNvPr id="3" name="Group 2">
              <a:extLst>
                <a:ext uri="{FF2B5EF4-FFF2-40B4-BE49-F238E27FC236}">
                  <a16:creationId xmlns:a16="http://schemas.microsoft.com/office/drawing/2014/main" id="{D8FDC5E7-FAE7-4C26-8302-62F80942C7B9}"/>
                </a:ext>
              </a:extLst>
            </p:cNvPr>
            <p:cNvGrpSpPr/>
            <p:nvPr/>
          </p:nvGrpSpPr>
          <p:grpSpPr>
            <a:xfrm>
              <a:off x="931611" y="1390819"/>
              <a:ext cx="4405927" cy="3318271"/>
              <a:chOff x="1417547" y="1264224"/>
              <a:chExt cx="4405927" cy="3318271"/>
            </a:xfrm>
          </p:grpSpPr>
          <p:pic>
            <p:nvPicPr>
              <p:cNvPr id="5" name="Picture 4">
                <a:extLst>
                  <a:ext uri="{FF2B5EF4-FFF2-40B4-BE49-F238E27FC236}">
                    <a16:creationId xmlns:a16="http://schemas.microsoft.com/office/drawing/2014/main" id="{21D0F2CB-D45B-434A-A42D-E72072916D8D}"/>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6" name="TextBox 5">
                <a:extLst>
                  <a:ext uri="{FF2B5EF4-FFF2-40B4-BE49-F238E27FC236}">
                    <a16:creationId xmlns:a16="http://schemas.microsoft.com/office/drawing/2014/main" id="{17A25DEC-65B2-4270-8422-1D310FEE739F}"/>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7" name="TextBox 6">
                <a:extLst>
                  <a:ext uri="{FF2B5EF4-FFF2-40B4-BE49-F238E27FC236}">
                    <a16:creationId xmlns:a16="http://schemas.microsoft.com/office/drawing/2014/main" id="{3068292A-7D1C-4AD2-85CC-90D2B4BDA8DB}"/>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4" name="Picture 2">
              <a:extLst>
                <a:ext uri="{FF2B5EF4-FFF2-40B4-BE49-F238E27FC236}">
                  <a16:creationId xmlns:a16="http://schemas.microsoft.com/office/drawing/2014/main" id="{D35FE306-4225-4B80-8F96-4475F6B394C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71C16BD-BA9C-4C9D-9E0B-D3D03A89489C}"/>
              </a:ext>
            </a:extLst>
          </p:cNvPr>
          <p:cNvGrpSpPr/>
          <p:nvPr/>
        </p:nvGrpSpPr>
        <p:grpSpPr>
          <a:xfrm>
            <a:off x="231179" y="617893"/>
            <a:ext cx="1634581" cy="661781"/>
            <a:chOff x="348409" y="617893"/>
            <a:chExt cx="1634581" cy="661781"/>
          </a:xfrm>
        </p:grpSpPr>
        <p:sp>
          <p:nvSpPr>
            <p:cNvPr id="9" name="TextBox 8">
              <a:extLst>
                <a:ext uri="{FF2B5EF4-FFF2-40B4-BE49-F238E27FC236}">
                  <a16:creationId xmlns:a16="http://schemas.microsoft.com/office/drawing/2014/main" id="{AB278D89-4A39-4A3D-9830-85CBA003ABE1}"/>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26</a:t>
              </a:r>
            </a:p>
          </p:txBody>
        </p:sp>
        <p:sp>
          <p:nvSpPr>
            <p:cNvPr id="10" name="TextBox 9">
              <a:extLst>
                <a:ext uri="{FF2B5EF4-FFF2-40B4-BE49-F238E27FC236}">
                  <a16:creationId xmlns:a16="http://schemas.microsoft.com/office/drawing/2014/main" id="{F8B8587B-360D-48D7-A1E3-54455EFC5476}"/>
                </a:ext>
              </a:extLst>
            </p:cNvPr>
            <p:cNvSpPr txBox="1"/>
            <p:nvPr/>
          </p:nvSpPr>
          <p:spPr>
            <a:xfrm>
              <a:off x="348409" y="633343"/>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26</a:t>
              </a:r>
            </a:p>
          </p:txBody>
        </p:sp>
      </p:grpSp>
      <p:sp>
        <p:nvSpPr>
          <p:cNvPr id="11" name="TextBox 10">
            <a:extLst>
              <a:ext uri="{FF2B5EF4-FFF2-40B4-BE49-F238E27FC236}">
                <a16:creationId xmlns:a16="http://schemas.microsoft.com/office/drawing/2014/main" id="{9479F44D-035A-4B0D-AB2A-489457CA915B}"/>
              </a:ext>
            </a:extLst>
          </p:cNvPr>
          <p:cNvSpPr txBox="1"/>
          <p:nvPr/>
        </p:nvSpPr>
        <p:spPr>
          <a:xfrm>
            <a:off x="1727115" y="568094"/>
            <a:ext cx="4952729" cy="584775"/>
          </a:xfrm>
          <a:prstGeom prst="rect">
            <a:avLst/>
          </a:prstGeom>
          <a:noFill/>
        </p:spPr>
        <p:txBody>
          <a:bodyPr wrap="square" rtlCol="0">
            <a:spAutoFit/>
          </a:bodyPr>
          <a:lstStyle/>
          <a:p>
            <a:r>
              <a:rPr lang="vi-VN" sz="3200">
                <a:solidFill>
                  <a:schemeClr val="accent2"/>
                </a:solidFill>
                <a:latin typeface="UTM Cookies" panose="02040603050506020204" pitchFamily="18" charset="0"/>
              </a:rPr>
              <a:t>TRÊN CÁC MIỀN ĐẤT NƯỚC</a:t>
            </a:r>
            <a:endParaRPr lang="en-US" sz="32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264925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ABE5EC-101B-4A05-99E5-445A55133AA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393927" y="946652"/>
            <a:ext cx="4473473" cy="3917448"/>
          </a:xfrm>
          <a:prstGeom prst="rect">
            <a:avLst/>
          </a:prstGeom>
        </p:spPr>
      </p:pic>
      <p:sp>
        <p:nvSpPr>
          <p:cNvPr id="3" name="Rectangle 2">
            <a:extLst>
              <a:ext uri="{FF2B5EF4-FFF2-40B4-BE49-F238E27FC236}">
                <a16:creationId xmlns:a16="http://schemas.microsoft.com/office/drawing/2014/main" id="{19966C4D-26E5-4205-825F-D22B9321F870}"/>
              </a:ext>
            </a:extLst>
          </p:cNvPr>
          <p:cNvSpPr/>
          <p:nvPr/>
        </p:nvSpPr>
        <p:spPr>
          <a:xfrm>
            <a:off x="471482" y="440793"/>
            <a:ext cx="6029802" cy="646331"/>
          </a:xfrm>
          <a:prstGeom prst="rect">
            <a:avLst/>
          </a:prstGeom>
        </p:spPr>
        <p:txBody>
          <a:bodyPr wrap="square">
            <a:spAutoFit/>
          </a:bodyPr>
          <a:lstStyle/>
          <a:p>
            <a:r>
              <a:rPr lang="vi-VN" sz="1800" b="1" dirty="0">
                <a:solidFill>
                  <a:schemeClr val="bg1">
                    <a:lumMod val="50000"/>
                  </a:schemeClr>
                </a:solidFill>
                <a:latin typeface="+mn-lt"/>
              </a:rPr>
              <a:t>1. Nêu tên các đồ vật được làm từ tre hoặc gỗ và công dụng của chúng.</a:t>
            </a:r>
          </a:p>
        </p:txBody>
      </p:sp>
      <p:sp>
        <p:nvSpPr>
          <p:cNvPr id="4" name="TextBox 3">
            <a:extLst>
              <a:ext uri="{FF2B5EF4-FFF2-40B4-BE49-F238E27FC236}">
                <a16:creationId xmlns:a16="http://schemas.microsoft.com/office/drawing/2014/main" id="{A37A973A-51E0-473F-BD97-9CC0EAA68F8D}"/>
              </a:ext>
            </a:extLst>
          </p:cNvPr>
          <p:cNvSpPr txBox="1"/>
          <p:nvPr/>
        </p:nvSpPr>
        <p:spPr>
          <a:xfrm>
            <a:off x="532781" y="1231461"/>
            <a:ext cx="1042018" cy="369332"/>
          </a:xfrm>
          <a:prstGeom prst="rect">
            <a:avLst/>
          </a:prstGeom>
          <a:solidFill>
            <a:schemeClr val="accent2"/>
          </a:solidFill>
          <a:ln>
            <a:solidFill>
              <a:srgbClr val="0070C0"/>
            </a:solidFill>
          </a:ln>
        </p:spPr>
        <p:txBody>
          <a:bodyPr wrap="square" rtlCol="0">
            <a:spAutoFit/>
          </a:bodyPr>
          <a:lstStyle/>
          <a:p>
            <a:pPr algn="ctr"/>
            <a:r>
              <a:rPr lang="vi-VN" sz="1800" dirty="0">
                <a:solidFill>
                  <a:srgbClr val="0070C0"/>
                </a:solidFill>
                <a:latin typeface="+mn-lt"/>
              </a:rPr>
              <a:t>Đũa tre</a:t>
            </a:r>
          </a:p>
        </p:txBody>
      </p:sp>
      <p:sp>
        <p:nvSpPr>
          <p:cNvPr id="5" name="TextBox 4">
            <a:extLst>
              <a:ext uri="{FF2B5EF4-FFF2-40B4-BE49-F238E27FC236}">
                <a16:creationId xmlns:a16="http://schemas.microsoft.com/office/drawing/2014/main" id="{9981A61D-33F7-45D7-B0F8-AACA4AEE20F4}"/>
              </a:ext>
            </a:extLst>
          </p:cNvPr>
          <p:cNvSpPr txBox="1"/>
          <p:nvPr/>
        </p:nvSpPr>
        <p:spPr>
          <a:xfrm>
            <a:off x="471482" y="1648420"/>
            <a:ext cx="1103318" cy="923330"/>
          </a:xfrm>
          <a:prstGeom prst="rect">
            <a:avLst/>
          </a:prstGeom>
          <a:noFill/>
        </p:spPr>
        <p:txBody>
          <a:bodyPr wrap="square" rtlCol="0">
            <a:spAutoFit/>
          </a:bodyPr>
          <a:lstStyle/>
          <a:p>
            <a:pPr algn="ctr"/>
            <a:r>
              <a:rPr lang="vi-VN" sz="1800" dirty="0">
                <a:solidFill>
                  <a:srgbClr val="FF0000"/>
                </a:solidFill>
                <a:latin typeface="+mn-lt"/>
              </a:rPr>
              <a:t>Dùng để gắp thức ăn</a:t>
            </a:r>
          </a:p>
        </p:txBody>
      </p:sp>
      <p:sp>
        <p:nvSpPr>
          <p:cNvPr id="6" name="TextBox 5">
            <a:extLst>
              <a:ext uri="{FF2B5EF4-FFF2-40B4-BE49-F238E27FC236}">
                <a16:creationId xmlns:a16="http://schemas.microsoft.com/office/drawing/2014/main" id="{4E980D43-293C-4923-AC72-13B13E1F2962}"/>
              </a:ext>
            </a:extLst>
          </p:cNvPr>
          <p:cNvSpPr txBox="1"/>
          <p:nvPr/>
        </p:nvSpPr>
        <p:spPr>
          <a:xfrm>
            <a:off x="3721101" y="1925419"/>
            <a:ext cx="2665417" cy="369332"/>
          </a:xfrm>
          <a:prstGeom prst="rect">
            <a:avLst/>
          </a:prstGeom>
          <a:solidFill>
            <a:schemeClr val="accent2"/>
          </a:solidFill>
          <a:ln>
            <a:solidFill>
              <a:srgbClr val="0070C0"/>
            </a:solidFill>
          </a:ln>
        </p:spPr>
        <p:txBody>
          <a:bodyPr wrap="square" rtlCol="0">
            <a:spAutoFit/>
          </a:bodyPr>
          <a:lstStyle/>
          <a:p>
            <a:pPr algn="ctr"/>
            <a:r>
              <a:rPr lang="vi-VN" sz="1800">
                <a:solidFill>
                  <a:srgbClr val="0070C0"/>
                </a:solidFill>
                <a:latin typeface="+mn-lt"/>
              </a:rPr>
              <a:t>Khay đựng cốc chén</a:t>
            </a:r>
            <a:endParaRPr lang="vi-VN" sz="1800" dirty="0">
              <a:solidFill>
                <a:srgbClr val="0070C0"/>
              </a:solidFill>
              <a:latin typeface="+mn-lt"/>
            </a:endParaRPr>
          </a:p>
        </p:txBody>
      </p:sp>
      <p:sp>
        <p:nvSpPr>
          <p:cNvPr id="8" name="TextBox 7">
            <a:extLst>
              <a:ext uri="{FF2B5EF4-FFF2-40B4-BE49-F238E27FC236}">
                <a16:creationId xmlns:a16="http://schemas.microsoft.com/office/drawing/2014/main" id="{6D3BF37B-7869-4509-A0A8-A0F9AD61832D}"/>
              </a:ext>
            </a:extLst>
          </p:cNvPr>
          <p:cNvSpPr txBox="1"/>
          <p:nvPr/>
        </p:nvSpPr>
        <p:spPr>
          <a:xfrm>
            <a:off x="1053790" y="4056376"/>
            <a:ext cx="1257253" cy="646331"/>
          </a:xfrm>
          <a:prstGeom prst="rect">
            <a:avLst/>
          </a:prstGeom>
          <a:solidFill>
            <a:schemeClr val="accent2"/>
          </a:solidFill>
          <a:ln>
            <a:solidFill>
              <a:srgbClr val="0070C0"/>
            </a:solidFill>
          </a:ln>
        </p:spPr>
        <p:txBody>
          <a:bodyPr wrap="square" rtlCol="0">
            <a:spAutoFit/>
          </a:bodyPr>
          <a:lstStyle/>
          <a:p>
            <a:pPr algn="ctr"/>
            <a:r>
              <a:rPr lang="vi-VN" sz="1800">
                <a:solidFill>
                  <a:srgbClr val="0070C0"/>
                </a:solidFill>
                <a:latin typeface="+mn-lt"/>
              </a:rPr>
              <a:t>Bàn ghế bằng tre</a:t>
            </a:r>
            <a:endParaRPr lang="vi-VN" sz="1800" dirty="0">
              <a:solidFill>
                <a:srgbClr val="0070C0"/>
              </a:solidFill>
              <a:latin typeface="+mn-lt"/>
            </a:endParaRPr>
          </a:p>
        </p:txBody>
      </p:sp>
      <p:sp>
        <p:nvSpPr>
          <p:cNvPr id="9" name="TextBox 8">
            <a:extLst>
              <a:ext uri="{FF2B5EF4-FFF2-40B4-BE49-F238E27FC236}">
                <a16:creationId xmlns:a16="http://schemas.microsoft.com/office/drawing/2014/main" id="{49653005-DFCF-4118-B360-0C2695380A3C}"/>
              </a:ext>
            </a:extLst>
          </p:cNvPr>
          <p:cNvSpPr txBox="1"/>
          <p:nvPr/>
        </p:nvSpPr>
        <p:spPr>
          <a:xfrm>
            <a:off x="3822052" y="4024384"/>
            <a:ext cx="2665416" cy="646331"/>
          </a:xfrm>
          <a:prstGeom prst="rect">
            <a:avLst/>
          </a:prstGeom>
          <a:noFill/>
        </p:spPr>
        <p:txBody>
          <a:bodyPr wrap="square" rtlCol="0">
            <a:spAutoFit/>
          </a:bodyPr>
          <a:lstStyle/>
          <a:p>
            <a:pPr algn="ctr"/>
            <a:r>
              <a:rPr lang="vi-VN" sz="1800" dirty="0">
                <a:solidFill>
                  <a:srgbClr val="FF0000"/>
                </a:solidFill>
                <a:latin typeface="+mn-lt"/>
              </a:rPr>
              <a:t>Dùng để ngồi ăn, nghỉ ngơi, làm việc,...</a:t>
            </a:r>
          </a:p>
        </p:txBody>
      </p:sp>
    </p:spTree>
    <p:extLst>
      <p:ext uri="{BB962C8B-B14F-4D97-AF65-F5344CB8AC3E}">
        <p14:creationId xmlns:p14="http://schemas.microsoft.com/office/powerpoint/2010/main" val="26164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ppt_x</p:attrName>
                                        </p:attrNameLst>
                                      </p:cBhvr>
                                      <p:tavLst>
                                        <p:tav tm="0">
                                          <p:val>
                                            <p:strVal val="#ppt_x-#ppt_w*1.125000"/>
                                          </p:val>
                                        </p:tav>
                                        <p:tav tm="100000">
                                          <p:val>
                                            <p:strVal val="#ppt_x"/>
                                          </p:val>
                                        </p:tav>
                                      </p:tavLst>
                                    </p:anim>
                                    <p:animEffect transition="in" filter="wipe(righ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057E334-B44E-4115-A6D2-7344D60C85FC}"/>
              </a:ext>
            </a:extLst>
          </p:cNvPr>
          <p:cNvSpPr txBox="1"/>
          <p:nvPr/>
        </p:nvSpPr>
        <p:spPr>
          <a:xfrm>
            <a:off x="1816867" y="233383"/>
            <a:ext cx="6310487" cy="441788"/>
          </a:xfrm>
          <a:prstGeom prst="rect">
            <a:avLst/>
          </a:prstGeom>
          <a:noFill/>
        </p:spPr>
        <p:txBody>
          <a:bodyPr wrap="square" rtlCol="0">
            <a:spAutoFit/>
          </a:bodyPr>
          <a:lstStyle/>
          <a:p>
            <a:pPr>
              <a:lnSpc>
                <a:spcPts val="3000"/>
              </a:lnSpc>
            </a:pPr>
            <a:r>
              <a:rPr lang="en-US" sz="1800" b="1">
                <a:solidFill>
                  <a:srgbClr val="FF0000"/>
                </a:solidFill>
                <a:latin typeface="UTM Avo" panose="02040603050506020204" pitchFamily="18" charset="0"/>
              </a:rPr>
              <a:t> Đồ vật bằng tre hoặc nứa.</a:t>
            </a:r>
            <a:endParaRPr lang="en-US" sz="1800" b="1" dirty="0">
              <a:solidFill>
                <a:srgbClr val="FF0000"/>
              </a:solidFill>
              <a:latin typeface="UTM Avo" panose="02040603050506020204" pitchFamily="18" charset="0"/>
            </a:endParaRPr>
          </a:p>
        </p:txBody>
      </p:sp>
      <p:pic>
        <p:nvPicPr>
          <p:cNvPr id="1026" name="Picture 2" descr="Bộ Sản Phẩm Bằng Tre - Món Quà Quý Giá Từ Thiên Nhiên">
            <a:extLst>
              <a:ext uri="{FF2B5EF4-FFF2-40B4-BE49-F238E27FC236}">
                <a16:creationId xmlns:a16="http://schemas.microsoft.com/office/drawing/2014/main" id="{96AC1D6A-8705-470B-8B0D-0A0FF83B6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17" y="76914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đồ dùng bằng tre phổ biến trong cuộc sống người Việt">
            <a:extLst>
              <a:ext uri="{FF2B5EF4-FFF2-40B4-BE49-F238E27FC236}">
                <a16:creationId xmlns:a16="http://schemas.microsoft.com/office/drawing/2014/main" id="{34FE6DBB-80D9-4BB7-9A2A-E471B8BFC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76" y="2725254"/>
            <a:ext cx="3182006" cy="19887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p 10 Sản phẩm làm từ tre nứa tuyệt đẹp - Toplist.vn">
            <a:extLst>
              <a:ext uri="{FF2B5EF4-FFF2-40B4-BE49-F238E27FC236}">
                <a16:creationId xmlns:a16="http://schemas.microsoft.com/office/drawing/2014/main" id="{07A79D0C-8D4E-4192-86DC-D9F715BD0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546" y="878613"/>
            <a:ext cx="2699095" cy="16431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ản Phẩm Từ Tre - Nét độc đáo từ thiên nhiên - Cho cuộc sống thêm xanh">
            <a:extLst>
              <a:ext uri="{FF2B5EF4-FFF2-40B4-BE49-F238E27FC236}">
                <a16:creationId xmlns:a16="http://schemas.microsoft.com/office/drawing/2014/main" id="{FB771700-A448-426F-B281-0E91E99C89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6886" y="2712956"/>
            <a:ext cx="1988755" cy="198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71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72BA04-EB20-42C1-A8C2-0D1BDCD1088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138743" y="1725288"/>
            <a:ext cx="4615465" cy="2183364"/>
          </a:xfrm>
          <a:prstGeom prst="rect">
            <a:avLst/>
          </a:prstGeom>
        </p:spPr>
      </p:pic>
      <p:sp>
        <p:nvSpPr>
          <p:cNvPr id="3" name="Rectangle 2">
            <a:extLst>
              <a:ext uri="{FF2B5EF4-FFF2-40B4-BE49-F238E27FC236}">
                <a16:creationId xmlns:a16="http://schemas.microsoft.com/office/drawing/2014/main" id="{D777752F-8E6D-4FD8-AD56-29D56D5D06DC}"/>
              </a:ext>
            </a:extLst>
          </p:cNvPr>
          <p:cNvSpPr/>
          <p:nvPr/>
        </p:nvSpPr>
        <p:spPr>
          <a:xfrm>
            <a:off x="690725" y="504159"/>
            <a:ext cx="5307737" cy="646331"/>
          </a:xfrm>
          <a:prstGeom prst="rect">
            <a:avLst/>
          </a:prstGeom>
        </p:spPr>
        <p:txBody>
          <a:bodyPr wrap="square">
            <a:spAutoFit/>
          </a:bodyPr>
          <a:lstStyle/>
          <a:p>
            <a:pPr defTabSz="685783"/>
            <a:r>
              <a:rPr lang="en-US" sz="1800" b="1" dirty="0">
                <a:solidFill>
                  <a:srgbClr val="BAE5E4">
                    <a:lumMod val="50000"/>
                  </a:srgbClr>
                </a:solidFill>
                <a:latin typeface="UTM Avo"/>
                <a:ea typeface="+mn-ea"/>
              </a:rPr>
              <a:t>2</a:t>
            </a:r>
            <a:r>
              <a:rPr lang="vi-VN" sz="1800" b="1" dirty="0">
                <a:solidFill>
                  <a:srgbClr val="BAE5E4">
                    <a:lumMod val="50000"/>
                  </a:srgbClr>
                </a:solidFill>
                <a:ea typeface="+mn-ea"/>
              </a:rPr>
              <a:t>. Viết 4 – 5 câu giới thiệu một đồ vật được làm từ tre hoặc gỗ.</a:t>
            </a:r>
          </a:p>
        </p:txBody>
      </p:sp>
      <p:sp>
        <p:nvSpPr>
          <p:cNvPr id="4" name="Rectangle: Rounded Corners 3">
            <a:extLst>
              <a:ext uri="{FF2B5EF4-FFF2-40B4-BE49-F238E27FC236}">
                <a16:creationId xmlns:a16="http://schemas.microsoft.com/office/drawing/2014/main" id="{9EF3E989-ECC0-413E-B88A-5A2AA0ACE240}"/>
              </a:ext>
            </a:extLst>
          </p:cNvPr>
          <p:cNvSpPr/>
          <p:nvPr/>
        </p:nvSpPr>
        <p:spPr>
          <a:xfrm>
            <a:off x="2410403" y="1335735"/>
            <a:ext cx="1852710" cy="892240"/>
          </a:xfrm>
          <a:prstGeom prst="roundRect">
            <a:avLst/>
          </a:prstGeom>
          <a:solidFill>
            <a:srgbClr val="CCFFCC"/>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defTabSz="514350">
              <a:buClrTx/>
            </a:pPr>
            <a:endParaRPr lang="en-US" sz="1013" kern="1200">
              <a:solidFill>
                <a:srgbClr val="BAE5E4"/>
              </a:solidFill>
              <a:latin typeface="UTM Avo"/>
            </a:endParaRPr>
          </a:p>
        </p:txBody>
      </p:sp>
      <p:sp>
        <p:nvSpPr>
          <p:cNvPr id="5" name="TextBox 4">
            <a:extLst>
              <a:ext uri="{FF2B5EF4-FFF2-40B4-BE49-F238E27FC236}">
                <a16:creationId xmlns:a16="http://schemas.microsoft.com/office/drawing/2014/main" id="{1114D527-701E-417E-AA8B-E8E8502E1666}"/>
              </a:ext>
            </a:extLst>
          </p:cNvPr>
          <p:cNvSpPr txBox="1"/>
          <p:nvPr/>
        </p:nvSpPr>
        <p:spPr>
          <a:xfrm>
            <a:off x="2429181" y="1264752"/>
            <a:ext cx="1762992" cy="954107"/>
          </a:xfrm>
          <a:prstGeom prst="rect">
            <a:avLst/>
          </a:prstGeom>
          <a:noFill/>
        </p:spPr>
        <p:txBody>
          <a:bodyPr wrap="square" rtlCol="0">
            <a:spAutoFit/>
          </a:bodyPr>
          <a:lstStyle/>
          <a:p>
            <a:pPr algn="just" defTabSz="514350">
              <a:buClrTx/>
            </a:pPr>
            <a:r>
              <a:rPr lang="en-US" kern="1200" dirty="0">
                <a:solidFill>
                  <a:srgbClr val="213054"/>
                </a:solidFill>
                <a:latin typeface="Times New Roman" panose="02020603050405020304" pitchFamily="18" charset="0"/>
                <a:ea typeface="+mn-ea"/>
                <a:cs typeface="Times New Roman" panose="02020603050405020304" pitchFamily="18" charset="0"/>
              </a:rPr>
              <a:t>Sau </a:t>
            </a:r>
            <a:r>
              <a:rPr lang="en-US" kern="1200" dirty="0" err="1">
                <a:solidFill>
                  <a:srgbClr val="213054"/>
                </a:solidFill>
                <a:latin typeface="Times New Roman" panose="02020603050405020304" pitchFamily="18" charset="0"/>
                <a:ea typeface="+mn-ea"/>
                <a:cs typeface="Times New Roman" panose="02020603050405020304" pitchFamily="18" charset="0"/>
              </a:rPr>
              <a:t>chuyến</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đi</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công</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tác</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bố</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tặng</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em</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một</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chiếc</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sáo</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làm</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từ</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trúc</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rất</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đẹp</a:t>
            </a:r>
            <a:r>
              <a:rPr lang="en-US" kern="1200" dirty="0">
                <a:solidFill>
                  <a:srgbClr val="213054"/>
                </a:solidFill>
                <a:latin typeface="Times New Roman" panose="02020603050405020304" pitchFamily="18" charset="0"/>
                <a:ea typeface="+mn-ea"/>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CD9C8697-34D4-48C3-BFEA-AD4908436847}"/>
              </a:ext>
            </a:extLst>
          </p:cNvPr>
          <p:cNvSpPr/>
          <p:nvPr/>
        </p:nvSpPr>
        <p:spPr>
          <a:xfrm>
            <a:off x="4116550" y="2159391"/>
            <a:ext cx="2460096" cy="1076178"/>
          </a:xfrm>
          <a:prstGeom prst="roundRect">
            <a:avLst/>
          </a:prstGeom>
          <a:solidFill>
            <a:srgbClr val="CCFFCC"/>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defTabSz="514350">
              <a:buClrTx/>
            </a:pPr>
            <a:endParaRPr lang="en-US" sz="1013" kern="1200">
              <a:solidFill>
                <a:srgbClr val="BAE5E4"/>
              </a:solidFill>
              <a:latin typeface="UTM Avo"/>
            </a:endParaRPr>
          </a:p>
        </p:txBody>
      </p:sp>
      <p:sp>
        <p:nvSpPr>
          <p:cNvPr id="7" name="TextBox 6">
            <a:extLst>
              <a:ext uri="{FF2B5EF4-FFF2-40B4-BE49-F238E27FC236}">
                <a16:creationId xmlns:a16="http://schemas.microsoft.com/office/drawing/2014/main" id="{69D4FF53-4996-48DA-B844-D94A32480D80}"/>
              </a:ext>
            </a:extLst>
          </p:cNvPr>
          <p:cNvSpPr txBox="1"/>
          <p:nvPr/>
        </p:nvSpPr>
        <p:spPr>
          <a:xfrm>
            <a:off x="4081381" y="2102901"/>
            <a:ext cx="2446028" cy="1200329"/>
          </a:xfrm>
          <a:prstGeom prst="rect">
            <a:avLst/>
          </a:prstGeom>
          <a:noFill/>
        </p:spPr>
        <p:txBody>
          <a:bodyPr wrap="square" rtlCol="0">
            <a:spAutoFit/>
          </a:bodyPr>
          <a:lstStyle/>
          <a:p>
            <a:pPr algn="just" defTabSz="514350">
              <a:buClrTx/>
            </a:pPr>
            <a:r>
              <a:rPr lang="en-US" sz="1200" kern="1200" dirty="0" err="1">
                <a:solidFill>
                  <a:srgbClr val="213054"/>
                </a:solidFill>
                <a:latin typeface="Times New Roman" panose="02020603050405020304" pitchFamily="18" charset="0"/>
                <a:ea typeface="+mn-ea"/>
                <a:cs typeface="Times New Roman" panose="02020603050405020304" pitchFamily="18" charset="0"/>
              </a:rPr>
              <a:t>Chiếc</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sáo</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là</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một</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đoạn</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thân</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trúc</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dài</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chừng</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một</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cánh</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tay</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của</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em</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màu</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vàng</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óng</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Thân</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sáo</a:t>
            </a:r>
            <a:r>
              <a:rPr lang="en-US" sz="1200" kern="1200" dirty="0">
                <a:solidFill>
                  <a:srgbClr val="213054"/>
                </a:solidFill>
                <a:latin typeface="Times New Roman" panose="02020603050405020304" pitchFamily="18" charset="0"/>
                <a:ea typeface="+mn-ea"/>
                <a:cs typeface="Times New Roman" panose="02020603050405020304" pitchFamily="18" charset="0"/>
              </a:rPr>
              <a:t> to </a:t>
            </a:r>
            <a:r>
              <a:rPr lang="en-US" sz="1200" kern="1200" dirty="0" err="1">
                <a:solidFill>
                  <a:srgbClr val="213054"/>
                </a:solidFill>
                <a:latin typeface="Times New Roman" panose="02020603050405020304" pitchFamily="18" charset="0"/>
                <a:ea typeface="+mn-ea"/>
                <a:cs typeface="Times New Roman" panose="02020603050405020304" pitchFamily="18" charset="0"/>
              </a:rPr>
              <a:t>chừng</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hai</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ngón</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tay</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bên</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trong</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rỗng</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Dọc</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thân</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sáo</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là</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các</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lỗ</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tròn</a:t>
            </a:r>
            <a:r>
              <a:rPr lang="en-US" sz="1200" kern="1200" dirty="0">
                <a:solidFill>
                  <a:srgbClr val="213054"/>
                </a:solidFill>
                <a:latin typeface="Times New Roman" panose="02020603050405020304" pitchFamily="18" charset="0"/>
                <a:ea typeface="+mn-ea"/>
                <a:cs typeface="Times New Roman" panose="02020603050405020304" pitchFamily="18" charset="0"/>
              </a:rPr>
              <a:t> to </a:t>
            </a:r>
            <a:r>
              <a:rPr lang="en-US" sz="1200" kern="1200" dirty="0" err="1">
                <a:solidFill>
                  <a:srgbClr val="213054"/>
                </a:solidFill>
                <a:latin typeface="Times New Roman" panose="02020603050405020304" pitchFamily="18" charset="0"/>
                <a:ea typeface="+mn-ea"/>
                <a:cs typeface="Times New Roman" panose="02020603050405020304" pitchFamily="18" charset="0"/>
              </a:rPr>
              <a:t>như</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hạt</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đậu</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cách</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không</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đều</a:t>
            </a:r>
            <a:r>
              <a:rPr lang="en-US" sz="1200" kern="1200" dirty="0">
                <a:solidFill>
                  <a:srgbClr val="213054"/>
                </a:solidFill>
                <a:latin typeface="Times New Roman" panose="02020603050405020304" pitchFamily="18" charset="0"/>
                <a:ea typeface="+mn-ea"/>
                <a:cs typeface="Times New Roman" panose="02020603050405020304" pitchFamily="18" charset="0"/>
              </a:rPr>
              <a:t> </a:t>
            </a:r>
            <a:r>
              <a:rPr lang="en-US" sz="1200" kern="1200" dirty="0" err="1">
                <a:solidFill>
                  <a:srgbClr val="213054"/>
                </a:solidFill>
                <a:latin typeface="Times New Roman" panose="02020603050405020304" pitchFamily="18" charset="0"/>
                <a:ea typeface="+mn-ea"/>
                <a:cs typeface="Times New Roman" panose="02020603050405020304" pitchFamily="18" charset="0"/>
              </a:rPr>
              <a:t>nhau</a:t>
            </a:r>
            <a:r>
              <a:rPr lang="en-US" sz="1200" kern="1200" dirty="0">
                <a:solidFill>
                  <a:srgbClr val="213054"/>
                </a:solidFill>
                <a:latin typeface="Times New Roman" panose="02020603050405020304" pitchFamily="18" charset="0"/>
                <a:ea typeface="+mn-ea"/>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FC4BD712-9F38-4CCB-AC80-42B79C8F4052}"/>
              </a:ext>
            </a:extLst>
          </p:cNvPr>
          <p:cNvSpPr/>
          <p:nvPr/>
        </p:nvSpPr>
        <p:spPr>
          <a:xfrm>
            <a:off x="2463282" y="3232182"/>
            <a:ext cx="1852710" cy="892240"/>
          </a:xfrm>
          <a:prstGeom prst="roundRect">
            <a:avLst/>
          </a:prstGeom>
          <a:solidFill>
            <a:srgbClr val="CCFFCC"/>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defTabSz="514350">
              <a:buClrTx/>
            </a:pPr>
            <a:endParaRPr lang="en-US" sz="1013" kern="1200">
              <a:solidFill>
                <a:srgbClr val="BAE5E4"/>
              </a:solidFill>
              <a:latin typeface="UTM Avo"/>
            </a:endParaRPr>
          </a:p>
        </p:txBody>
      </p:sp>
      <p:sp>
        <p:nvSpPr>
          <p:cNvPr id="9" name="TextBox 8">
            <a:extLst>
              <a:ext uri="{FF2B5EF4-FFF2-40B4-BE49-F238E27FC236}">
                <a16:creationId xmlns:a16="http://schemas.microsoft.com/office/drawing/2014/main" id="{9E8FD7DB-6710-43FB-9DA8-14652710A122}"/>
              </a:ext>
            </a:extLst>
          </p:cNvPr>
          <p:cNvSpPr txBox="1"/>
          <p:nvPr/>
        </p:nvSpPr>
        <p:spPr>
          <a:xfrm>
            <a:off x="2453925" y="3280774"/>
            <a:ext cx="1829688" cy="830997"/>
          </a:xfrm>
          <a:prstGeom prst="rect">
            <a:avLst/>
          </a:prstGeom>
          <a:noFill/>
        </p:spPr>
        <p:txBody>
          <a:bodyPr wrap="square" rtlCol="0">
            <a:spAutoFit/>
          </a:bodyPr>
          <a:lstStyle/>
          <a:p>
            <a:pPr algn="just" defTabSz="514350">
              <a:buClrTx/>
            </a:pPr>
            <a:r>
              <a:rPr lang="en-US" sz="1600" kern="1200" dirty="0" err="1">
                <a:solidFill>
                  <a:srgbClr val="213054"/>
                </a:solidFill>
                <a:latin typeface="Times New Roman" panose="02020603050405020304" pitchFamily="18" charset="0"/>
                <a:ea typeface="+mn-ea"/>
                <a:cs typeface="Times New Roman" panose="02020603050405020304" pitchFamily="18" charset="0"/>
              </a:rPr>
              <a:t>Mỗi</a:t>
            </a:r>
            <a:r>
              <a:rPr lang="en-US" sz="1600" kern="1200" dirty="0">
                <a:solidFill>
                  <a:srgbClr val="213054"/>
                </a:solidFill>
                <a:latin typeface="Times New Roman" panose="02020603050405020304" pitchFamily="18" charset="0"/>
                <a:ea typeface="+mn-ea"/>
                <a:cs typeface="Times New Roman" panose="02020603050405020304" pitchFamily="18" charset="0"/>
              </a:rPr>
              <a:t> </a:t>
            </a:r>
            <a:r>
              <a:rPr lang="en-US" sz="1600" kern="1200" dirty="0" err="1">
                <a:solidFill>
                  <a:srgbClr val="213054"/>
                </a:solidFill>
                <a:latin typeface="Times New Roman" panose="02020603050405020304" pitchFamily="18" charset="0"/>
                <a:ea typeface="+mn-ea"/>
                <a:cs typeface="Times New Roman" panose="02020603050405020304" pitchFamily="18" charset="0"/>
              </a:rPr>
              <a:t>khi</a:t>
            </a:r>
            <a:r>
              <a:rPr lang="en-US" sz="1600" kern="1200" dirty="0">
                <a:solidFill>
                  <a:srgbClr val="213054"/>
                </a:solidFill>
                <a:latin typeface="Times New Roman" panose="02020603050405020304" pitchFamily="18" charset="0"/>
                <a:ea typeface="+mn-ea"/>
                <a:cs typeface="Times New Roman" panose="02020603050405020304" pitchFamily="18" charset="0"/>
              </a:rPr>
              <a:t> </a:t>
            </a:r>
            <a:r>
              <a:rPr lang="en-US" sz="1600" kern="1200" dirty="0" err="1">
                <a:solidFill>
                  <a:srgbClr val="213054"/>
                </a:solidFill>
                <a:latin typeface="Times New Roman" panose="02020603050405020304" pitchFamily="18" charset="0"/>
                <a:ea typeface="+mn-ea"/>
                <a:cs typeface="Times New Roman" panose="02020603050405020304" pitchFamily="18" charset="0"/>
              </a:rPr>
              <a:t>học</a:t>
            </a:r>
            <a:r>
              <a:rPr lang="en-US" sz="1600" kern="1200" dirty="0">
                <a:solidFill>
                  <a:srgbClr val="213054"/>
                </a:solidFill>
                <a:latin typeface="Times New Roman" panose="02020603050405020304" pitchFamily="18" charset="0"/>
                <a:ea typeface="+mn-ea"/>
                <a:cs typeface="Times New Roman" panose="02020603050405020304" pitchFamily="18" charset="0"/>
              </a:rPr>
              <a:t> </a:t>
            </a:r>
            <a:r>
              <a:rPr lang="en-US" sz="1600" kern="1200" dirty="0" err="1">
                <a:solidFill>
                  <a:srgbClr val="213054"/>
                </a:solidFill>
                <a:latin typeface="Times New Roman" panose="02020603050405020304" pitchFamily="18" charset="0"/>
                <a:ea typeface="+mn-ea"/>
                <a:cs typeface="Times New Roman" panose="02020603050405020304" pitchFamily="18" charset="0"/>
              </a:rPr>
              <a:t>xong</a:t>
            </a:r>
            <a:r>
              <a:rPr lang="en-US" sz="1600" kern="1200" dirty="0">
                <a:solidFill>
                  <a:srgbClr val="213054"/>
                </a:solidFill>
                <a:latin typeface="Times New Roman" panose="02020603050405020304" pitchFamily="18" charset="0"/>
                <a:ea typeface="+mn-ea"/>
                <a:cs typeface="Times New Roman" panose="02020603050405020304" pitchFamily="18" charset="0"/>
              </a:rPr>
              <a:t>, </a:t>
            </a:r>
            <a:r>
              <a:rPr lang="en-US" sz="1600" kern="1200" dirty="0" err="1">
                <a:solidFill>
                  <a:srgbClr val="213054"/>
                </a:solidFill>
                <a:latin typeface="Times New Roman" panose="02020603050405020304" pitchFamily="18" charset="0"/>
                <a:ea typeface="+mn-ea"/>
                <a:cs typeface="Times New Roman" panose="02020603050405020304" pitchFamily="18" charset="0"/>
              </a:rPr>
              <a:t>em</a:t>
            </a:r>
            <a:r>
              <a:rPr lang="en-US" sz="1600" kern="1200" dirty="0">
                <a:solidFill>
                  <a:srgbClr val="213054"/>
                </a:solidFill>
                <a:latin typeface="Times New Roman" panose="02020603050405020304" pitchFamily="18" charset="0"/>
                <a:ea typeface="+mn-ea"/>
                <a:cs typeface="Times New Roman" panose="02020603050405020304" pitchFamily="18" charset="0"/>
              </a:rPr>
              <a:t> </a:t>
            </a:r>
            <a:r>
              <a:rPr lang="en-US" sz="1600" kern="1200" dirty="0" err="1">
                <a:solidFill>
                  <a:srgbClr val="213054"/>
                </a:solidFill>
                <a:latin typeface="Times New Roman" panose="02020603050405020304" pitchFamily="18" charset="0"/>
                <a:ea typeface="+mn-ea"/>
                <a:cs typeface="Times New Roman" panose="02020603050405020304" pitchFamily="18" charset="0"/>
              </a:rPr>
              <a:t>thường</a:t>
            </a:r>
            <a:r>
              <a:rPr lang="en-US" sz="1600" kern="1200" dirty="0">
                <a:solidFill>
                  <a:srgbClr val="213054"/>
                </a:solidFill>
                <a:latin typeface="Times New Roman" panose="02020603050405020304" pitchFamily="18" charset="0"/>
                <a:ea typeface="+mn-ea"/>
                <a:cs typeface="Times New Roman" panose="02020603050405020304" pitchFamily="18" charset="0"/>
              </a:rPr>
              <a:t> </a:t>
            </a:r>
            <a:r>
              <a:rPr lang="en-US" sz="1600" kern="1200" dirty="0" err="1">
                <a:solidFill>
                  <a:srgbClr val="213054"/>
                </a:solidFill>
                <a:latin typeface="Times New Roman" panose="02020603050405020304" pitchFamily="18" charset="0"/>
                <a:ea typeface="+mn-ea"/>
                <a:cs typeface="Times New Roman" panose="02020603050405020304" pitchFamily="18" charset="0"/>
              </a:rPr>
              <a:t>mang</a:t>
            </a:r>
            <a:r>
              <a:rPr lang="en-US" sz="1600" kern="1200" dirty="0">
                <a:solidFill>
                  <a:srgbClr val="213054"/>
                </a:solidFill>
                <a:latin typeface="Times New Roman" panose="02020603050405020304" pitchFamily="18" charset="0"/>
                <a:ea typeface="+mn-ea"/>
                <a:cs typeface="Times New Roman" panose="02020603050405020304" pitchFamily="18" charset="0"/>
              </a:rPr>
              <a:t> </a:t>
            </a:r>
            <a:r>
              <a:rPr lang="en-US" sz="1600" kern="1200" dirty="0" err="1">
                <a:solidFill>
                  <a:srgbClr val="213054"/>
                </a:solidFill>
                <a:latin typeface="Times New Roman" panose="02020603050405020304" pitchFamily="18" charset="0"/>
                <a:ea typeface="+mn-ea"/>
                <a:cs typeface="Times New Roman" panose="02020603050405020304" pitchFamily="18" charset="0"/>
              </a:rPr>
              <a:t>sáo</a:t>
            </a:r>
            <a:r>
              <a:rPr lang="en-US" sz="1600" kern="1200" dirty="0">
                <a:solidFill>
                  <a:srgbClr val="213054"/>
                </a:solidFill>
                <a:latin typeface="Times New Roman" panose="02020603050405020304" pitchFamily="18" charset="0"/>
                <a:ea typeface="+mn-ea"/>
                <a:cs typeface="Times New Roman" panose="02020603050405020304" pitchFamily="18" charset="0"/>
              </a:rPr>
              <a:t> </a:t>
            </a:r>
            <a:r>
              <a:rPr lang="en-US" sz="1600" kern="1200" dirty="0" err="1">
                <a:solidFill>
                  <a:srgbClr val="213054"/>
                </a:solidFill>
                <a:latin typeface="Times New Roman" panose="02020603050405020304" pitchFamily="18" charset="0"/>
                <a:ea typeface="+mn-ea"/>
                <a:cs typeface="Times New Roman" panose="02020603050405020304" pitchFamily="18" charset="0"/>
              </a:rPr>
              <a:t>ra</a:t>
            </a:r>
            <a:r>
              <a:rPr lang="en-US" sz="1600" kern="1200" dirty="0">
                <a:solidFill>
                  <a:srgbClr val="213054"/>
                </a:solidFill>
                <a:latin typeface="Times New Roman" panose="02020603050405020304" pitchFamily="18" charset="0"/>
                <a:ea typeface="+mn-ea"/>
                <a:cs typeface="Times New Roman" panose="02020603050405020304" pitchFamily="18" charset="0"/>
              </a:rPr>
              <a:t> </a:t>
            </a:r>
            <a:r>
              <a:rPr lang="en-US" sz="1600" kern="1200" dirty="0" err="1">
                <a:solidFill>
                  <a:srgbClr val="213054"/>
                </a:solidFill>
                <a:latin typeface="Times New Roman" panose="02020603050405020304" pitchFamily="18" charset="0"/>
                <a:ea typeface="+mn-ea"/>
                <a:cs typeface="Times New Roman" panose="02020603050405020304" pitchFamily="18" charset="0"/>
              </a:rPr>
              <a:t>thổi</a:t>
            </a:r>
            <a:r>
              <a:rPr lang="en-US" sz="1600" kern="1200" dirty="0">
                <a:solidFill>
                  <a:srgbClr val="213054"/>
                </a:solidFill>
                <a:latin typeface="Times New Roman" panose="02020603050405020304" pitchFamily="18" charset="0"/>
                <a:ea typeface="+mn-ea"/>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5A4A789E-B29A-4018-AF6C-79F7024E868C}"/>
              </a:ext>
            </a:extLst>
          </p:cNvPr>
          <p:cNvSpPr/>
          <p:nvPr/>
        </p:nvSpPr>
        <p:spPr>
          <a:xfrm>
            <a:off x="492369" y="2264642"/>
            <a:ext cx="2096625" cy="977962"/>
          </a:xfrm>
          <a:prstGeom prst="roundRect">
            <a:avLst/>
          </a:prstGeom>
          <a:solidFill>
            <a:srgbClr val="CCFFCC"/>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defTabSz="514350">
              <a:buClrTx/>
            </a:pPr>
            <a:endParaRPr lang="en-US" sz="1013" kern="1200">
              <a:solidFill>
                <a:srgbClr val="BAE5E4"/>
              </a:solidFill>
              <a:latin typeface="UTM Avo"/>
            </a:endParaRPr>
          </a:p>
        </p:txBody>
      </p:sp>
      <p:sp>
        <p:nvSpPr>
          <p:cNvPr id="11" name="TextBox 10">
            <a:extLst>
              <a:ext uri="{FF2B5EF4-FFF2-40B4-BE49-F238E27FC236}">
                <a16:creationId xmlns:a16="http://schemas.microsoft.com/office/drawing/2014/main" id="{64C72275-B74C-49A9-A008-519F7E133493}"/>
              </a:ext>
            </a:extLst>
          </p:cNvPr>
          <p:cNvSpPr txBox="1"/>
          <p:nvPr/>
        </p:nvSpPr>
        <p:spPr>
          <a:xfrm>
            <a:off x="569741" y="2362471"/>
            <a:ext cx="2067951" cy="738664"/>
          </a:xfrm>
          <a:prstGeom prst="rect">
            <a:avLst/>
          </a:prstGeom>
          <a:noFill/>
        </p:spPr>
        <p:txBody>
          <a:bodyPr wrap="square" rtlCol="0">
            <a:spAutoFit/>
          </a:bodyPr>
          <a:lstStyle/>
          <a:p>
            <a:pPr defTabSz="514350">
              <a:buClrTx/>
            </a:pPr>
            <a:r>
              <a:rPr lang="en-US" kern="1200" dirty="0" err="1">
                <a:solidFill>
                  <a:srgbClr val="213054"/>
                </a:solidFill>
                <a:latin typeface="Times New Roman" panose="02020603050405020304" pitchFamily="18" charset="0"/>
                <a:ea typeface="+mn-ea"/>
                <a:cs typeface="Times New Roman" panose="02020603050405020304" pitchFamily="18" charset="0"/>
              </a:rPr>
              <a:t>Em</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thích</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chiếc</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sáo</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này</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lắm</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vì</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âm</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thanh</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của</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nó</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rất</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trong</a:t>
            </a:r>
            <a:r>
              <a:rPr lang="en-US" kern="1200" dirty="0">
                <a:solidFill>
                  <a:srgbClr val="213054"/>
                </a:solidFill>
                <a:latin typeface="Times New Roman" panose="02020603050405020304" pitchFamily="18" charset="0"/>
                <a:ea typeface="+mn-ea"/>
                <a:cs typeface="Times New Roman" panose="02020603050405020304" pitchFamily="18" charset="0"/>
              </a:rPr>
              <a:t> </a:t>
            </a:r>
            <a:r>
              <a:rPr lang="en-US" kern="1200" dirty="0" err="1">
                <a:solidFill>
                  <a:srgbClr val="213054"/>
                </a:solidFill>
                <a:latin typeface="Times New Roman" panose="02020603050405020304" pitchFamily="18" charset="0"/>
                <a:ea typeface="+mn-ea"/>
                <a:cs typeface="Times New Roman" panose="02020603050405020304" pitchFamily="18" charset="0"/>
              </a:rPr>
              <a:t>trẻo</a:t>
            </a:r>
            <a:r>
              <a:rPr lang="en-US" kern="1200" dirty="0">
                <a:solidFill>
                  <a:srgbClr val="213054"/>
                </a:solidFill>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998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heckerboard(across)">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heckerboard(across)">
                                      <p:cBhvr>
                                        <p:cTn id="43" dur="500"/>
                                        <p:tgtEl>
                                          <p:spTgt spid="10"/>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657476" y="3043238"/>
            <a:ext cx="26789"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44" y="1595914"/>
            <a:ext cx="4770346" cy="2116009"/>
          </a:xfrm>
          <a:prstGeom prst="rect">
            <a:avLst/>
          </a:prstGeom>
        </p:spPr>
      </p:pic>
      <p:sp>
        <p:nvSpPr>
          <p:cNvPr id="12" name="Rectangle 11"/>
          <p:cNvSpPr/>
          <p:nvPr/>
        </p:nvSpPr>
        <p:spPr>
          <a:xfrm>
            <a:off x="1015744" y="1678071"/>
            <a:ext cx="4460694" cy="1809470"/>
          </a:xfrm>
          <a:prstGeom prst="rect">
            <a:avLst/>
          </a:prstGeom>
        </p:spPr>
        <p:txBody>
          <a:bodyPr wrap="square">
            <a:spAutoFit/>
          </a:bodyPr>
          <a:lstStyle/>
          <a:p>
            <a:pPr algn="just" defTabSz="685783">
              <a:lnSpc>
                <a:spcPct val="150000"/>
              </a:lnSpc>
              <a:defRPr/>
            </a:pPr>
            <a:r>
              <a:rPr lang="en-US" sz="1266" b="1" dirty="0" err="1">
                <a:solidFill>
                  <a:srgbClr val="FF9933"/>
                </a:solidFill>
                <a:latin typeface="Arial-Rounded" pitchFamily="34" charset="0"/>
                <a:ea typeface="Arial-Rounded" pitchFamily="34" charset="0"/>
                <a:cs typeface="Arial-Rounded" pitchFamily="34" charset="0"/>
              </a:rPr>
              <a:t>Lưu</a:t>
            </a:r>
            <a:r>
              <a:rPr lang="en-US" sz="1266" b="1" dirty="0">
                <a:solidFill>
                  <a:srgbClr val="FF9933"/>
                </a:solidFill>
                <a:latin typeface="Arial-Rounded" pitchFamily="34" charset="0"/>
                <a:ea typeface="Arial-Rounded" pitchFamily="34" charset="0"/>
                <a:cs typeface="Arial-Rounded" pitchFamily="34" charset="0"/>
              </a:rPr>
              <a:t> ý: </a:t>
            </a:r>
          </a:p>
          <a:p>
            <a:pPr marL="216986" indent="-216986" algn="just" defTabSz="685783">
              <a:lnSpc>
                <a:spcPct val="150000"/>
              </a:lnSpc>
              <a:buFont typeface="Arial"/>
              <a:buAutoNum type="arabicPeriod"/>
              <a:defRPr/>
            </a:pPr>
            <a:r>
              <a:rPr lang="en-US" sz="1266" b="1" dirty="0" err="1">
                <a:solidFill>
                  <a:srgbClr val="FF9933"/>
                </a:solidFill>
                <a:latin typeface="Arial-Rounded" pitchFamily="34" charset="0"/>
                <a:ea typeface="Arial-Rounded" pitchFamily="34" charset="0"/>
                <a:cs typeface="Arial-Rounded" pitchFamily="34" charset="0"/>
              </a:rPr>
              <a:t>Nội</a:t>
            </a:r>
            <a:r>
              <a:rPr lang="en-US" sz="1266" b="1" dirty="0">
                <a:solidFill>
                  <a:srgbClr val="FF9933"/>
                </a:solidFill>
                <a:latin typeface="Arial-Rounded" pitchFamily="34" charset="0"/>
                <a:ea typeface="Arial-Rounded" pitchFamily="34" charset="0"/>
                <a:cs typeface="Arial-Rounded" pitchFamily="34" charset="0"/>
              </a:rPr>
              <a:t> dung: </a:t>
            </a:r>
          </a:p>
          <a:p>
            <a:pPr marL="216986" indent="-216986" algn="just" defTabSz="685783">
              <a:lnSpc>
                <a:spcPct val="150000"/>
              </a:lnSpc>
              <a:buFont typeface="Arial"/>
              <a:buAutoNum type="arabicPeriod"/>
              <a:defRPr/>
            </a:pPr>
            <a:r>
              <a:rPr lang="en-US" sz="1266" b="1" dirty="0" err="1">
                <a:solidFill>
                  <a:srgbClr val="FF9933"/>
                </a:solidFill>
                <a:latin typeface="Arial-Rounded" pitchFamily="34" charset="0"/>
                <a:ea typeface="Arial-Rounded" pitchFamily="34" charset="0"/>
                <a:cs typeface="Arial-Rounded" pitchFamily="34" charset="0"/>
              </a:rPr>
              <a:t>Hình</a:t>
            </a:r>
            <a:r>
              <a:rPr lang="en-US" sz="1266" b="1" dirty="0">
                <a:solidFill>
                  <a:srgbClr val="FF9933"/>
                </a:solidFill>
                <a:latin typeface="Arial-Rounded" pitchFamily="34" charset="0"/>
                <a:ea typeface="Arial-Rounded" pitchFamily="34" charset="0"/>
                <a:cs typeface="Arial-Rounded" pitchFamily="34" charset="0"/>
              </a:rPr>
              <a:t> </a:t>
            </a:r>
            <a:r>
              <a:rPr lang="en-US" sz="1266" b="1" dirty="0" err="1">
                <a:solidFill>
                  <a:srgbClr val="FF9933"/>
                </a:solidFill>
                <a:latin typeface="Arial-Rounded" pitchFamily="34" charset="0"/>
                <a:ea typeface="Arial-Rounded" pitchFamily="34" charset="0"/>
                <a:cs typeface="Arial-Rounded" pitchFamily="34" charset="0"/>
              </a:rPr>
              <a:t>thức</a:t>
            </a:r>
            <a:r>
              <a:rPr lang="en-US" sz="1266" b="1" dirty="0">
                <a:solidFill>
                  <a:srgbClr val="FF9933"/>
                </a:solidFill>
                <a:latin typeface="Arial-Rounded" pitchFamily="34" charset="0"/>
                <a:ea typeface="Arial-Rounded" pitchFamily="34" charset="0"/>
                <a:cs typeface="Arial-Rounded" pitchFamily="34" charset="0"/>
              </a:rPr>
              <a:t>:</a:t>
            </a:r>
          </a:p>
          <a:p>
            <a:pPr marL="216986" indent="-216986" algn="just" defTabSz="685783">
              <a:lnSpc>
                <a:spcPct val="150000"/>
              </a:lnSpc>
              <a:buFont typeface="Arial"/>
              <a:buAutoNum type="arabicPeriod"/>
              <a:defRPr/>
            </a:pPr>
            <a:r>
              <a:rPr lang="en-US" sz="1266" b="1" dirty="0" err="1">
                <a:solidFill>
                  <a:srgbClr val="FF9933"/>
                </a:solidFill>
                <a:latin typeface="Arial-Rounded" pitchFamily="34" charset="0"/>
                <a:ea typeface="Arial-Rounded" pitchFamily="34" charset="0"/>
                <a:cs typeface="Arial-Rounded" pitchFamily="34" charset="0"/>
              </a:rPr>
              <a:t>Cách</a:t>
            </a:r>
            <a:r>
              <a:rPr lang="en-US" sz="1266" b="1" dirty="0">
                <a:solidFill>
                  <a:srgbClr val="FF9933"/>
                </a:solidFill>
                <a:latin typeface="Arial-Rounded" pitchFamily="34" charset="0"/>
                <a:ea typeface="Arial-Rounded" pitchFamily="34" charset="0"/>
                <a:cs typeface="Arial-Rounded" pitchFamily="34" charset="0"/>
              </a:rPr>
              <a:t> </a:t>
            </a:r>
            <a:r>
              <a:rPr lang="en-US" sz="1266" b="1" dirty="0" err="1">
                <a:solidFill>
                  <a:srgbClr val="FF9933"/>
                </a:solidFill>
                <a:latin typeface="Arial-Rounded" pitchFamily="34" charset="0"/>
                <a:ea typeface="Arial-Rounded" pitchFamily="34" charset="0"/>
                <a:cs typeface="Arial-Rounded" pitchFamily="34" charset="0"/>
              </a:rPr>
              <a:t>trình</a:t>
            </a:r>
            <a:r>
              <a:rPr lang="en-US" sz="1266" b="1" dirty="0">
                <a:solidFill>
                  <a:srgbClr val="FF9933"/>
                </a:solidFill>
                <a:latin typeface="Arial-Rounded" pitchFamily="34" charset="0"/>
                <a:ea typeface="Arial-Rounded" pitchFamily="34" charset="0"/>
                <a:cs typeface="Arial-Rounded" pitchFamily="34" charset="0"/>
              </a:rPr>
              <a:t> </a:t>
            </a:r>
            <a:r>
              <a:rPr lang="en-US" sz="1266" b="1" dirty="0" err="1">
                <a:solidFill>
                  <a:srgbClr val="FF9933"/>
                </a:solidFill>
                <a:latin typeface="Arial-Rounded" pitchFamily="34" charset="0"/>
                <a:ea typeface="Arial-Rounded" pitchFamily="34" charset="0"/>
                <a:cs typeface="Arial-Rounded" pitchFamily="34" charset="0"/>
              </a:rPr>
              <a:t>bày</a:t>
            </a:r>
            <a:r>
              <a:rPr lang="en-US" sz="1266" b="1" dirty="0">
                <a:solidFill>
                  <a:srgbClr val="FF9933"/>
                </a:solidFill>
                <a:latin typeface="Arial-Rounded" pitchFamily="34" charset="0"/>
                <a:ea typeface="Arial-Rounded" pitchFamily="34" charset="0"/>
                <a:cs typeface="Arial-Rounded" pitchFamily="34" charset="0"/>
              </a:rPr>
              <a:t>: </a:t>
            </a:r>
          </a:p>
          <a:p>
            <a:pPr marL="216986" indent="-216986" algn="just" defTabSz="685783">
              <a:lnSpc>
                <a:spcPct val="150000"/>
              </a:lnSpc>
              <a:buFont typeface="Arial"/>
              <a:buAutoNum type="arabicPeriod"/>
              <a:defRPr/>
            </a:pPr>
            <a:endParaRPr lang="en-US" sz="1266" b="1" dirty="0">
              <a:solidFill>
                <a:srgbClr val="FF9933"/>
              </a:solidFill>
              <a:latin typeface="Arial-Rounded" pitchFamily="34" charset="0"/>
              <a:ea typeface="Arial-Rounded" pitchFamily="34" charset="0"/>
              <a:cs typeface="Arial-Rounded" pitchFamily="34" charset="0"/>
            </a:endParaRPr>
          </a:p>
          <a:p>
            <a:pPr marL="216986" indent="-216986" algn="just" defTabSz="685783">
              <a:lnSpc>
                <a:spcPct val="150000"/>
              </a:lnSpc>
              <a:buFont typeface="Arial"/>
              <a:buAutoNum type="arabicPeriod"/>
              <a:defRPr/>
            </a:pPr>
            <a:r>
              <a:rPr lang="en-US" sz="1266" b="1" dirty="0" err="1">
                <a:solidFill>
                  <a:srgbClr val="FF9933"/>
                </a:solidFill>
                <a:latin typeface="Arial-Rounded" pitchFamily="34" charset="0"/>
                <a:ea typeface="Arial-Rounded" pitchFamily="34" charset="0"/>
                <a:cs typeface="Arial-Rounded" pitchFamily="34" charset="0"/>
              </a:rPr>
              <a:t>Tư</a:t>
            </a:r>
            <a:r>
              <a:rPr lang="en-US" sz="1266" b="1" dirty="0">
                <a:solidFill>
                  <a:srgbClr val="FF9933"/>
                </a:solidFill>
                <a:latin typeface="Arial-Rounded" pitchFamily="34" charset="0"/>
                <a:ea typeface="Arial-Rounded" pitchFamily="34" charset="0"/>
                <a:cs typeface="Arial-Rounded" pitchFamily="34" charset="0"/>
              </a:rPr>
              <a:t> thế </a:t>
            </a:r>
            <a:r>
              <a:rPr lang="en-US" sz="1266" b="1" dirty="0" err="1">
                <a:solidFill>
                  <a:srgbClr val="FF9933"/>
                </a:solidFill>
                <a:latin typeface="Arial-Rounded" pitchFamily="34" charset="0"/>
                <a:ea typeface="Arial-Rounded" pitchFamily="34" charset="0"/>
                <a:cs typeface="Arial-Rounded" pitchFamily="34" charset="0"/>
              </a:rPr>
              <a:t>ngồi</a:t>
            </a:r>
            <a:r>
              <a:rPr lang="en-US" sz="1266" b="1" dirty="0">
                <a:solidFill>
                  <a:srgbClr val="FF9933"/>
                </a:solidFill>
                <a:latin typeface="Arial-Rounded" pitchFamily="34" charset="0"/>
                <a:ea typeface="Arial-Rounded" pitchFamily="34" charset="0"/>
                <a:cs typeface="Arial-Rounded" pitchFamily="34" charset="0"/>
              </a:rPr>
              <a:t> </a:t>
            </a:r>
            <a:r>
              <a:rPr lang="en-US" sz="1266" b="1" dirty="0" err="1">
                <a:solidFill>
                  <a:srgbClr val="FF9933"/>
                </a:solidFill>
                <a:latin typeface="Arial-Rounded" pitchFamily="34" charset="0"/>
                <a:ea typeface="Arial-Rounded" pitchFamily="34" charset="0"/>
                <a:cs typeface="Arial-Rounded" pitchFamily="34" charset="0"/>
              </a:rPr>
              <a:t>viết</a:t>
            </a:r>
            <a:r>
              <a:rPr lang="en-US" sz="1266" b="1" dirty="0">
                <a:solidFill>
                  <a:srgbClr val="FF9933"/>
                </a:solidFill>
                <a:latin typeface="Arial-Rounded" pitchFamily="34" charset="0"/>
                <a:ea typeface="Arial-Rounded" pitchFamily="34" charset="0"/>
                <a:cs typeface="Arial-Rounded" pitchFamily="34" charset="0"/>
              </a:rPr>
              <a:t>: </a:t>
            </a:r>
          </a:p>
        </p:txBody>
      </p:sp>
      <p:sp>
        <p:nvSpPr>
          <p:cNvPr id="10" name="TextBox 9">
            <a:extLst>
              <a:ext uri="{FF2B5EF4-FFF2-40B4-BE49-F238E27FC236}">
                <a16:creationId xmlns:a16="http://schemas.microsoft.com/office/drawing/2014/main" id="{BD2B5EFC-973F-4D53-B0F6-7DD9C2617315}"/>
              </a:ext>
            </a:extLst>
          </p:cNvPr>
          <p:cNvSpPr txBox="1"/>
          <p:nvPr/>
        </p:nvSpPr>
        <p:spPr>
          <a:xfrm>
            <a:off x="2013678" y="1964134"/>
            <a:ext cx="4394522" cy="348493"/>
          </a:xfrm>
          <a:prstGeom prst="rect">
            <a:avLst/>
          </a:prstGeom>
          <a:noFill/>
        </p:spPr>
        <p:txBody>
          <a:bodyPr wrap="square">
            <a:spAutoFit/>
          </a:bodyPr>
          <a:lstStyle/>
          <a:p>
            <a:pPr defTabSz="685783">
              <a:lnSpc>
                <a:spcPct val="150000"/>
              </a:lnSpc>
              <a:defRPr/>
            </a:pPr>
            <a:r>
              <a:rPr lang="en-US" sz="1266" b="1">
                <a:solidFill>
                  <a:srgbClr val="002060"/>
                </a:solidFill>
                <a:latin typeface="Arial-Rounded" pitchFamily="34" charset="0"/>
                <a:ea typeface="Arial-Rounded" pitchFamily="34" charset="0"/>
                <a:cs typeface="Arial-Rounded" pitchFamily="34" charset="0"/>
              </a:rPr>
              <a:t>Giới thiệu một đồ dùng làm từ tre hoặc gỗ .</a:t>
            </a:r>
            <a:endParaRPr lang="en-US" sz="1266" b="1" dirty="0">
              <a:solidFill>
                <a:srgbClr val="002060"/>
              </a:solidFill>
              <a:latin typeface="Arial-Rounded" pitchFamily="34" charset="0"/>
              <a:ea typeface="Arial-Rounded" pitchFamily="34" charset="0"/>
              <a:cs typeface="Arial-Rounded" pitchFamily="34" charset="0"/>
            </a:endParaRPr>
          </a:p>
        </p:txBody>
      </p:sp>
      <p:sp>
        <p:nvSpPr>
          <p:cNvPr id="14" name="TextBox 13">
            <a:extLst>
              <a:ext uri="{FF2B5EF4-FFF2-40B4-BE49-F238E27FC236}">
                <a16:creationId xmlns:a16="http://schemas.microsoft.com/office/drawing/2014/main" id="{5532CD00-AD80-4886-BAC6-F8B66BDC3AB7}"/>
              </a:ext>
            </a:extLst>
          </p:cNvPr>
          <p:cNvSpPr txBox="1"/>
          <p:nvPr/>
        </p:nvSpPr>
        <p:spPr>
          <a:xfrm>
            <a:off x="2170332" y="2318734"/>
            <a:ext cx="2923539" cy="287130"/>
          </a:xfrm>
          <a:prstGeom prst="rect">
            <a:avLst/>
          </a:prstGeom>
          <a:noFill/>
        </p:spPr>
        <p:txBody>
          <a:bodyPr wrap="square">
            <a:spAutoFit/>
          </a:bodyPr>
          <a:lstStyle/>
          <a:p>
            <a:pPr defTabSz="685783">
              <a:defRPr/>
            </a:pPr>
            <a:r>
              <a:rPr lang="en-US" sz="1266" b="1" dirty="0" err="1">
                <a:solidFill>
                  <a:srgbClr val="002060"/>
                </a:solidFill>
                <a:latin typeface="Arial-Rounded" pitchFamily="34" charset="0"/>
                <a:ea typeface="Arial-Rounded" pitchFamily="34" charset="0"/>
                <a:cs typeface="Arial-Rounded" pitchFamily="34" charset="0"/>
              </a:rPr>
              <a:t>Đoạn</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văn</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ngắn</a:t>
            </a:r>
            <a:r>
              <a:rPr lang="en-US" sz="1266" b="1" dirty="0">
                <a:solidFill>
                  <a:srgbClr val="002060"/>
                </a:solidFill>
                <a:latin typeface="Arial-Rounded" pitchFamily="34" charset="0"/>
                <a:ea typeface="Arial-Rounded" pitchFamily="34" charset="0"/>
                <a:cs typeface="Arial-Rounded" pitchFamily="34" charset="0"/>
              </a:rPr>
              <a:t> </a:t>
            </a:r>
            <a:r>
              <a:rPr lang="en-US" sz="1266" b="1" err="1">
                <a:solidFill>
                  <a:srgbClr val="002060"/>
                </a:solidFill>
                <a:latin typeface="Arial-Rounded" pitchFamily="34" charset="0"/>
                <a:ea typeface="Arial-Rounded" pitchFamily="34" charset="0"/>
                <a:cs typeface="Arial-Rounded" pitchFamily="34" charset="0"/>
              </a:rPr>
              <a:t>từ</a:t>
            </a:r>
            <a:r>
              <a:rPr lang="en-US" sz="1266" b="1">
                <a:solidFill>
                  <a:srgbClr val="002060"/>
                </a:solidFill>
                <a:latin typeface="Arial-Rounded" pitchFamily="34" charset="0"/>
                <a:ea typeface="Arial-Rounded" pitchFamily="34" charset="0"/>
                <a:cs typeface="Arial-Rounded" pitchFamily="34" charset="0"/>
              </a:rPr>
              <a:t> 4 – 5 câu</a:t>
            </a:r>
            <a:r>
              <a:rPr lang="en-US" sz="1266" b="1" dirty="0">
                <a:solidFill>
                  <a:srgbClr val="002060"/>
                </a:solidFill>
                <a:latin typeface="Arial-Rounded" pitchFamily="34" charset="0"/>
                <a:ea typeface="Arial-Rounded" pitchFamily="34" charset="0"/>
                <a:cs typeface="Arial-Rounded" pitchFamily="34" charset="0"/>
              </a:rPr>
              <a:t>.</a:t>
            </a:r>
            <a:endParaRPr lang="en-US" sz="1266" dirty="0">
              <a:ea typeface="+mn-ea"/>
            </a:endParaRPr>
          </a:p>
        </p:txBody>
      </p:sp>
      <p:sp>
        <p:nvSpPr>
          <p:cNvPr id="19" name="TextBox 18">
            <a:extLst>
              <a:ext uri="{FF2B5EF4-FFF2-40B4-BE49-F238E27FC236}">
                <a16:creationId xmlns:a16="http://schemas.microsoft.com/office/drawing/2014/main" id="{453A2475-CBC2-483D-BE55-E3DEE2FAC7CB}"/>
              </a:ext>
            </a:extLst>
          </p:cNvPr>
          <p:cNvSpPr txBox="1"/>
          <p:nvPr/>
        </p:nvSpPr>
        <p:spPr>
          <a:xfrm>
            <a:off x="1246595" y="2617290"/>
            <a:ext cx="4394522" cy="481927"/>
          </a:xfrm>
          <a:prstGeom prst="rect">
            <a:avLst/>
          </a:prstGeom>
          <a:noFill/>
        </p:spPr>
        <p:txBody>
          <a:bodyPr wrap="square">
            <a:spAutoFit/>
          </a:bodyPr>
          <a:lstStyle/>
          <a:p>
            <a:pPr algn="just" defTabSz="685783">
              <a:defRPr/>
            </a:pP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Đầu</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câu</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viết</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hoa</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cuối</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câu</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sử</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dụng</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dấu</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câu</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phù</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hợp</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Đảm</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bảo</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tính</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liên</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kết</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giữa</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các</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câu</a:t>
            </a:r>
            <a:r>
              <a:rPr lang="en-US" sz="1266" b="1" dirty="0">
                <a:solidFill>
                  <a:srgbClr val="002060"/>
                </a:solidFill>
                <a:latin typeface="Arial-Rounded" pitchFamily="34" charset="0"/>
                <a:ea typeface="Arial-Rounded" pitchFamily="34" charset="0"/>
                <a:cs typeface="Arial-Rounded" pitchFamily="34" charset="0"/>
              </a:rPr>
              <a:t>.</a:t>
            </a:r>
          </a:p>
        </p:txBody>
      </p:sp>
      <p:sp>
        <p:nvSpPr>
          <p:cNvPr id="20" name="TextBox 19">
            <a:extLst>
              <a:ext uri="{FF2B5EF4-FFF2-40B4-BE49-F238E27FC236}">
                <a16:creationId xmlns:a16="http://schemas.microsoft.com/office/drawing/2014/main" id="{927C9333-E10B-4847-B001-B5B909E00F2D}"/>
              </a:ext>
            </a:extLst>
          </p:cNvPr>
          <p:cNvSpPr txBox="1"/>
          <p:nvPr/>
        </p:nvSpPr>
        <p:spPr>
          <a:xfrm>
            <a:off x="2578691" y="3125396"/>
            <a:ext cx="3406386" cy="348493"/>
          </a:xfrm>
          <a:prstGeom prst="rect">
            <a:avLst/>
          </a:prstGeom>
          <a:noFill/>
        </p:spPr>
        <p:txBody>
          <a:bodyPr wrap="square">
            <a:spAutoFit/>
          </a:bodyPr>
          <a:lstStyle/>
          <a:p>
            <a:pPr algn="just" defTabSz="685783">
              <a:lnSpc>
                <a:spcPct val="150000"/>
              </a:lnSpc>
              <a:defRPr/>
            </a:pPr>
            <a:r>
              <a:rPr lang="en-US" sz="1266" b="1" err="1">
                <a:solidFill>
                  <a:srgbClr val="002060"/>
                </a:solidFill>
                <a:latin typeface="Arial-Rounded" pitchFamily="34" charset="0"/>
                <a:ea typeface="Arial-Rounded" pitchFamily="34" charset="0"/>
                <a:cs typeface="Arial-Rounded" pitchFamily="34" charset="0"/>
              </a:rPr>
              <a:t>Ngồi</a:t>
            </a:r>
            <a:r>
              <a:rPr lang="en-US" sz="1266" b="1">
                <a:solidFill>
                  <a:srgbClr val="002060"/>
                </a:solidFill>
                <a:latin typeface="Arial-Rounded" pitchFamily="34" charset="0"/>
                <a:ea typeface="Arial-Rounded" pitchFamily="34" charset="0"/>
                <a:cs typeface="Arial-Rounded" pitchFamily="34" charset="0"/>
              </a:rPr>
              <a:t> ngay </a:t>
            </a:r>
            <a:r>
              <a:rPr lang="en-US" sz="1266" b="1" dirty="0" err="1">
                <a:solidFill>
                  <a:srgbClr val="002060"/>
                </a:solidFill>
                <a:latin typeface="Arial-Rounded" pitchFamily="34" charset="0"/>
                <a:ea typeface="Arial-Rounded" pitchFamily="34" charset="0"/>
                <a:cs typeface="Arial-Rounded" pitchFamily="34" charset="0"/>
              </a:rPr>
              <a:t>ngắn</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và</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mắt</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cách</a:t>
            </a:r>
            <a:r>
              <a:rPr lang="en-US" sz="1266" b="1" dirty="0">
                <a:solidFill>
                  <a:srgbClr val="002060"/>
                </a:solidFill>
                <a:latin typeface="Arial-Rounded" pitchFamily="34" charset="0"/>
                <a:ea typeface="Arial-Rounded" pitchFamily="34" charset="0"/>
                <a:cs typeface="Arial-Rounded" pitchFamily="34" charset="0"/>
              </a:rPr>
              <a:t> </a:t>
            </a:r>
            <a:r>
              <a:rPr lang="en-US" sz="1266" b="1" dirty="0" err="1">
                <a:solidFill>
                  <a:srgbClr val="002060"/>
                </a:solidFill>
                <a:latin typeface="Arial-Rounded" pitchFamily="34" charset="0"/>
                <a:ea typeface="Arial-Rounded" pitchFamily="34" charset="0"/>
                <a:cs typeface="Arial-Rounded" pitchFamily="34" charset="0"/>
              </a:rPr>
              <a:t>vở</a:t>
            </a:r>
            <a:r>
              <a:rPr lang="en-US" sz="1266" b="1" dirty="0">
                <a:solidFill>
                  <a:srgbClr val="002060"/>
                </a:solidFill>
                <a:latin typeface="Arial-Rounded" pitchFamily="34" charset="0"/>
                <a:ea typeface="Arial-Rounded" pitchFamily="34" charset="0"/>
                <a:cs typeface="Arial-Rounded" pitchFamily="34" charset="0"/>
              </a:rPr>
              <a:t> 25 cm.</a:t>
            </a:r>
          </a:p>
        </p:txBody>
      </p:sp>
      <p:sp>
        <p:nvSpPr>
          <p:cNvPr id="13" name="Oval 12">
            <a:extLst>
              <a:ext uri="{FF2B5EF4-FFF2-40B4-BE49-F238E27FC236}">
                <a16:creationId xmlns:a16="http://schemas.microsoft.com/office/drawing/2014/main" id="{BB8F8275-5107-4BA3-A015-C83DDDF6B9BA}"/>
              </a:ext>
            </a:extLst>
          </p:cNvPr>
          <p:cNvSpPr/>
          <p:nvPr/>
        </p:nvSpPr>
        <p:spPr>
          <a:xfrm>
            <a:off x="1139948" y="1047133"/>
            <a:ext cx="213295" cy="19276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519" b="1" dirty="0">
                <a:solidFill>
                  <a:srgbClr val="BAE5E4"/>
                </a:solidFill>
                <a:latin typeface="Arial" pitchFamily="34" charset="0"/>
                <a:cs typeface="Arial" pitchFamily="34" charset="0"/>
              </a:rPr>
              <a:t>2</a:t>
            </a:r>
          </a:p>
        </p:txBody>
      </p:sp>
      <p:sp>
        <p:nvSpPr>
          <p:cNvPr id="15" name="TextBox 14">
            <a:extLst>
              <a:ext uri="{FF2B5EF4-FFF2-40B4-BE49-F238E27FC236}">
                <a16:creationId xmlns:a16="http://schemas.microsoft.com/office/drawing/2014/main" id="{98DA0AEC-0AA4-4BDF-93C0-9650F26EBB73}"/>
              </a:ext>
            </a:extLst>
          </p:cNvPr>
          <p:cNvSpPr txBox="1"/>
          <p:nvPr/>
        </p:nvSpPr>
        <p:spPr>
          <a:xfrm>
            <a:off x="1288928" y="1000980"/>
            <a:ext cx="4569726" cy="300082"/>
          </a:xfrm>
          <a:prstGeom prst="rect">
            <a:avLst/>
          </a:prstGeom>
          <a:noFill/>
        </p:spPr>
        <p:txBody>
          <a:bodyPr wrap="square" rtlCol="0">
            <a:spAutoFit/>
          </a:bodyPr>
          <a:lstStyle/>
          <a:p>
            <a:pPr defTabSz="385753">
              <a:buClrTx/>
              <a:defRPr/>
            </a:pPr>
            <a:r>
              <a:rPr lang="en-US" sz="1350" b="1" kern="1200">
                <a:solidFill>
                  <a:srgbClr val="008200"/>
                </a:solidFill>
                <a:latin typeface="Arial-Rounded" panose="020B0500000000000000" pitchFamily="34" charset="0"/>
                <a:ea typeface="Arial-Rounded" panose="020B0500000000000000" pitchFamily="34" charset="0"/>
                <a:cs typeface="Arial-Rounded" panose="020B0500000000000000" pitchFamily="34" charset="0"/>
              </a:rPr>
              <a:t> </a:t>
            </a:r>
            <a:endParaRPr lang="vi-VN" sz="1350" b="1" kern="1200" dirty="0">
              <a:solidFill>
                <a:srgbClr val="0082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DA3B5ED0-17FA-4F4E-BB5F-AECB3F784FA0}"/>
              </a:ext>
            </a:extLst>
          </p:cNvPr>
          <p:cNvSpPr txBox="1"/>
          <p:nvPr/>
        </p:nvSpPr>
        <p:spPr>
          <a:xfrm>
            <a:off x="1353242" y="1016139"/>
            <a:ext cx="4215830" cy="288541"/>
          </a:xfrm>
          <a:prstGeom prst="rect">
            <a:avLst/>
          </a:prstGeom>
          <a:noFill/>
        </p:spPr>
        <p:txBody>
          <a:bodyPr wrap="square">
            <a:spAutoFit/>
          </a:bodyPr>
          <a:lstStyle/>
          <a:p>
            <a:pPr defTabSz="685783"/>
            <a:r>
              <a:rPr lang="vi-VN" sz="1275" b="1">
                <a:solidFill>
                  <a:srgbClr val="BAE5E4">
                    <a:lumMod val="50000"/>
                  </a:srgbClr>
                </a:solidFill>
                <a:latin typeface="UTM Avo" panose="02040603050506020204" pitchFamily="18" charset="0"/>
                <a:ea typeface="+mn-ea"/>
              </a:rPr>
              <a:t>. </a:t>
            </a:r>
            <a:endParaRPr lang="en-GB" sz="1275">
              <a:ea typeface="+mn-ea"/>
            </a:endParaRPr>
          </a:p>
        </p:txBody>
      </p:sp>
      <p:sp>
        <p:nvSpPr>
          <p:cNvPr id="18" name="TextBox 17">
            <a:extLst>
              <a:ext uri="{FF2B5EF4-FFF2-40B4-BE49-F238E27FC236}">
                <a16:creationId xmlns:a16="http://schemas.microsoft.com/office/drawing/2014/main" id="{AF7CC8A0-9F13-4CE5-BA89-3608F7732609}"/>
              </a:ext>
            </a:extLst>
          </p:cNvPr>
          <p:cNvSpPr txBox="1"/>
          <p:nvPr/>
        </p:nvSpPr>
        <p:spPr>
          <a:xfrm>
            <a:off x="1417556" y="1011205"/>
            <a:ext cx="4223561" cy="507831"/>
          </a:xfrm>
          <a:prstGeom prst="rect">
            <a:avLst/>
          </a:prstGeom>
          <a:noFill/>
        </p:spPr>
        <p:txBody>
          <a:bodyPr wrap="square">
            <a:spAutoFit/>
          </a:bodyPr>
          <a:lstStyle/>
          <a:p>
            <a:pPr defTabSz="685783"/>
            <a:r>
              <a:rPr lang="vi-VN" sz="1350" b="1">
                <a:solidFill>
                  <a:srgbClr val="BAE5E4">
                    <a:lumMod val="50000"/>
                  </a:srgbClr>
                </a:solidFill>
                <a:ea typeface="+mn-ea"/>
              </a:rPr>
              <a:t>Viết 4 – 5 câu giới thiệu một đồ vật được làm từ tre hoặc gỗ.</a:t>
            </a:r>
            <a:endParaRPr lang="en-GB" sz="1350">
              <a:ea typeface="+mn-ea"/>
            </a:endParaRPr>
          </a:p>
        </p:txBody>
      </p:sp>
    </p:spTree>
    <p:extLst>
      <p:ext uri="{BB962C8B-B14F-4D97-AF65-F5344CB8AC3E}">
        <p14:creationId xmlns:p14="http://schemas.microsoft.com/office/powerpoint/2010/main" val="568865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1000"/>
                                        <p:tgtEl>
                                          <p:spTgt spid="12">
                                            <p:txEl>
                                              <p:pRg st="3" end="3"/>
                                            </p:txEl>
                                          </p:spTgt>
                                        </p:tgtEl>
                                      </p:cBhvr>
                                    </p:animEffect>
                                    <p:anim calcmode="lin" valueType="num">
                                      <p:cBhvr>
                                        <p:cTn id="3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5" end="5"/>
                                            </p:txEl>
                                          </p:spTgt>
                                        </p:tgtEl>
                                        <p:attrNameLst>
                                          <p:attrName>style.visibility</p:attrName>
                                        </p:attrNameLst>
                                      </p:cBhvr>
                                      <p:to>
                                        <p:strVal val="visible"/>
                                      </p:to>
                                    </p:set>
                                    <p:animEffect transition="in" filter="fade">
                                      <p:cBhvr>
                                        <p:cTn id="43" dur="1000"/>
                                        <p:tgtEl>
                                          <p:spTgt spid="12">
                                            <p:txEl>
                                              <p:pRg st="5" end="5"/>
                                            </p:txEl>
                                          </p:spTgt>
                                        </p:tgtEl>
                                      </p:cBhvr>
                                    </p:animEffect>
                                    <p:anim calcmode="lin" valueType="num">
                                      <p:cBhvr>
                                        <p:cTn id="44"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950F0-B12F-43E1-A183-6ECC87B7F673}"/>
              </a:ext>
            </a:extLst>
          </p:cNvPr>
          <p:cNvSpPr txBox="1"/>
          <p:nvPr/>
        </p:nvSpPr>
        <p:spPr>
          <a:xfrm>
            <a:off x="420463" y="372696"/>
            <a:ext cx="6001438" cy="2308324"/>
          </a:xfrm>
          <a:prstGeom prst="rect">
            <a:avLst/>
          </a:prstGeom>
          <a:noFill/>
        </p:spPr>
        <p:txBody>
          <a:bodyPr wrap="square">
            <a:spAutoFit/>
          </a:bodyPr>
          <a:lstStyle/>
          <a:p>
            <a:pPr algn="just" defTabSz="685783"/>
            <a:r>
              <a:rPr lang="en-US" sz="1600" b="1" dirty="0">
                <a:latin typeface="HP001 4 hàng" panose="020B0603050302020204" pitchFamily="34" charset="0"/>
                <a:ea typeface="+mn-ea"/>
              </a:rPr>
              <a:t> </a:t>
            </a:r>
            <a:r>
              <a:rPr lang="en-US" sz="1600" b="1" u="sng" dirty="0" err="1">
                <a:solidFill>
                  <a:srgbClr val="FF0000"/>
                </a:solidFill>
                <a:latin typeface="HP001 4 hàng" panose="020B0603050302020204" pitchFamily="34" charset="0"/>
                <a:ea typeface="+mn-ea"/>
              </a:rPr>
              <a:t>Bài</a:t>
            </a:r>
            <a:r>
              <a:rPr lang="en-US" sz="1600" b="1" u="sng" dirty="0">
                <a:solidFill>
                  <a:srgbClr val="FF0000"/>
                </a:solidFill>
                <a:latin typeface="HP001 4 hàng" panose="020B0603050302020204" pitchFamily="34" charset="0"/>
                <a:ea typeface="+mn-ea"/>
              </a:rPr>
              <a:t> </a:t>
            </a:r>
            <a:r>
              <a:rPr lang="en-US" sz="1600" b="1" u="sng" dirty="0" err="1">
                <a:solidFill>
                  <a:srgbClr val="FF0000"/>
                </a:solidFill>
                <a:latin typeface="HP001 4 hàng" panose="020B0603050302020204" pitchFamily="34" charset="0"/>
                <a:ea typeface="+mn-ea"/>
              </a:rPr>
              <a:t>mẫu</a:t>
            </a:r>
            <a:r>
              <a:rPr lang="en-US" sz="1600" b="1" u="sng" dirty="0">
                <a:solidFill>
                  <a:srgbClr val="FF0000"/>
                </a:solidFill>
                <a:latin typeface="HP001 4 hàng" panose="020B0603050302020204" pitchFamily="34" charset="0"/>
                <a:ea typeface="+mn-ea"/>
              </a:rPr>
              <a:t> 1:</a:t>
            </a:r>
          </a:p>
          <a:p>
            <a:pPr algn="just" defTabSz="685783"/>
            <a:r>
              <a:rPr lang="vi-VN" sz="1600" b="1" dirty="0">
                <a:latin typeface="HP001 4 hàng" panose="020B0603050302020204" pitchFamily="34" charset="0"/>
                <a:ea typeface="+mn-ea"/>
              </a:rPr>
              <a:t> </a:t>
            </a:r>
            <a:r>
              <a:rPr lang="en-US" sz="1600" b="1" dirty="0">
                <a:latin typeface="HP001 4 hàng" panose="020B0603050302020204" pitchFamily="34" charset="0"/>
                <a:ea typeface="+mn-ea"/>
              </a:rPr>
              <a:t>  </a:t>
            </a:r>
            <a:r>
              <a:rPr lang="vi-VN" sz="1600" b="1" dirty="0">
                <a:solidFill>
                  <a:srgbClr val="00B050"/>
                </a:solidFill>
                <a:latin typeface="HP001 4 hàng" panose="020B0603050302020204" pitchFamily="34" charset="0"/>
                <a:ea typeface="+mn-ea"/>
              </a:rPr>
              <a:t>Chị H</a:t>
            </a:r>
            <a:r>
              <a:rPr lang="en-US" sz="1600" b="1" dirty="0">
                <a:solidFill>
                  <a:srgbClr val="00B050"/>
                </a:solidFill>
                <a:latin typeface="HP001 4 hàng" panose="020B0603050302020204" pitchFamily="34" charset="0"/>
                <a:ea typeface="+mn-ea"/>
              </a:rPr>
              <a:t>à</a:t>
            </a:r>
            <a:r>
              <a:rPr lang="vi-VN" sz="1600" b="1" dirty="0">
                <a:solidFill>
                  <a:srgbClr val="00B050"/>
                </a:solidFill>
                <a:latin typeface="HP001 4 hàng" panose="020B0603050302020204" pitchFamily="34" charset="0"/>
                <a:ea typeface="+mn-ea"/>
              </a:rPr>
              <a:t> đi du lịch về, đã mua tặng cho em một chiếc ống đựng bút làm từ thân tre rất tuyệt.  </a:t>
            </a:r>
            <a:r>
              <a:rPr lang="vi-VN" sz="1600" b="1" dirty="0">
                <a:latin typeface="HP001 4 hàng" panose="020B0603050302020204" pitchFamily="34" charset="0"/>
                <a:ea typeface="+mn-ea"/>
              </a:rPr>
              <a:t>Ống cao chừng gần một gang tay, to như cổ chân. Người thợ chỉ mài nhẵn</a:t>
            </a:r>
            <a:r>
              <a:rPr lang="en-US" sz="1600" b="1" dirty="0">
                <a:latin typeface="HP001 4 hàng" panose="020B0603050302020204" pitchFamily="34" charset="0"/>
                <a:ea typeface="+mn-ea"/>
              </a:rPr>
              <a:t>, </a:t>
            </a:r>
            <a:r>
              <a:rPr lang="vi-VN" sz="1600" b="1" dirty="0">
                <a:latin typeface="HP001 4 hàng" panose="020B0603050302020204" pitchFamily="34" charset="0"/>
                <a:ea typeface="+mn-ea"/>
              </a:rPr>
              <a:t>quét một lớp sơn bóng để bảo vệ thân ống bút khỏi mối mọt, nên vẫn giữ được màu vàng óng của thân tre. </a:t>
            </a:r>
            <a:r>
              <a:rPr lang="vi-VN" sz="1600" b="1" dirty="0">
                <a:solidFill>
                  <a:srgbClr val="0000FF"/>
                </a:solidFill>
                <a:latin typeface="HP001 4 hàng" panose="020B0603050302020204" pitchFamily="34" charset="0"/>
                <a:ea typeface="+mn-ea"/>
              </a:rPr>
              <a:t>Tuy mộc mạc, nhưng ống bút vẫn</a:t>
            </a:r>
            <a:r>
              <a:rPr lang="en-US" sz="1600" b="1" dirty="0">
                <a:solidFill>
                  <a:srgbClr val="0000FF"/>
                </a:solidFill>
                <a:latin typeface="HP001 4 hàng" panose="020B0603050302020204" pitchFamily="34" charset="0"/>
                <a:ea typeface="+mn-ea"/>
              </a:rPr>
              <a:t> </a:t>
            </a:r>
            <a:r>
              <a:rPr lang="en-US" sz="1600" b="1" dirty="0" err="1">
                <a:solidFill>
                  <a:srgbClr val="0000FF"/>
                </a:solidFill>
                <a:latin typeface="HP001 4 hàng" panose="020B0603050302020204" pitchFamily="34" charset="0"/>
                <a:ea typeface="+mn-ea"/>
              </a:rPr>
              <a:t>đựng</a:t>
            </a:r>
            <a:r>
              <a:rPr lang="en-US" sz="1600" b="1" dirty="0">
                <a:solidFill>
                  <a:srgbClr val="0000FF"/>
                </a:solidFill>
                <a:latin typeface="HP001 4 hàng" panose="020B0603050302020204" pitchFamily="34" charset="0"/>
                <a:ea typeface="+mn-ea"/>
              </a:rPr>
              <a:t> </a:t>
            </a:r>
            <a:r>
              <a:rPr lang="en-US" sz="1600" b="1" dirty="0" err="1">
                <a:solidFill>
                  <a:srgbClr val="0000FF"/>
                </a:solidFill>
                <a:latin typeface="HP001 4 hàng" panose="020B0603050302020204" pitchFamily="34" charset="0"/>
                <a:ea typeface="+mn-ea"/>
              </a:rPr>
              <a:t>được</a:t>
            </a:r>
            <a:r>
              <a:rPr lang="en-US" sz="1600" b="1" dirty="0">
                <a:solidFill>
                  <a:srgbClr val="0000FF"/>
                </a:solidFill>
                <a:latin typeface="HP001 4 hàng" panose="020B0603050302020204" pitchFamily="34" charset="0"/>
                <a:ea typeface="+mn-ea"/>
              </a:rPr>
              <a:t> </a:t>
            </a:r>
            <a:r>
              <a:rPr lang="en-US" sz="1600" b="1" dirty="0" err="1">
                <a:solidFill>
                  <a:srgbClr val="0000FF"/>
                </a:solidFill>
                <a:latin typeface="HP001 4 hàng" panose="020B0603050302020204" pitchFamily="34" charset="0"/>
                <a:ea typeface="+mn-ea"/>
              </a:rPr>
              <a:t>nhiều</a:t>
            </a:r>
            <a:r>
              <a:rPr lang="en-US" sz="1600" b="1" dirty="0">
                <a:solidFill>
                  <a:srgbClr val="0000FF"/>
                </a:solidFill>
                <a:latin typeface="HP001 4 hàng" panose="020B0603050302020204" pitchFamily="34" charset="0"/>
                <a:ea typeface="+mn-ea"/>
              </a:rPr>
              <a:t> </a:t>
            </a:r>
            <a:r>
              <a:rPr lang="en-US" sz="1600" b="1" dirty="0" err="1">
                <a:solidFill>
                  <a:srgbClr val="0000FF"/>
                </a:solidFill>
                <a:latin typeface="HP001 4 hàng" panose="020B0603050302020204" pitchFamily="34" charset="0"/>
                <a:ea typeface="+mn-ea"/>
              </a:rPr>
              <a:t>đồ</a:t>
            </a:r>
            <a:r>
              <a:rPr lang="en-US" sz="1600" b="1" dirty="0">
                <a:solidFill>
                  <a:srgbClr val="0000FF"/>
                </a:solidFill>
                <a:latin typeface="HP001 4 hàng" panose="020B0603050302020204" pitchFamily="34" charset="0"/>
                <a:ea typeface="+mn-ea"/>
              </a:rPr>
              <a:t> </a:t>
            </a:r>
            <a:r>
              <a:rPr lang="en-US" sz="1600" b="1" dirty="0" err="1">
                <a:solidFill>
                  <a:srgbClr val="0000FF"/>
                </a:solidFill>
                <a:latin typeface="HP001 4 hàng" panose="020B0603050302020204" pitchFamily="34" charset="0"/>
                <a:ea typeface="+mn-ea"/>
              </a:rPr>
              <a:t>dùng</a:t>
            </a:r>
            <a:r>
              <a:rPr lang="en-US" sz="1600" b="1" dirty="0">
                <a:solidFill>
                  <a:srgbClr val="0000FF"/>
                </a:solidFill>
                <a:latin typeface="HP001 4 hàng" panose="020B0603050302020204" pitchFamily="34" charset="0"/>
                <a:ea typeface="+mn-ea"/>
              </a:rPr>
              <a:t> </a:t>
            </a:r>
            <a:r>
              <a:rPr lang="en-US" sz="1600" b="1" dirty="0" err="1">
                <a:solidFill>
                  <a:srgbClr val="0000FF"/>
                </a:solidFill>
                <a:latin typeface="HP001 4 hàng" panose="020B0603050302020204" pitchFamily="34" charset="0"/>
                <a:ea typeface="+mn-ea"/>
              </a:rPr>
              <a:t>học</a:t>
            </a:r>
            <a:r>
              <a:rPr lang="en-US" sz="1600" b="1" dirty="0">
                <a:solidFill>
                  <a:srgbClr val="0000FF"/>
                </a:solidFill>
                <a:latin typeface="HP001 4 hàng" panose="020B0603050302020204" pitchFamily="34" charset="0"/>
                <a:ea typeface="+mn-ea"/>
              </a:rPr>
              <a:t> </a:t>
            </a:r>
            <a:r>
              <a:rPr lang="en-US" sz="1600" b="1" dirty="0" err="1">
                <a:solidFill>
                  <a:srgbClr val="0000FF"/>
                </a:solidFill>
                <a:latin typeface="HP001 4 hàng" panose="020B0603050302020204" pitchFamily="34" charset="0"/>
                <a:ea typeface="+mn-ea"/>
              </a:rPr>
              <a:t>tập</a:t>
            </a:r>
            <a:r>
              <a:rPr lang="en-US" sz="1600" b="1" dirty="0">
                <a:solidFill>
                  <a:srgbClr val="0000FF"/>
                </a:solidFill>
                <a:latin typeface="HP001 4 hàng" panose="020B0603050302020204" pitchFamily="34" charset="0"/>
                <a:ea typeface="+mn-ea"/>
              </a:rPr>
              <a:t> </a:t>
            </a:r>
            <a:r>
              <a:rPr lang="en-US" sz="1600" b="1" dirty="0" err="1">
                <a:solidFill>
                  <a:srgbClr val="0000FF"/>
                </a:solidFill>
                <a:latin typeface="HP001 4 hàng" panose="020B0603050302020204" pitchFamily="34" charset="0"/>
                <a:ea typeface="+mn-ea"/>
              </a:rPr>
              <a:t>lại</a:t>
            </a:r>
            <a:r>
              <a:rPr lang="vi-VN" sz="1600" b="1" dirty="0">
                <a:solidFill>
                  <a:srgbClr val="0000FF"/>
                </a:solidFill>
                <a:latin typeface="HP001 4 hàng" panose="020B0603050302020204" pitchFamily="34" charset="0"/>
                <a:ea typeface="+mn-ea"/>
              </a:rPr>
              <a:t> rất đẹp và đặc biệt là cứng cáp</a:t>
            </a:r>
            <a:r>
              <a:rPr lang="en-US" sz="1600" b="1" dirty="0">
                <a:solidFill>
                  <a:srgbClr val="0000FF"/>
                </a:solidFill>
                <a:latin typeface="HP001 4 hàng" panose="020B0603050302020204" pitchFamily="34" charset="0"/>
                <a:ea typeface="+mn-ea"/>
              </a:rPr>
              <a:t>, </a:t>
            </a:r>
            <a:r>
              <a:rPr lang="vi-VN" sz="1600" b="1" dirty="0">
                <a:solidFill>
                  <a:srgbClr val="0000FF"/>
                </a:solidFill>
                <a:latin typeface="HP001 4 hàng" panose="020B0603050302020204" pitchFamily="34" charset="0"/>
                <a:ea typeface="+mn-ea"/>
              </a:rPr>
              <a:t>bền. </a:t>
            </a:r>
            <a:r>
              <a:rPr lang="vi-VN" sz="1600" b="1" dirty="0">
                <a:solidFill>
                  <a:srgbClr val="FF0000"/>
                </a:solidFill>
                <a:latin typeface="HP001 4 hàng" panose="020B0603050302020204" pitchFamily="34" charset="0"/>
                <a:ea typeface="+mn-ea"/>
              </a:rPr>
              <a:t>Em thích món quà này của chị H</a:t>
            </a:r>
            <a:r>
              <a:rPr lang="en-US" sz="1600" b="1" dirty="0">
                <a:solidFill>
                  <a:srgbClr val="FF0000"/>
                </a:solidFill>
                <a:latin typeface="HP001 4 hàng" panose="020B0603050302020204" pitchFamily="34" charset="0"/>
                <a:ea typeface="+mn-ea"/>
              </a:rPr>
              <a:t>à</a:t>
            </a:r>
            <a:r>
              <a:rPr lang="vi-VN" sz="1600" b="1" dirty="0">
                <a:solidFill>
                  <a:srgbClr val="FF0000"/>
                </a:solidFill>
                <a:latin typeface="HP001 4 hàng" panose="020B0603050302020204" pitchFamily="34" charset="0"/>
                <a:ea typeface="+mn-ea"/>
              </a:rPr>
              <a:t> lắm.</a:t>
            </a:r>
            <a:r>
              <a:rPr lang="en-US" sz="1600" b="1" u="sng" dirty="0">
                <a:solidFill>
                  <a:srgbClr val="FF0000"/>
                </a:solidFill>
                <a:latin typeface="HP001 4 hàng" panose="020B0603050302020204" pitchFamily="34" charset="0"/>
                <a:ea typeface="+mn-ea"/>
              </a:rPr>
              <a:t>  </a:t>
            </a:r>
          </a:p>
          <a:p>
            <a:pPr algn="just" defTabSz="685783"/>
            <a:r>
              <a:rPr lang="en-US" sz="1600" b="1" dirty="0">
                <a:latin typeface="HP001 4 hàng" panose="020B0603050302020204" pitchFamily="34" charset="0"/>
                <a:ea typeface="+mn-ea"/>
              </a:rPr>
              <a:t>   </a:t>
            </a:r>
            <a:endParaRPr lang="en-GB" sz="1600" b="1" dirty="0">
              <a:latin typeface="HP001 4 hàng" panose="020B0603050302020204" pitchFamily="34" charset="0"/>
              <a:ea typeface="+mn-ea"/>
            </a:endParaRPr>
          </a:p>
        </p:txBody>
      </p:sp>
      <p:sp>
        <p:nvSpPr>
          <p:cNvPr id="5" name="TextBox 4">
            <a:extLst>
              <a:ext uri="{FF2B5EF4-FFF2-40B4-BE49-F238E27FC236}">
                <a16:creationId xmlns:a16="http://schemas.microsoft.com/office/drawing/2014/main" id="{476A5AF5-C1A7-4F52-8F0A-2C52A3623E1D}"/>
              </a:ext>
            </a:extLst>
          </p:cNvPr>
          <p:cNvSpPr txBox="1"/>
          <p:nvPr/>
        </p:nvSpPr>
        <p:spPr>
          <a:xfrm>
            <a:off x="387439" y="2684185"/>
            <a:ext cx="6210310" cy="1815882"/>
          </a:xfrm>
          <a:prstGeom prst="rect">
            <a:avLst/>
          </a:prstGeom>
          <a:noFill/>
        </p:spPr>
        <p:txBody>
          <a:bodyPr wrap="square">
            <a:spAutoFit/>
          </a:bodyPr>
          <a:lstStyle/>
          <a:p>
            <a:pPr algn="just" defTabSz="685783"/>
            <a:r>
              <a:rPr lang="en-US" b="1" dirty="0">
                <a:latin typeface="HP001 4 hàng" panose="020B0603050302020204" pitchFamily="34" charset="0"/>
                <a:ea typeface="+mn-ea"/>
              </a:rPr>
              <a:t> </a:t>
            </a:r>
            <a:r>
              <a:rPr lang="en-US" b="1" u="sng" dirty="0" err="1">
                <a:solidFill>
                  <a:srgbClr val="FF0000"/>
                </a:solidFill>
                <a:latin typeface="HP001 4 hàng" panose="020B0603050302020204" pitchFamily="34" charset="0"/>
                <a:ea typeface="+mn-ea"/>
              </a:rPr>
              <a:t>Bài</a:t>
            </a:r>
            <a:r>
              <a:rPr lang="en-US" b="1" u="sng" dirty="0">
                <a:solidFill>
                  <a:srgbClr val="FF0000"/>
                </a:solidFill>
                <a:latin typeface="HP001 4 hàng" panose="020B0603050302020204" pitchFamily="34" charset="0"/>
                <a:ea typeface="+mn-ea"/>
              </a:rPr>
              <a:t> </a:t>
            </a:r>
            <a:r>
              <a:rPr lang="en-US" b="1" u="sng" dirty="0" err="1">
                <a:solidFill>
                  <a:srgbClr val="FF0000"/>
                </a:solidFill>
                <a:latin typeface="HP001 4 hàng" panose="020B0603050302020204" pitchFamily="34" charset="0"/>
                <a:ea typeface="+mn-ea"/>
              </a:rPr>
              <a:t>mẫu</a:t>
            </a:r>
            <a:r>
              <a:rPr lang="en-US" b="1" u="sng" dirty="0">
                <a:solidFill>
                  <a:srgbClr val="FF0000"/>
                </a:solidFill>
                <a:latin typeface="HP001 4 hàng" panose="020B0603050302020204" pitchFamily="34" charset="0"/>
                <a:ea typeface="+mn-ea"/>
              </a:rPr>
              <a:t> 2:  </a:t>
            </a:r>
          </a:p>
          <a:p>
            <a:pPr algn="just" defTabSz="685783"/>
            <a:r>
              <a:rPr lang="en-US" sz="1100" dirty="0">
                <a:ea typeface="+mn-ea"/>
              </a:rPr>
              <a:t>      </a:t>
            </a:r>
            <a:r>
              <a:rPr lang="vi-VN" b="1" dirty="0">
                <a:solidFill>
                  <a:srgbClr val="00B050"/>
                </a:solidFill>
                <a:latin typeface="HP001 4 hàng" panose="020B0603050302020204" pitchFamily="34" charset="0"/>
                <a:ea typeface="+mn-ea"/>
              </a:rPr>
              <a:t>Em có một chiếc giá sách làm từ gỗ hương do chính tay bố em đóng. </a:t>
            </a:r>
            <a:r>
              <a:rPr lang="vi-VN" b="1" dirty="0">
                <a:latin typeface="HP001 4 hàng" panose="020B0603050302020204" pitchFamily="34" charset="0"/>
                <a:ea typeface="+mn-ea"/>
              </a:rPr>
              <a:t>Giá gồm có bốn ngăn vuông, vừa đủ để đặt lên góc trái bàn học của em.  Chúng được ghép lại từ các mảnh gỗ thẳng dài, dày chừng một đốt ngón tay.  Bố quét cho giá sách một lớp sơn màu vàng cam xinh xắn, rồi còn khoan lỗ, làm các móc treo nhỏ cho em treo túi đồ trang trí nữa. </a:t>
            </a:r>
            <a:r>
              <a:rPr lang="en-US" b="1" dirty="0" err="1">
                <a:solidFill>
                  <a:srgbClr val="0000FF"/>
                </a:solidFill>
                <a:latin typeface="HP001 4 hàng" panose="020B0603050302020204" pitchFamily="34" charset="0"/>
                <a:ea typeface="+mn-ea"/>
              </a:rPr>
              <a:t>Giá</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sách</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giúp</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em</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sắp</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xếp</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sách</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vở</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luôn</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gọn</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gàng</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ngăn</a:t>
            </a:r>
            <a:r>
              <a:rPr lang="en-US" b="1" dirty="0">
                <a:solidFill>
                  <a:srgbClr val="0000FF"/>
                </a:solidFill>
                <a:latin typeface="HP001 4 hàng" panose="020B0603050302020204" pitchFamily="34" charset="0"/>
                <a:ea typeface="+mn-ea"/>
              </a:rPr>
              <a:t> </a:t>
            </a:r>
            <a:r>
              <a:rPr lang="en-US" b="1" dirty="0" err="1">
                <a:solidFill>
                  <a:srgbClr val="0000FF"/>
                </a:solidFill>
                <a:latin typeface="HP001 4 hàng" panose="020B0603050302020204" pitchFamily="34" charset="0"/>
                <a:ea typeface="+mn-ea"/>
              </a:rPr>
              <a:t>nắp</a:t>
            </a:r>
            <a:r>
              <a:rPr lang="en-US" b="1" dirty="0">
                <a:solidFill>
                  <a:srgbClr val="0000FF"/>
                </a:solidFill>
                <a:latin typeface="HP001 4 hàng" panose="020B0603050302020204" pitchFamily="34" charset="0"/>
                <a:ea typeface="+mn-ea"/>
              </a:rPr>
              <a:t>.</a:t>
            </a:r>
            <a:r>
              <a:rPr lang="en-US" b="1" dirty="0">
                <a:latin typeface="HP001 4 hàng" panose="020B0603050302020204" pitchFamily="34" charset="0"/>
                <a:ea typeface="+mn-ea"/>
              </a:rPr>
              <a:t> </a:t>
            </a:r>
            <a:r>
              <a:rPr lang="vi-VN" b="1" dirty="0">
                <a:solidFill>
                  <a:srgbClr val="FF0000"/>
                </a:solidFill>
                <a:latin typeface="HP001 4 hàng" panose="020B0603050302020204" pitchFamily="34" charset="0"/>
                <a:ea typeface="+mn-ea"/>
              </a:rPr>
              <a:t>Em thích chiếc giá sách của mình lắm vì nó đong dầy tình thương của </a:t>
            </a:r>
            <a:r>
              <a:rPr lang="en-US" b="1" dirty="0" err="1">
                <a:solidFill>
                  <a:srgbClr val="FF0000"/>
                </a:solidFill>
                <a:latin typeface="HP001 4 hàng" panose="020B0603050302020204" pitchFamily="34" charset="0"/>
                <a:ea typeface="+mn-ea"/>
              </a:rPr>
              <a:t>bố</a:t>
            </a:r>
            <a:r>
              <a:rPr lang="vi-VN" b="1" dirty="0">
                <a:solidFill>
                  <a:srgbClr val="FF0000"/>
                </a:solidFill>
                <a:latin typeface="HP001 4 hàng" panose="020B0603050302020204" pitchFamily="34" charset="0"/>
                <a:ea typeface="+mn-ea"/>
              </a:rPr>
              <a:t>.</a:t>
            </a:r>
            <a:endParaRPr lang="en-US" b="1" u="sng" dirty="0">
              <a:solidFill>
                <a:srgbClr val="FF0000"/>
              </a:solidFill>
              <a:latin typeface="HP001 4 hàng" panose="020B0603050302020204" pitchFamily="34" charset="0"/>
              <a:ea typeface="+mn-ea"/>
            </a:endParaRPr>
          </a:p>
        </p:txBody>
      </p:sp>
    </p:spTree>
    <p:extLst>
      <p:ext uri="{BB962C8B-B14F-4D97-AF65-F5344CB8AC3E}">
        <p14:creationId xmlns:p14="http://schemas.microsoft.com/office/powerpoint/2010/main" val="213339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C4A894-B793-4ADC-A997-381599FD1794}"/>
              </a:ext>
            </a:extLst>
          </p:cNvPr>
          <p:cNvSpPr txBox="1"/>
          <p:nvPr/>
        </p:nvSpPr>
        <p:spPr>
          <a:xfrm>
            <a:off x="1688168" y="491298"/>
            <a:ext cx="4520127" cy="646331"/>
          </a:xfrm>
          <a:prstGeom prst="rect">
            <a:avLst/>
          </a:prstGeom>
          <a:noFill/>
        </p:spPr>
        <p:txBody>
          <a:bodyPr wrap="square" rtlCol="0">
            <a:spAutoFit/>
          </a:bodyPr>
          <a:lstStyle/>
          <a:p>
            <a:pPr algn="ctr"/>
            <a:r>
              <a:rPr lang="en-US" sz="3600" dirty="0">
                <a:solidFill>
                  <a:schemeClr val="accent2"/>
                </a:solidFill>
                <a:latin typeface="UTM Cookies" panose="02040603050506020204" pitchFamily="18" charset="0"/>
              </a:rPr>
              <a:t>ĐỌC MỞ RỘNG</a:t>
            </a:r>
          </a:p>
        </p:txBody>
      </p:sp>
      <p:pic>
        <p:nvPicPr>
          <p:cNvPr id="4" name="Picture 3">
            <a:extLst>
              <a:ext uri="{FF2B5EF4-FFF2-40B4-BE49-F238E27FC236}">
                <a16:creationId xmlns:a16="http://schemas.microsoft.com/office/drawing/2014/main" id="{5817F175-7681-44E6-8E52-D1601DA49A9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6748" r="17336"/>
          <a:stretch/>
        </p:blipFill>
        <p:spPr>
          <a:xfrm>
            <a:off x="379091" y="340142"/>
            <a:ext cx="1277807" cy="1271173"/>
          </a:xfrm>
          <a:prstGeom prst="ellipse">
            <a:avLst/>
          </a:prstGeom>
        </p:spPr>
      </p:pic>
      <p:pic>
        <p:nvPicPr>
          <p:cNvPr id="5" name="Picture 4">
            <a:extLst>
              <a:ext uri="{FF2B5EF4-FFF2-40B4-BE49-F238E27FC236}">
                <a16:creationId xmlns:a16="http://schemas.microsoft.com/office/drawing/2014/main" id="{E0D8D5F3-B97D-4DDB-A4AF-B9DEA36F872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44094" y="1772898"/>
            <a:ext cx="6204591" cy="3370602"/>
          </a:xfrm>
          <a:prstGeom prst="rect">
            <a:avLst/>
          </a:prstGeom>
        </p:spPr>
      </p:pic>
      <p:sp>
        <p:nvSpPr>
          <p:cNvPr id="6" name="TextBox 5">
            <a:extLst>
              <a:ext uri="{FF2B5EF4-FFF2-40B4-BE49-F238E27FC236}">
                <a16:creationId xmlns:a16="http://schemas.microsoft.com/office/drawing/2014/main" id="{87ED813B-8E2A-4343-9285-F6833F0AAE9B}"/>
              </a:ext>
            </a:extLst>
          </p:cNvPr>
          <p:cNvSpPr txBox="1"/>
          <p:nvPr/>
        </p:nvSpPr>
        <p:spPr>
          <a:xfrm>
            <a:off x="1688168" y="1324186"/>
            <a:ext cx="4790741" cy="735842"/>
          </a:xfrm>
          <a:prstGeom prst="rect">
            <a:avLst/>
          </a:prstGeom>
          <a:noFill/>
        </p:spPr>
        <p:txBody>
          <a:bodyPr wrap="square" rtlCol="0">
            <a:spAutoFit/>
          </a:bodyPr>
          <a:lstStyle/>
          <a:p>
            <a:pPr algn="just">
              <a:lnSpc>
                <a:spcPct val="150000"/>
              </a:lnSpc>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bài thơ, câu chuyện viết về cảnh đẹp trên các miền đất nước.</a:t>
            </a:r>
          </a:p>
        </p:txBody>
      </p:sp>
    </p:spTree>
    <p:extLst>
      <p:ext uri="{BB962C8B-B14F-4D97-AF65-F5344CB8AC3E}">
        <p14:creationId xmlns:p14="http://schemas.microsoft.com/office/powerpoint/2010/main" val="25122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D9F1F0-E9C9-4730-9149-C96C6566943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244399" y="1047562"/>
            <a:ext cx="6470802" cy="3609952"/>
          </a:xfrm>
          <a:prstGeom prst="rect">
            <a:avLst/>
          </a:prstGeom>
        </p:spPr>
      </p:pic>
      <p:sp>
        <p:nvSpPr>
          <p:cNvPr id="4" name="TextBox 3">
            <a:extLst>
              <a:ext uri="{FF2B5EF4-FFF2-40B4-BE49-F238E27FC236}">
                <a16:creationId xmlns:a16="http://schemas.microsoft.com/office/drawing/2014/main" id="{3DFC1A6A-8341-408E-A39C-3221B51E2D30}"/>
              </a:ext>
            </a:extLst>
          </p:cNvPr>
          <p:cNvSpPr txBox="1"/>
          <p:nvPr/>
        </p:nvSpPr>
        <p:spPr>
          <a:xfrm>
            <a:off x="590084" y="460586"/>
            <a:ext cx="5677832" cy="646331"/>
          </a:xfrm>
          <a:prstGeom prst="rect">
            <a:avLst/>
          </a:prstGeom>
          <a:noFill/>
        </p:spPr>
        <p:txBody>
          <a:bodyPr wrap="square" rtlCol="0">
            <a:spAutoFit/>
          </a:bodyPr>
          <a:lstStyle/>
          <a:p>
            <a:pPr algn="just">
              <a:spcBef>
                <a:spcPts val="100"/>
              </a:spcBef>
              <a:spcAft>
                <a:spcPts val="100"/>
              </a:spcAft>
            </a:pPr>
            <a:r>
              <a:rPr lang="vi-VN" sz="1800" b="1" dirty="0">
                <a:solidFill>
                  <a:srgbClr val="17479D"/>
                </a:solidFill>
                <a:latin typeface="UTM Avo" panose="02040603050506020204" pitchFamily="18" charset="0"/>
              </a:rPr>
              <a:t>2. </a:t>
            </a:r>
            <a:r>
              <a:rPr lang="vi-VN" sz="1800" dirty="0">
                <a:latin typeface="UTM Avo" panose="02040603050506020204" pitchFamily="18" charset="0"/>
              </a:rPr>
              <a:t>Đọc cho bạn nghe đoạn thơ hoặc đoạn truyện em thích.</a:t>
            </a:r>
          </a:p>
        </p:txBody>
      </p:sp>
    </p:spTree>
    <p:extLst>
      <p:ext uri="{BB962C8B-B14F-4D97-AF65-F5344CB8AC3E}">
        <p14:creationId xmlns:p14="http://schemas.microsoft.com/office/powerpoint/2010/main" val="17115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3676</TotalTime>
  <Words>572</Words>
  <Application>Microsoft Office PowerPoint</Application>
  <PresentationFormat>Custom</PresentationFormat>
  <Paragraphs>43</Paragraphs>
  <Slides>9</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vt:i4>
      </vt:variant>
    </vt:vector>
  </HeadingPairs>
  <TitlesOfParts>
    <vt:vector size="22" baseType="lpstr">
      <vt:lpstr>HP001 4 hàng</vt:lpstr>
      <vt:lpstr>Times New Roman</vt:lpstr>
      <vt:lpstr>Calibri Light</vt:lpstr>
      <vt:lpstr>Calibri</vt:lpstr>
      <vt:lpstr>Kalam</vt:lpstr>
      <vt:lpstr>UTM Cookies</vt:lpstr>
      <vt:lpstr>Arial-Rounded</vt:lpstr>
      <vt:lpstr>UTM Avo</vt:lpstr>
      <vt:lpstr>Montserrat</vt:lpstr>
      <vt:lpstr>Arial</vt:lpstr>
      <vt:lpstr>Doodle Sketchbook by Slidesgo</vt:lpstr>
      <vt:lpstr>Custom Design</vt:lpstr>
      <vt:lpstr>2_Doodle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Trang Thu</cp:lastModifiedBy>
  <cp:revision>243</cp:revision>
  <dcterms:modified xsi:type="dcterms:W3CDTF">2023-04-23T07:28:16Z</dcterms:modified>
</cp:coreProperties>
</file>