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3" r:id="rId2"/>
    <p:sldId id="256" r:id="rId3"/>
    <p:sldId id="306" r:id="rId4"/>
    <p:sldId id="273" r:id="rId5"/>
    <p:sldId id="305" r:id="rId6"/>
    <p:sldId id="258" r:id="rId7"/>
    <p:sldId id="327" r:id="rId8"/>
    <p:sldId id="279" r:id="rId9"/>
    <p:sldId id="328" r:id="rId10"/>
    <p:sldId id="329" r:id="rId11"/>
    <p:sldId id="330" r:id="rId12"/>
    <p:sldId id="331" r:id="rId13"/>
    <p:sldId id="332" r:id="rId14"/>
    <p:sldId id="307" r:id="rId15"/>
    <p:sldId id="333" r:id="rId16"/>
    <p:sldId id="334" r:id="rId17"/>
    <p:sldId id="338" r:id="rId18"/>
    <p:sldId id="336" r:id="rId19"/>
    <p:sldId id="319" r:id="rId20"/>
    <p:sldId id="310" r:id="rId21"/>
    <p:sldId id="311" r:id="rId22"/>
  </p:sldIdLst>
  <p:sldSz cx="9144000" cy="5143500" type="screen16x9"/>
  <p:notesSz cx="6858000" cy="9144000"/>
  <p:custDataLst>
    <p:tags r:id="rId24"/>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94725E-4CD1-4C93-AB53-4CAB518E2C48}">
          <p14:sldIdLst>
            <p14:sldId id="303"/>
            <p14:sldId id="256"/>
            <p14:sldId id="306"/>
            <p14:sldId id="273"/>
            <p14:sldId id="305"/>
            <p14:sldId id="258"/>
            <p14:sldId id="327"/>
            <p14:sldId id="279"/>
            <p14:sldId id="328"/>
            <p14:sldId id="329"/>
            <p14:sldId id="330"/>
            <p14:sldId id="331"/>
            <p14:sldId id="332"/>
            <p14:sldId id="307"/>
            <p14:sldId id="333"/>
            <p14:sldId id="334"/>
            <p14:sldId id="338"/>
            <p14:sldId id="336"/>
            <p14:sldId id="319"/>
            <p14:sldId id="310"/>
            <p14:sldId id="31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FEAFF"/>
    <a:srgbClr val="A521AF"/>
    <a:srgbClr val="B9EDFF"/>
    <a:srgbClr val="FFFF01"/>
    <a:srgbClr val="FFFF37"/>
    <a:srgbClr val="F3CEF6"/>
    <a:srgbClr val="ECB2F0"/>
    <a:srgbClr val="E496EA"/>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3772" autoAdjust="0"/>
  </p:normalViewPr>
  <p:slideViewPr>
    <p:cSldViewPr>
      <p:cViewPr varScale="1">
        <p:scale>
          <a:sx n="109" d="100"/>
          <a:sy n="109" d="100"/>
        </p:scale>
        <p:origin x="821" y="77"/>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11AB5648-AA61-431A-B2C7-F40681E43B61}"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1149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314417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16267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95513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14</a:t>
            </a:fld>
            <a:endParaRPr lang="zh-CN" altLang="en-US"/>
          </a:p>
        </p:txBody>
      </p:sp>
    </p:spTree>
    <p:extLst>
      <p:ext uri="{BB962C8B-B14F-4D97-AF65-F5344CB8AC3E}">
        <p14:creationId xmlns:p14="http://schemas.microsoft.com/office/powerpoint/2010/main" val="242068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extLst>
      <p:ext uri="{BB962C8B-B14F-4D97-AF65-F5344CB8AC3E}">
        <p14:creationId xmlns:p14="http://schemas.microsoft.com/office/powerpoint/2010/main" val="253576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49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97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1460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26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296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140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304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300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894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25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0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076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712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540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3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2414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1421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8113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5853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84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3392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510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22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313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907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6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5/7/2023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1" r:id="rId4"/>
    <p:sldLayoutId id="2147483679" r:id="rId5"/>
    <p:sldLayoutId id="2147483676" r:id="rId6"/>
    <p:sldLayoutId id="2147483674" r:id="rId7"/>
    <p:sldLayoutId id="2147483663" r:id="rId8"/>
    <p:sldLayoutId id="2147483651" r:id="rId9"/>
    <p:sldLayoutId id="2147483652" r:id="rId10"/>
    <p:sldLayoutId id="2147483653" r:id="rId11"/>
    <p:sldLayoutId id="2147483654" r:id="rId12"/>
    <p:sldLayoutId id="2147483684" r:id="rId13"/>
    <p:sldLayoutId id="2147483683" r:id="rId14"/>
    <p:sldLayoutId id="2147483682" r:id="rId15"/>
    <p:sldLayoutId id="2147483680" r:id="rId16"/>
    <p:sldLayoutId id="2147483678" r:id="rId17"/>
    <p:sldLayoutId id="2147483677" r:id="rId18"/>
    <p:sldLayoutId id="2147483675"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2" r:id="rId30"/>
    <p:sldLayoutId id="2147483661" r:id="rId31"/>
    <p:sldLayoutId id="2147483660" r:id="rId32"/>
    <p:sldLayoutId id="2147483655" r:id="rId33"/>
    <p:sldLayoutId id="2147483656" r:id="rId34"/>
    <p:sldLayoutId id="2147483657" r:id="rId35"/>
    <p:sldLayoutId id="2147483658" r:id="rId36"/>
    <p:sldLayoutId id="2147483659" r:id="rId37"/>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0620"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1622227" y="1806179"/>
            <a:ext cx="5899547" cy="1521619"/>
          </a:xfrm>
          <a:prstGeom prst="rect">
            <a:avLst/>
          </a:prstGeom>
        </p:spPr>
        <p:txBody>
          <a:bodyPr spcFirstLastPara="1" wrap="none" fromWordArt="1">
            <a:prstTxWarp prst="textArchUp">
              <a:avLst>
                <a:gd name="adj" fmla="val 11020680"/>
              </a:avLst>
            </a:prstTxWarp>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CHÀO</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MỪNG</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CON </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VỚI</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HỌC</a:t>
            </a:r>
            <a:endPar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8" name="圆角矩形 1"/>
          <p:cNvSpPr/>
          <p:nvPr/>
        </p:nvSpPr>
        <p:spPr>
          <a:xfrm>
            <a:off x="1252538"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marL="0" marR="0" lvl="0" indent="0" algn="ctr" defTabSz="109448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TIẾNG VIỆT</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174124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30797"/>
            <a:ext cx="8382000" cy="1384995"/>
          </a:xfrm>
          <a:prstGeom prst="rect">
            <a:avLst/>
          </a:prstGeom>
        </p:spPr>
        <p:txBody>
          <a:bodyPr wrap="square">
            <a:spAutoFit/>
          </a:bodyPr>
          <a:lstStyle/>
          <a:p>
            <a:pPr algn="just"/>
            <a:r>
              <a:rPr lang="vi-VN" sz="2800"/>
              <a:t>Bây giờ, ao, hồ, đầm phải nhường chỗ cho những tòa nhà cao vút, những con đường cao tốc, những nhà máy tỏa khói mịt mù. </a:t>
            </a:r>
            <a:endParaRPr lang="en-US" sz="2800"/>
          </a:p>
        </p:txBody>
      </p:sp>
      <p:sp>
        <p:nvSpPr>
          <p:cNvPr id="2" name="Rectangle 1"/>
          <p:cNvSpPr/>
          <p:nvPr/>
        </p:nvSpPr>
        <p:spPr>
          <a:xfrm>
            <a:off x="533400" y="1380110"/>
            <a:ext cx="8001000" cy="954107"/>
          </a:xfrm>
          <a:prstGeom prst="rect">
            <a:avLst/>
          </a:prstGeom>
        </p:spPr>
        <p:txBody>
          <a:bodyPr wrap="square">
            <a:spAutoFit/>
          </a:bodyPr>
          <a:lstStyle/>
          <a:p>
            <a:pPr algn="just"/>
            <a:r>
              <a:rPr lang="vi-VN" sz="2800"/>
              <a:t>Chúng lượn trên bầu trời trong xanh rồi hạ cánh xuống những lũy tre. </a:t>
            </a:r>
            <a:endParaRPr lang="en-US" sz="2800"/>
          </a:p>
        </p:txBody>
      </p:sp>
      <p:sp>
        <p:nvSpPr>
          <p:cNvPr id="13" name="TextBox 12"/>
          <p:cNvSpPr txBox="1"/>
          <p:nvPr/>
        </p:nvSpPr>
        <p:spPr>
          <a:xfrm>
            <a:off x="2514600" y="514350"/>
            <a:ext cx="3886200"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Luyện đọc câu dài</a:t>
            </a:r>
            <a:endParaRPr lang="en-US" sz="2800">
              <a:latin typeface="Arial" pitchFamily="34" charset="0"/>
              <a:ea typeface="Arial-Rounded" pitchFamily="34" charset="0"/>
              <a:cs typeface="Arial" pitchFamily="34" charset="0"/>
            </a:endParaRPr>
          </a:p>
        </p:txBody>
      </p:sp>
      <p:cxnSp>
        <p:nvCxnSpPr>
          <p:cNvPr id="10" name="Straight Connector 9"/>
          <p:cNvCxnSpPr/>
          <p:nvPr/>
        </p:nvCxnSpPr>
        <p:spPr>
          <a:xfrm flipH="1">
            <a:off x="6553200" y="13829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05000" y="273079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962400" y="1823601"/>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2521303" y="27140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549488" y="3562350"/>
            <a:ext cx="98712" cy="435617"/>
            <a:chOff x="2590800" y="2272159"/>
            <a:chExt cx="98712" cy="435617"/>
          </a:xfrm>
        </p:grpSpPr>
        <p:cxnSp>
          <p:nvCxnSpPr>
            <p:cNvPr id="20" name="Straight Connector 1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3200400" y="27140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023012" y="27128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623315"/>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7" name="TextBox 6"/>
          <p:cNvSpPr txBox="1"/>
          <p:nvPr/>
        </p:nvSpPr>
        <p:spPr>
          <a:xfrm>
            <a:off x="-30857" y="4618707"/>
            <a:ext cx="52124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Bài được chia làm mấy đoạn?</a:t>
            </a:r>
            <a:endParaRPr lang="en-US" sz="2800">
              <a:latin typeface="Arial" pitchFamily="34" charset="0"/>
              <a:ea typeface="Arial-Rounded" pitchFamily="34" charset="0"/>
              <a:cs typeface="Arial" pitchFamily="34" charset="0"/>
            </a:endParaRPr>
          </a:p>
        </p:txBody>
      </p:sp>
      <p:sp>
        <p:nvSpPr>
          <p:cNvPr id="2" name="Oval 1"/>
          <p:cNvSpPr/>
          <p:nvPr/>
        </p:nvSpPr>
        <p:spPr>
          <a:xfrm>
            <a:off x="680153" y="728551"/>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15" name="Oval 14"/>
          <p:cNvSpPr/>
          <p:nvPr/>
        </p:nvSpPr>
        <p:spPr>
          <a:xfrm>
            <a:off x="659266" y="2233207"/>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2</a:t>
            </a:r>
          </a:p>
        </p:txBody>
      </p:sp>
      <p:sp>
        <p:nvSpPr>
          <p:cNvPr id="9" name="TextBox 8"/>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41905292"/>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2" name="Oval 1"/>
          <p:cNvSpPr/>
          <p:nvPr/>
        </p:nvSpPr>
        <p:spPr>
          <a:xfrm>
            <a:off x="685800" y="696703"/>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mtClean="0">
                <a:latin typeface="Arial" panose="020B0604020202020204" pitchFamily="34" charset="0"/>
                <a:cs typeface="Arial" panose="020B0604020202020204" pitchFamily="34" charset="0"/>
              </a:rPr>
              <a:t>1</a:t>
            </a:r>
            <a:endParaRPr lang="en-US">
              <a:latin typeface="Arial" panose="020B0604020202020204" pitchFamily="34" charset="0"/>
              <a:cs typeface="Arial" panose="020B0604020202020204" pitchFamily="34" charset="0"/>
            </a:endParaRPr>
          </a:p>
        </p:txBody>
      </p:sp>
      <p:sp>
        <p:nvSpPr>
          <p:cNvPr id="15" name="Oval 14"/>
          <p:cNvSpPr/>
          <p:nvPr/>
        </p:nvSpPr>
        <p:spPr>
          <a:xfrm>
            <a:off x="685800" y="2190750"/>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2</a:t>
            </a:r>
          </a:p>
        </p:txBody>
      </p:sp>
      <p:sp>
        <p:nvSpPr>
          <p:cNvPr id="8" name="TextBox 7"/>
          <p:cNvSpPr txBox="1"/>
          <p:nvPr/>
        </p:nvSpPr>
        <p:spPr>
          <a:xfrm>
            <a:off x="-30857" y="4618707"/>
            <a:ext cx="45266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Đọc nối tiếp từng đoạn</a:t>
            </a:r>
            <a:endParaRPr lang="en-US" sz="2800">
              <a:latin typeface="Arial" pitchFamily="34" charset="0"/>
              <a:ea typeface="Arial-Rounded" pitchFamily="34" charset="0"/>
              <a:cs typeface="Arial" pitchFamily="34" charset="0"/>
            </a:endParaRPr>
          </a:p>
        </p:txBody>
      </p:sp>
      <p:sp>
        <p:nvSpPr>
          <p:cNvPr id="9" name="TextBox 8"/>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880518810"/>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857" y="4618707"/>
            <a:ext cx="26216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Đọc toàn bài</a:t>
            </a:r>
            <a:endParaRPr lang="en-US" sz="2800">
              <a:latin typeface="Arial" pitchFamily="34" charset="0"/>
              <a:ea typeface="Arial-Rounded" pitchFamily="34" charset="0"/>
              <a:cs typeface="Arial" pitchFamily="34" charset="0"/>
            </a:endParaRPr>
          </a:p>
        </p:txBody>
      </p:sp>
      <p:sp>
        <p:nvSpPr>
          <p:cNvPr id="5" name="TextBox 4"/>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6" name="TextBox 5"/>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42506722"/>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215244" y="1899502"/>
            <a:ext cx="3588404" cy="1446550"/>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Trả lời </a:t>
            </a:r>
          </a:p>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câu 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76434" y="94600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3</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50924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7782" y="743234"/>
            <a:ext cx="8444346" cy="2677523"/>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	</a:t>
            </a:r>
            <a:r>
              <a:rPr lang="vi-VN" sz="28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pPr algn="just"/>
            <a:r>
              <a:rPr lang="en-US" sz="2800" smtClean="0"/>
              <a:t>	</a:t>
            </a:r>
            <a:endParaRPr lang="en-US" sz="2800" dirty="0">
              <a:latin typeface="Arial" pitchFamily="34" charset="0"/>
              <a:ea typeface="Arial-Rounded" pitchFamily="34" charset="0"/>
              <a:cs typeface="Arial" pitchFamily="34" charset="0"/>
            </a:endParaRPr>
          </a:p>
        </p:txBody>
      </p:sp>
      <p:sp>
        <p:nvSpPr>
          <p:cNvPr id="2" name="Oval 1"/>
          <p:cNvSpPr/>
          <p:nvPr/>
        </p:nvSpPr>
        <p:spPr>
          <a:xfrm>
            <a:off x="779799" y="8191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616155" y="3534901"/>
            <a:ext cx="7467600" cy="523111"/>
          </a:xfrm>
          <a:prstGeom prst="rect">
            <a:avLst/>
          </a:prstGeom>
          <a:solidFill>
            <a:srgbClr val="B9EDFF"/>
          </a:solidFill>
        </p:spPr>
        <p:txBody>
          <a:bodyPr wrap="square" lIns="91330" tIns="45666" rIns="91330" bIns="45666" rtlCol="0">
            <a:spAutoFit/>
          </a:bodyPr>
          <a:lstStyle/>
          <a:p>
            <a:pPr algn="ctr"/>
            <a:r>
              <a:rPr lang="en-US" sz="2800" dirty="0" smtClean="0">
                <a:latin typeface="Arial" panose="020B0604020202020204" pitchFamily="34" charset="0"/>
                <a:ea typeface="Arial-Rounded" pitchFamily="34" charset="0"/>
                <a:cs typeface="Arial" pitchFamily="34" charset="0"/>
              </a:rPr>
              <a:t>a</a:t>
            </a:r>
            <a:r>
              <a:rPr lang="en-US" sz="2800" smtClean="0">
                <a:latin typeface="Arial" panose="020B0604020202020204" pitchFamily="34" charset="0"/>
                <a:ea typeface="Arial-Rounded" pitchFamily="34" charset="0"/>
                <a:cs typeface="Arial" pitchFamily="34" charset="0"/>
              </a:rPr>
              <a:t>) Hằng ngày, cò đi mò tôm, bắt cá ở đâu?</a:t>
            </a:r>
            <a:endParaRPr lang="en-US" sz="2800" dirty="0">
              <a:latin typeface="Arial" pitchFamily="34" charset="0"/>
              <a:ea typeface="Arial-Rounded" pitchFamily="34" charset="0"/>
              <a:cs typeface="Arial" pitchFamily="34" charset="0"/>
            </a:endParaRPr>
          </a:p>
        </p:txBody>
      </p:sp>
      <p:cxnSp>
        <p:nvCxnSpPr>
          <p:cNvPr id="7" name="Straight Connector 6"/>
          <p:cNvCxnSpPr/>
          <p:nvPr/>
        </p:nvCxnSpPr>
        <p:spPr>
          <a:xfrm flipH="1">
            <a:off x="3733800" y="2495550"/>
            <a:ext cx="472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cxnSp>
        <p:nvCxnSpPr>
          <p:cNvPr id="11" name="Straight Connector 10"/>
          <p:cNvCxnSpPr/>
          <p:nvPr/>
        </p:nvCxnSpPr>
        <p:spPr>
          <a:xfrm flipH="1">
            <a:off x="315086" y="2952750"/>
            <a:ext cx="3266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06051"/>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723498"/>
            <a:ext cx="8610600" cy="3108410"/>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	</a:t>
            </a:r>
            <a:r>
              <a:rPr lang="vi-VN" sz="2800" smtClean="0"/>
              <a:t>Bây </a:t>
            </a:r>
            <a:r>
              <a:rPr lang="vi-VN" sz="2800"/>
              <a:t>giờ, ao, hồ, đầm phải nhường chỗ cho những tòa nhà cao vút, những con đường cao tốc, những nhà máy tỏa khói mịt mù. Cò chẳng còn nơi kiếm ăn. Cò sợ những âm thanh ồn ào. Thế là chúng bay đi.</a:t>
            </a:r>
          </a:p>
          <a:p>
            <a:r>
              <a:rPr lang="en-US" sz="2800" smtClean="0"/>
              <a:t>	</a:t>
            </a:r>
            <a:r>
              <a:rPr lang="vi-VN" sz="2800" smtClean="0"/>
              <a:t>Bé </a:t>
            </a:r>
            <a:r>
              <a:rPr lang="vi-VN" sz="2800"/>
              <a:t>ước ao được thấy những cánh cò trên đồng quê</a:t>
            </a:r>
            <a:r>
              <a:rPr lang="vi-VN" sz="2800" smtClean="0"/>
              <a:t>.</a:t>
            </a:r>
            <a:endParaRPr lang="vi-VN" sz="2800"/>
          </a:p>
        </p:txBody>
      </p:sp>
      <p:sp>
        <p:nvSpPr>
          <p:cNvPr id="15" name="Oval 14"/>
          <p:cNvSpPr/>
          <p:nvPr/>
        </p:nvSpPr>
        <p:spPr>
          <a:xfrm>
            <a:off x="838200" y="7255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2</a:t>
            </a:r>
          </a:p>
        </p:txBody>
      </p:sp>
      <p:sp>
        <p:nvSpPr>
          <p:cNvPr id="8" name="TextBox 7"/>
          <p:cNvSpPr txBox="1"/>
          <p:nvPr/>
        </p:nvSpPr>
        <p:spPr>
          <a:xfrm>
            <a:off x="-106429" y="4289107"/>
            <a:ext cx="9280657" cy="523111"/>
          </a:xfrm>
          <a:prstGeom prst="rect">
            <a:avLst/>
          </a:prstGeom>
          <a:solidFill>
            <a:srgbClr val="B9EDFF"/>
          </a:solidFill>
        </p:spPr>
        <p:txBody>
          <a:bodyPr wrap="square" lIns="91330" tIns="45666" rIns="91330" bIns="45666" rtlCol="0">
            <a:spAutoFit/>
          </a:bodyPr>
          <a:lstStyle/>
          <a:p>
            <a:pPr algn="ctr"/>
            <a:r>
              <a:rPr lang="en-US" sz="2800" dirty="0" smtClean="0">
                <a:latin typeface="Arial" pitchFamily="34" charset="0"/>
                <a:ea typeface="Arial-Rounded" pitchFamily="34" charset="0"/>
                <a:cs typeface="Arial" pitchFamily="34" charset="0"/>
              </a:rPr>
              <a:t>b</a:t>
            </a:r>
            <a:r>
              <a:rPr lang="en-US" sz="2800" smtClean="0">
                <a:latin typeface="Arial" pitchFamily="34" charset="0"/>
                <a:ea typeface="Arial-Rounded" pitchFamily="34" charset="0"/>
                <a:cs typeface="Arial" pitchFamily="34" charset="0"/>
              </a:rPr>
              <a:t>) Bây giờ ở quê bé, những gì đã thay thế ao, hồ, đầm?</a:t>
            </a:r>
            <a:endParaRPr lang="en-US" sz="2800" dirty="0">
              <a:latin typeface="Arial" pitchFamily="34" charset="0"/>
              <a:ea typeface="Arial-Rounded" pitchFamily="34" charset="0"/>
              <a:cs typeface="Arial" pitchFamily="34" charset="0"/>
            </a:endParaRPr>
          </a:p>
        </p:txBody>
      </p:sp>
      <p:cxnSp>
        <p:nvCxnSpPr>
          <p:cNvPr id="10" name="Straight Connector 9"/>
          <p:cNvCxnSpPr/>
          <p:nvPr/>
        </p:nvCxnSpPr>
        <p:spPr>
          <a:xfrm flipH="1">
            <a:off x="1143000" y="1200150"/>
            <a:ext cx="754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4800" y="1657350"/>
            <a:ext cx="838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4800" y="2038350"/>
            <a:ext cx="533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200633359"/>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723498"/>
            <a:ext cx="8610600" cy="3108410"/>
          </a:xfrm>
          <a:prstGeom prst="rect">
            <a:avLst/>
          </a:prstGeom>
          <a:noFill/>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	</a:t>
            </a:r>
            <a:r>
              <a:rPr lang="vi-VN" sz="2800" smtClean="0"/>
              <a:t>Bây </a:t>
            </a:r>
            <a:r>
              <a:rPr lang="vi-VN" sz="2800"/>
              <a:t>giờ, ao, hồ, đầm phải nhường chỗ cho những tòa nhà cao vút, những con đường cao tốc, những nhà máy tỏa khói mịt mù. Cò chẳng còn nơi kiếm ăn. Cò sợ những âm thanh ồn ào. Thế là chúng bay đi.</a:t>
            </a:r>
          </a:p>
          <a:p>
            <a:r>
              <a:rPr lang="en-US" sz="2800" smtClean="0"/>
              <a:t>	</a:t>
            </a:r>
            <a:r>
              <a:rPr lang="vi-VN" sz="2800" smtClean="0"/>
              <a:t>Bé </a:t>
            </a:r>
            <a:r>
              <a:rPr lang="vi-VN" sz="2800"/>
              <a:t>ước ao được thấy những cánh cò trên đồng quê</a:t>
            </a:r>
            <a:r>
              <a:rPr lang="vi-VN" sz="2800" smtClean="0"/>
              <a:t>.</a:t>
            </a:r>
            <a:endParaRPr lang="vi-VN" sz="2800"/>
          </a:p>
        </p:txBody>
      </p:sp>
      <p:sp>
        <p:nvSpPr>
          <p:cNvPr id="15" name="Oval 14"/>
          <p:cNvSpPr/>
          <p:nvPr/>
        </p:nvSpPr>
        <p:spPr>
          <a:xfrm>
            <a:off x="838200" y="7255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2</a:t>
            </a:r>
          </a:p>
        </p:txBody>
      </p:sp>
      <p:sp>
        <p:nvSpPr>
          <p:cNvPr id="8" name="TextBox 7"/>
          <p:cNvSpPr txBox="1"/>
          <p:nvPr/>
        </p:nvSpPr>
        <p:spPr>
          <a:xfrm>
            <a:off x="1638300" y="4276353"/>
            <a:ext cx="5715000"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c) Điều gì khiến đàn cò sợ hãi?</a:t>
            </a:r>
            <a:endParaRPr lang="en-US" sz="2800" dirty="0">
              <a:latin typeface="Arial" pitchFamily="34" charset="0"/>
              <a:ea typeface="Arial-Rounded" pitchFamily="34" charset="0"/>
              <a:cs typeface="Arial" pitchFamily="34" charset="0"/>
            </a:endParaRPr>
          </a:p>
        </p:txBody>
      </p:sp>
      <p:cxnSp>
        <p:nvCxnSpPr>
          <p:cNvPr id="10" name="Straight Connector 9"/>
          <p:cNvCxnSpPr/>
          <p:nvPr/>
        </p:nvCxnSpPr>
        <p:spPr>
          <a:xfrm flipH="1">
            <a:off x="1828800" y="2495550"/>
            <a:ext cx="464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034807707"/>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0717" y="254180"/>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5" name="TextBox 4"/>
          <p:cNvSpPr txBox="1"/>
          <p:nvPr/>
        </p:nvSpPr>
        <p:spPr>
          <a:xfrm>
            <a:off x="907470" y="343477"/>
            <a:ext cx="79248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a:t>
            </a:r>
            <a:r>
              <a:rPr lang="en-US" sz="2400" b="1">
                <a:latin typeface="Arial" pitchFamily="34" charset="0"/>
                <a:ea typeface="Arial-Rounded" pitchFamily="34" charset="0"/>
                <a:cs typeface="Arial" pitchFamily="34" charset="0"/>
              </a:rPr>
              <a:t>ở mục 3</a:t>
            </a:r>
          </a:p>
        </p:txBody>
      </p:sp>
      <p:sp>
        <p:nvSpPr>
          <p:cNvPr id="6" name="Rectangle 5"/>
          <p:cNvSpPr/>
          <p:nvPr/>
        </p:nvSpPr>
        <p:spPr>
          <a:xfrm>
            <a:off x="444630" y="1155284"/>
            <a:ext cx="6718861" cy="769332"/>
          </a:xfrm>
          <a:prstGeom prst="rect">
            <a:avLst/>
          </a:prstGeom>
        </p:spPr>
        <p:txBody>
          <a:bodyPr wrap="none" lIns="91330" tIns="45666" rIns="91330" bIns="45666">
            <a:spAutoFit/>
          </a:bodyPr>
          <a:lstStyle/>
          <a:p>
            <a:pPr algn="ctr"/>
            <a:r>
              <a:rPr lang="en-US" sz="4400">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 Hằng ngày, cò đi mò tôm, bắt cá ở (…).</a:t>
            </a:r>
            <a:endParaRPr lang="en-US" sz="2800">
              <a:latin typeface="Arial" pitchFamily="34" charset="0"/>
              <a:ea typeface="Arial-Rounded" pitchFamily="34" charset="0"/>
              <a:cs typeface="Arial" pitchFamily="34" charset="0"/>
            </a:endParaRPr>
          </a:p>
        </p:txBody>
      </p:sp>
      <p:sp>
        <p:nvSpPr>
          <p:cNvPr id="7" name="Rectangle 6"/>
          <p:cNvSpPr/>
          <p:nvPr/>
        </p:nvSpPr>
        <p:spPr>
          <a:xfrm>
            <a:off x="267717" y="1370046"/>
            <a:ext cx="8886343" cy="523220"/>
          </a:xfrm>
          <a:prstGeom prst="rect">
            <a:avLst/>
          </a:prstGeom>
        </p:spPr>
        <p:txBody>
          <a:bodyPr wrap="none">
            <a:spAutoFit/>
          </a:bodyPr>
          <a:lstStyle/>
          <a:p>
            <a:r>
              <a:rPr lang="en-US" sz="2800">
                <a:latin typeface="Arial" pitchFamily="34" charset="0"/>
                <a:ea typeface="Arial-Rounded" pitchFamily="34" charset="0"/>
                <a:cs typeface="Arial" pitchFamily="34" charset="0"/>
              </a:rPr>
              <a:t>Hằng ngày, cò đi mò tôm, bắt cá ở </a:t>
            </a:r>
            <a:r>
              <a:rPr lang="en-US" sz="2800" smtClean="0">
                <a:solidFill>
                  <a:srgbClr val="FF0000"/>
                </a:solidFill>
                <a:latin typeface="Arial" pitchFamily="34" charset="0"/>
                <a:cs typeface="Arial" pitchFamily="34" charset="0"/>
              </a:rPr>
              <a:t>các ao, hồ, đầm lầy.</a:t>
            </a:r>
            <a:endParaRPr lang="en-US" sz="2800"/>
          </a:p>
        </p:txBody>
      </p:sp>
      <p:sp>
        <p:nvSpPr>
          <p:cNvPr id="8" name="Rectangle 7"/>
          <p:cNvSpPr/>
          <p:nvPr/>
        </p:nvSpPr>
        <p:spPr>
          <a:xfrm>
            <a:off x="444630" y="2012767"/>
            <a:ext cx="4504537" cy="769332"/>
          </a:xfrm>
          <a:prstGeom prst="rect">
            <a:avLst/>
          </a:prstGeom>
        </p:spPr>
        <p:txBody>
          <a:bodyPr wrap="none" lIns="91330" tIns="45666" rIns="91330" bIns="45666">
            <a:spAutoFit/>
          </a:bodyPr>
          <a:lstStyle/>
          <a:p>
            <a:pPr algn="ctr"/>
            <a:r>
              <a:rPr lang="en-US" sz="4400">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 (…) khiến đàn cò sợ hãi. </a:t>
            </a:r>
            <a:endParaRPr lang="en-US" sz="2800">
              <a:latin typeface="Arial" pitchFamily="34" charset="0"/>
              <a:ea typeface="Arial-Rounded" pitchFamily="34" charset="0"/>
              <a:cs typeface="Arial" pitchFamily="34" charset="0"/>
            </a:endParaRPr>
          </a:p>
        </p:txBody>
      </p:sp>
      <p:sp>
        <p:nvSpPr>
          <p:cNvPr id="11" name="Rectangle 10"/>
          <p:cNvSpPr/>
          <p:nvPr/>
        </p:nvSpPr>
        <p:spPr>
          <a:xfrm>
            <a:off x="215517" y="2228031"/>
            <a:ext cx="7319632" cy="523220"/>
          </a:xfrm>
          <a:prstGeom prst="rect">
            <a:avLst/>
          </a:prstGeom>
        </p:spPr>
        <p:txBody>
          <a:bodyPr wrap="none">
            <a:spAutoFit/>
          </a:bodyPr>
          <a:lstStyle/>
          <a:p>
            <a:r>
              <a:rPr lang="en-US" sz="2800" smtClean="0">
                <a:solidFill>
                  <a:srgbClr val="FF0000"/>
                </a:solidFill>
                <a:latin typeface="Arial" pitchFamily="34" charset="0"/>
                <a:cs typeface="Arial" pitchFamily="34" charset="0"/>
              </a:rPr>
              <a:t>Những âm thanh ồn ào </a:t>
            </a:r>
            <a:r>
              <a:rPr lang="en-US" sz="2800" smtClean="0">
                <a:latin typeface="Arial" pitchFamily="34" charset="0"/>
                <a:ea typeface="Arial-Rounded" pitchFamily="34" charset="0"/>
                <a:cs typeface="Arial" pitchFamily="34" charset="0"/>
              </a:rPr>
              <a:t>khiến </a:t>
            </a:r>
            <a:r>
              <a:rPr lang="en-US" sz="2800">
                <a:latin typeface="Arial" pitchFamily="34" charset="0"/>
                <a:ea typeface="Arial-Rounded" pitchFamily="34" charset="0"/>
                <a:cs typeface="Arial" pitchFamily="34" charset="0"/>
              </a:rPr>
              <a:t>đàn cò sợ hãi.</a:t>
            </a:r>
            <a:r>
              <a:rPr lang="en-US" sz="2800" smtClean="0">
                <a:solidFill>
                  <a:srgbClr val="FF0000"/>
                </a:solidFill>
                <a:latin typeface="Arial" pitchFamily="34" charset="0"/>
                <a:cs typeface="Arial" pitchFamily="34" charset="0"/>
              </a:rPr>
              <a:t> </a:t>
            </a:r>
            <a:endParaRPr lang="en-US" sz="2800"/>
          </a:p>
        </p:txBody>
      </p:sp>
    </p:spTree>
    <p:extLst>
      <p:ext uri="{BB962C8B-B14F-4D97-AF65-F5344CB8AC3E}">
        <p14:creationId xmlns:p14="http://schemas.microsoft.com/office/powerpoint/2010/main" val="5995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1"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215244" y="189950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Viết 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76434" y="94600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4</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3601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latin typeface="Arial" panose="020B0604020202020204" pitchFamily="34" charset="0"/>
              <a:cs typeface="Arial" panose="020B0604020202020204" pitchFamily="34" charset="0"/>
            </a:endParaRPr>
          </a:p>
        </p:txBody>
      </p:sp>
      <p:sp>
        <p:nvSpPr>
          <p:cNvPr id="18" name="Flowchart: Document 17"/>
          <p:cNvSpPr/>
          <p:nvPr/>
        </p:nvSpPr>
        <p:spPr>
          <a:xfrm>
            <a:off x="-52123" y="-7165"/>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THẾ</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GIỚI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MẮT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EM</a:t>
            </a:r>
            <a:r>
              <a:rPr lang="en-US" sz="4400" dirty="0" smtClean="0">
                <a:solidFill>
                  <a:schemeClr val="bg1"/>
                </a:solidFill>
                <a:latin typeface="Arial" panose="020B0604020202020204" pitchFamily="34" charset="0"/>
                <a:cs typeface="Arial" panose="020B0604020202020204" pitchFamily="34" charset="0"/>
              </a:rPr>
              <a:t> </a:t>
            </a:r>
            <a:endParaRPr lang="en-US" sz="4400"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1566704" y="2152117"/>
            <a:ext cx="7177473" cy="975143"/>
            <a:chOff x="9526065" y="964372"/>
            <a:chExt cx="5486163"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2" name="Rectangle 10"/>
            <p:cNvSpPr/>
            <p:nvPr/>
          </p:nvSpPr>
          <p:spPr>
            <a:xfrm>
              <a:off x="9526065" y="1030376"/>
              <a:ext cx="5049983" cy="51451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r>
                <a:rPr lang="en-US" sz="4000" smtClean="0">
                  <a:solidFill>
                    <a:schemeClr val="accent6">
                      <a:lumMod val="75000"/>
                    </a:schemeClr>
                  </a:solidFill>
                  <a:latin typeface="Arial" panose="020B0604020202020204" pitchFamily="34" charset="0"/>
                  <a:cs typeface="Arial" panose="020B0604020202020204" pitchFamily="34" charset="0"/>
                </a:rPr>
                <a:t>NHỮNG CÁNH CÒ</a:t>
              </a:r>
              <a:endParaRPr lang="en-US" sz="4000" dirty="0">
                <a:solidFill>
                  <a:schemeClr val="accent6">
                    <a:lumMod val="7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Arial" panose="020B0604020202020204" pitchFamily="34" charset="0"/>
                  <a:cs typeface="Arial" panose="020B0604020202020204" pitchFamily="34" charset="0"/>
                </a:rPr>
                <a:t>Bài</a:t>
              </a:r>
              <a:endParaRPr lang="en-US" sz="2400" dirty="0" smtClean="0">
                <a:latin typeface="Arial" panose="020B0604020202020204" pitchFamily="34" charset="0"/>
                <a:cs typeface="Arial" panose="020B0604020202020204" pitchFamily="34" charset="0"/>
              </a:endParaRPr>
            </a:p>
            <a:p>
              <a:pPr algn="ctr"/>
              <a:r>
                <a:rPr lang="en-US" sz="2400" smtClean="0">
                  <a:latin typeface="Arial" panose="020B0604020202020204" pitchFamily="34" charset="0"/>
                  <a:cs typeface="Arial" panose="020B0604020202020204" pitchFamily="34" charset="0"/>
                </a:rPr>
                <a:t> 5</a:t>
              </a:r>
              <a:endParaRPr lang="en-US" sz="2400" dirty="0">
                <a:latin typeface="Arial" panose="020B0604020202020204" pitchFamily="34" charset="0"/>
                <a:cs typeface="Arial" panose="020B0604020202020204" pitchFamily="34" charset="0"/>
              </a:endParaRPr>
            </a:p>
          </p:txBody>
        </p:sp>
      </p:grpSp>
      <p:grpSp>
        <p:nvGrpSpPr>
          <p:cNvPr id="21" name="Group 20"/>
          <p:cNvGrpSpPr/>
          <p:nvPr/>
        </p:nvGrpSpPr>
        <p:grpSpPr>
          <a:xfrm>
            <a:off x="-607604" y="-39610"/>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p:cNvSpPr/>
            <p:nvPr/>
          </p:nvSpPr>
          <p:spPr>
            <a:xfrm>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smtClean="0">
                  <a:solidFill>
                    <a:schemeClr val="accent6">
                      <a:lumMod val="75000"/>
                    </a:schemeClr>
                  </a:solidFill>
                  <a:latin typeface="Arial" panose="020B0604020202020204" pitchFamily="34" charset="0"/>
                  <a:cs typeface="Arial" panose="020B0604020202020204" pitchFamily="34" charset="0"/>
                </a:rPr>
                <a:t>7</a:t>
              </a:r>
              <a:endParaRPr lang="en-US" sz="9600">
                <a:solidFill>
                  <a:schemeClr val="accent6">
                    <a:lumMod val="75000"/>
                  </a:schemeClr>
                </a:solidFill>
                <a:latin typeface="Arial" panose="020B0604020202020204" pitchFamily="34" charset="0"/>
                <a:cs typeface="Arial" panose="020B0604020202020204" pitchFamily="34" charset="0"/>
              </a:endParaRPr>
            </a:p>
          </p:txBody>
        </p:sp>
      </p:grpSp>
      <p:sp>
        <p:nvSpPr>
          <p:cNvPr id="22" name="TextBox 21"/>
          <p:cNvSpPr txBox="1"/>
          <p:nvPr/>
        </p:nvSpPr>
        <p:spPr>
          <a:xfrm>
            <a:off x="1371600" y="5848350"/>
            <a:ext cx="8420100" cy="1754205"/>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 panose="020B0604020202020204" pitchFamily="34" charset="0"/>
                <a:ea typeface="Arial-Rounded" pitchFamily="34" charset="0"/>
                <a:cs typeface="Arial" panose="020B0604020202020204" pitchFamily="34" charset="0"/>
              </a:rPr>
              <a:t>NẾU KHÔNG MAY BỊ LẠC</a:t>
            </a: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1953310" y="3310209"/>
            <a:ext cx="2085290" cy="1818284"/>
          </a:xfrm>
          <a:prstGeom prst="rect">
            <a:avLst/>
          </a:prstGeom>
        </p:spPr>
      </p:pic>
      <p:sp>
        <p:nvSpPr>
          <p:cNvPr id="28" name="TextBox 27"/>
          <p:cNvSpPr txBox="1"/>
          <p:nvPr/>
        </p:nvSpPr>
        <p:spPr>
          <a:xfrm>
            <a:off x="4431609" y="3232129"/>
            <a:ext cx="2300082" cy="594948"/>
          </a:xfrm>
          <a:prstGeom prst="rect">
            <a:avLst/>
          </a:prstGeom>
          <a:noFill/>
        </p:spPr>
        <p:txBody>
          <a:bodyPr wrap="square" lIns="162473" tIns="81237" rIns="162473" bIns="81237" rtlCol="0">
            <a:spAutoFit/>
          </a:bodyPr>
          <a:lstStyle/>
          <a:p>
            <a:r>
              <a:rPr lang="en-US" sz="2800" b="1" dirty="0" err="1" smtClean="0">
                <a:solidFill>
                  <a:srgbClr val="0070C0"/>
                </a:solidFill>
                <a:latin typeface="Arial" panose="020B0604020202020204" pitchFamily="34" charset="0"/>
                <a:ea typeface="Arial-Rounded" pitchFamily="34" charset="0"/>
                <a:cs typeface="Arial" pitchFamily="34" charset="0"/>
              </a:rPr>
              <a:t>Tiết</a:t>
            </a:r>
            <a:r>
              <a:rPr lang="en-US" sz="2800" b="1" dirty="0" smtClean="0">
                <a:solidFill>
                  <a:srgbClr val="0070C0"/>
                </a:solidFill>
                <a:latin typeface="Arial" panose="020B0604020202020204" pitchFamily="34" charset="0"/>
                <a:ea typeface="Arial-Rounded" pitchFamily="34" charset="0"/>
                <a:cs typeface="Arial" pitchFamily="34" charset="0"/>
              </a:rPr>
              <a:t> 1 - 2</a:t>
            </a:r>
            <a:endParaRPr lang="en-US" sz="2800" b="1" dirty="0">
              <a:solidFill>
                <a:srgbClr val="0070C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2000" advTm="9971"/>
    </mc:Choice>
    <mc:Fallback xmlns="">
      <p:transition spd="slow" advTm="997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8544" y="62386"/>
            <a:ext cx="3900055" cy="561885"/>
          </a:xfrm>
          <a:prstGeom prst="rect">
            <a:avLst/>
          </a:prstGeom>
          <a:noFill/>
          <a:ln>
            <a:noFill/>
          </a:ln>
        </p:spPr>
        <p:txBody>
          <a:bodyPr wrap="square" rtlCol="0">
            <a:spAutoFit/>
          </a:bodyPr>
          <a:lstStyle/>
          <a:p>
            <a:pPr marL="0" marR="0" lvl="0" indent="0" algn="ctr" defTabSz="913180" rtl="0" eaLnBrk="1" fontAlgn="auto" latinLnBrk="0" hangingPunct="1">
              <a:lnSpc>
                <a:spcPct val="120000"/>
              </a:lnSpc>
              <a:spcBef>
                <a:spcPts val="0"/>
              </a:spcBef>
              <a:spcAft>
                <a:spcPts val="0"/>
              </a:spcAft>
              <a:buClrTx/>
              <a:buSzTx/>
              <a:buFontTx/>
              <a:buNone/>
              <a:tabLst/>
              <a:defRPr/>
            </a:pPr>
            <a:r>
              <a:rPr lang="en-US" sz="28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1</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Viết</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ngữ</a:t>
            </a:r>
            <a:endParaRPr kumimoji="0" lang="vi-VN" sz="2800" b="1" u="none" strike="noStrike" kern="1200" cap="none" spc="0" normalizeH="0" baseline="0" noProof="0" dirty="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99441" y="1070664"/>
            <a:ext cx="127447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d</a:t>
            </a:r>
            <a:r>
              <a:rPr lang="en-US" altLang="en-US" sz="3150" b="1" smtClean="0">
                <a:solidFill>
                  <a:srgbClr val="002060"/>
                </a:solidFill>
                <a:latin typeface="HP001 4 hàng" panose="020B0603050302020204" pitchFamily="34" charset="0"/>
                <a:cs typeface="Times New Roman" panose="02020603050405020304" pitchFamily="18" charset="0"/>
              </a:rPr>
              <a:t>uyên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0684" y="2341645"/>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noProof="0" smtClean="0">
                <a:solidFill>
                  <a:srgbClr val="002060"/>
                </a:solidFill>
                <a:latin typeface="HP001 4 hàng" panose="020B0603050302020204" pitchFamily="34" charset="0"/>
                <a:cs typeface="Times New Roman" panose="02020603050405020304" pitchFamily="18" charset="0"/>
              </a:rPr>
              <a:t>âm thanh</a:t>
            </a:r>
            <a:endParaRPr kumimoji="0" lang="en-US" altLang="en-US" sz="310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1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24761" y="2348307"/>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002060"/>
                </a:solidFill>
                <a:latin typeface="HP001 4 hàng" panose="020B0603050302020204" pitchFamily="34" charset="0"/>
                <a:cs typeface="Times New Roman" panose="02020603050405020304" pitchFamily="18" charset="0"/>
              </a:rPr>
              <a:t>âm thanh</a:t>
            </a:r>
          </a:p>
        </p:txBody>
      </p:sp>
      <p:sp>
        <p:nvSpPr>
          <p:cNvPr id="1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76552" y="2341645"/>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002060"/>
                </a:solidFill>
                <a:latin typeface="HP001 4 hàng" panose="020B0603050302020204" pitchFamily="34" charset="0"/>
                <a:cs typeface="Times New Roman" panose="02020603050405020304" pitchFamily="18" charset="0"/>
              </a:rPr>
              <a:t>âm thanh</a:t>
            </a:r>
          </a:p>
        </p:txBody>
      </p:sp>
      <p:sp>
        <p:nvSpPr>
          <p:cNvPr id="16"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345655" y="1063418"/>
            <a:ext cx="110903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smtClean="0">
                <a:solidFill>
                  <a:srgbClr val="002060"/>
                </a:solidFill>
                <a:latin typeface="HP001 4 hàng" panose="020B0603050302020204" pitchFamily="34" charset="0"/>
                <a:cs typeface="Times New Roman" panose="02020603050405020304" pitchFamily="18" charset="0"/>
              </a:rPr>
              <a:t>dáng</a:t>
            </a:r>
            <a:endParaRPr lang="en-US" altLang="en-US" sz="3150" b="1">
              <a:solidFill>
                <a:srgbClr val="002060"/>
              </a:solidFill>
              <a:latin typeface="HP001 4 hàng" panose="020B0603050302020204" pitchFamily="34" charset="0"/>
              <a:cs typeface="Times New Roman" panose="02020603050405020304" pitchFamily="18" charset="0"/>
            </a:endParaRPr>
          </a:p>
        </p:txBody>
      </p:sp>
      <p:sp>
        <p:nvSpPr>
          <p:cNvPr id="1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54069" y="1070664"/>
            <a:ext cx="127447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d</a:t>
            </a:r>
            <a:r>
              <a:rPr lang="en-US" altLang="en-US" sz="3150" b="1" smtClean="0">
                <a:solidFill>
                  <a:srgbClr val="002060"/>
                </a:solidFill>
                <a:latin typeface="HP001 4 hàng" panose="020B0603050302020204" pitchFamily="34" charset="0"/>
                <a:cs typeface="Times New Roman" panose="02020603050405020304" pitchFamily="18" charset="0"/>
              </a:rPr>
              <a:t>uyên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1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900283" y="1063418"/>
            <a:ext cx="110903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smtClean="0">
                <a:solidFill>
                  <a:srgbClr val="002060"/>
                </a:solidFill>
                <a:latin typeface="HP001 4 hàng" panose="020B0603050302020204" pitchFamily="34" charset="0"/>
                <a:cs typeface="Times New Roman" panose="02020603050405020304" pitchFamily="18" charset="0"/>
              </a:rPr>
              <a:t>dáng</a:t>
            </a:r>
            <a:endParaRPr lang="en-US" altLang="en-US" sz="3150" b="1">
              <a:solidFill>
                <a:srgbClr val="002060"/>
              </a:solidFill>
              <a:latin typeface="HP001 4 hàng" panose="020B0603050302020204" pitchFamily="34" charset="0"/>
              <a:cs typeface="Times New Roman" panose="02020603050405020304" pitchFamily="18" charset="0"/>
            </a:endParaRPr>
          </a:p>
        </p:txBody>
      </p:sp>
      <p:sp>
        <p:nvSpPr>
          <p:cNvPr id="2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96102" y="1077910"/>
            <a:ext cx="127447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d</a:t>
            </a:r>
            <a:r>
              <a:rPr lang="en-US" altLang="en-US" sz="3150" b="1" smtClean="0">
                <a:solidFill>
                  <a:srgbClr val="002060"/>
                </a:solidFill>
                <a:latin typeface="HP001 4 hàng" panose="020B0603050302020204" pitchFamily="34" charset="0"/>
                <a:cs typeface="Times New Roman" panose="02020603050405020304" pitchFamily="18" charset="0"/>
              </a:rPr>
              <a:t>uyên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2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442316" y="1070664"/>
            <a:ext cx="110903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smtClean="0">
                <a:solidFill>
                  <a:srgbClr val="002060"/>
                </a:solidFill>
                <a:latin typeface="HP001 4 hàng" panose="020B0603050302020204" pitchFamily="34" charset="0"/>
                <a:cs typeface="Times New Roman" panose="02020603050405020304" pitchFamily="18" charset="0"/>
              </a:rPr>
              <a:t>dáng</a:t>
            </a:r>
            <a:endParaRPr lang="en-US" altLang="en-US" sz="3150" b="1">
              <a:solidFill>
                <a:srgbClr val="002060"/>
              </a:solidFill>
              <a:latin typeface="HP001 4 hàng" panose="020B06030503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8411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40251" y="151861"/>
            <a:ext cx="9220200" cy="535531"/>
          </a:xfrm>
          <a:prstGeom prst="rect">
            <a:avLst/>
          </a:prstGeom>
          <a:noFill/>
          <a:ln>
            <a:noFill/>
          </a:ln>
        </p:spPr>
        <p:txBody>
          <a:bodyPr wrap="square" rtlCol="0">
            <a:spAutoFit/>
          </a:bodyPr>
          <a:lstStyle/>
          <a:p>
            <a:pPr marL="0" marR="0" lvl="0" indent="0" algn="ctr" defTabSz="913180" rtl="0" eaLnBrk="1" fontAlgn="auto" latinLnBrk="0" hangingPunct="1">
              <a:lnSpc>
                <a:spcPct val="120000"/>
              </a:lnSpc>
              <a:spcBef>
                <a:spcPts val="0"/>
              </a:spcBef>
              <a:spcAft>
                <a:spcPts val="0"/>
              </a:spcAft>
              <a:buClrTx/>
              <a:buSzTx/>
              <a:buFontTx/>
              <a:buNone/>
              <a:tabLst/>
              <a:defRPr/>
            </a:pPr>
            <a:r>
              <a:rPr lang="en-US" sz="24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2</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Viết</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trả</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lời</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 ở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mục</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3</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SHS</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trang</a:t>
            </a:r>
            <a:r>
              <a:rPr kumimoji="0" lang="en-US" sz="2400" b="1" i="0" u="none" strike="noStrike" kern="1200" cap="none" spc="0" normalizeH="0" baseline="0" noProof="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135)</a:t>
            </a:r>
            <a:endParaRPr kumimoji="0" lang="vi-VN" sz="2400" b="1" i="0" u="none" strike="noStrike" kern="1200" cap="none" spc="0" normalizeH="0" baseline="0" noProof="0" dirty="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p:cNvGrpSpPr/>
          <p:nvPr/>
        </p:nvGrpSpPr>
        <p:grpSpPr>
          <a:xfrm>
            <a:off x="99599" y="971550"/>
            <a:ext cx="8940499" cy="3383375"/>
            <a:chOff x="138545" y="742949"/>
            <a:chExt cx="8929255" cy="3857188"/>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650631" y="1246119"/>
            <a:ext cx="8458200" cy="523220"/>
          </a:xfrm>
          <a:prstGeom prst="rect">
            <a:avLst/>
          </a:prstGeom>
        </p:spPr>
        <p:txBody>
          <a:bodyPr wrap="square">
            <a:spAutoFit/>
          </a:bodyPr>
          <a:lstStyle/>
          <a:p>
            <a:pPr lvl="0" defTabSz="913056"/>
            <a:r>
              <a:rPr lang="lt-LT" sz="2800" b="1" smtClean="0">
                <a:solidFill>
                  <a:srgbClr val="002060"/>
                </a:solidFill>
                <a:latin typeface="HP001 4 hàng" panose="020B0603050302020204" pitchFamily="34" charset="0"/>
              </a:rPr>
              <a:t>H</a:t>
            </a:r>
            <a:r>
              <a:rPr lang="en-US" sz="2800" b="1" smtClean="0">
                <a:solidFill>
                  <a:srgbClr val="002060"/>
                </a:solidFill>
                <a:latin typeface="HP001 4 hàng" panose="020B0603050302020204" pitchFamily="34" charset="0"/>
              </a:rPr>
              <a:t>ằ</a:t>
            </a:r>
            <a:r>
              <a:rPr lang="lt-LT" sz="2800" b="1" smtClean="0">
                <a:solidFill>
                  <a:srgbClr val="002060"/>
                </a:solidFill>
                <a:latin typeface="HP001 4 hàng" panose="020B0603050302020204" pitchFamily="34" charset="0"/>
              </a:rPr>
              <a:t>ng </a:t>
            </a:r>
            <a:r>
              <a:rPr lang="lt-LT" sz="2800" b="1">
                <a:solidFill>
                  <a:srgbClr val="002060"/>
                </a:solidFill>
                <a:latin typeface="HP001 4 hàng" panose="020B0603050302020204" pitchFamily="34" charset="0"/>
              </a:rPr>
              <a:t>wgày, cò đi jò Ǉį, bắt cá ở các ao, hồ </a:t>
            </a:r>
            <a:r>
              <a:rPr lang="lt-LT" sz="2800" b="1" smtClean="0">
                <a:solidFill>
                  <a:srgbClr val="002060"/>
                </a:solidFill>
                <a:latin typeface="HP001 4 hàng" panose="020B0603050302020204" pitchFamily="34" charset="0"/>
              </a:rPr>
              <a:t>đầm</a:t>
            </a:r>
            <a:endParaRPr kumimoji="0" lang="en-US" sz="2800" i="0" u="none" strike="noStrike" kern="1200" cap="none" spc="0" normalizeH="0" baseline="0" noProof="0" dirty="0">
              <a:ln>
                <a:noFill/>
              </a:ln>
              <a:solidFill>
                <a:srgbClr val="002060"/>
              </a:solidFill>
              <a:effectLst/>
              <a:uLnTx/>
              <a:uFillTx/>
              <a:latin typeface="HP001 4 hàng" panose="020B0603050302020204" pitchFamily="34" charset="0"/>
              <a:ea typeface="+mn-ea"/>
              <a:cs typeface="+mn-cs"/>
            </a:endParaRPr>
          </a:p>
        </p:txBody>
      </p:sp>
      <p:sp>
        <p:nvSpPr>
          <p:cNvPr id="10" name="Rectangle 9"/>
          <p:cNvSpPr/>
          <p:nvPr/>
        </p:nvSpPr>
        <p:spPr>
          <a:xfrm>
            <a:off x="533400" y="2357032"/>
            <a:ext cx="8458200" cy="523220"/>
          </a:xfrm>
          <a:prstGeom prst="rect">
            <a:avLst/>
          </a:prstGeom>
        </p:spPr>
        <p:txBody>
          <a:bodyPr wrap="square">
            <a:spAutoFit/>
          </a:bodyPr>
          <a:lstStyle/>
          <a:p>
            <a:pPr lvl="0" defTabSz="913056"/>
            <a:r>
              <a:rPr lang="vi-VN" sz="2800" b="1">
                <a:solidFill>
                  <a:srgbClr val="002060"/>
                </a:solidFill>
                <a:latin typeface="HP001 4 hàng" panose="020B0603050302020204" pitchFamily="34" charset="0"/>
              </a:rPr>
              <a:t> Nǖững âm </a:t>
            </a:r>
            <a:r>
              <a:rPr lang="el-GR" sz="2800" b="1">
                <a:solidFill>
                  <a:srgbClr val="002060"/>
                </a:solidFill>
                <a:latin typeface="HP001 4 hàng" panose="020B0603050302020204" pitchFamily="34" charset="0"/>
              </a:rPr>
              <a:t>κ</a:t>
            </a:r>
            <a:r>
              <a:rPr lang="vi-VN" sz="2800" b="1">
                <a:solidFill>
                  <a:srgbClr val="002060"/>
                </a:solidFill>
                <a:latin typeface="HP001 4 hàng" panose="020B0603050302020204" pitchFamily="34" charset="0"/>
              </a:rPr>
              <a:t>a</a:t>
            </a:r>
            <a:r>
              <a:rPr lang="el-GR" sz="2800" b="1">
                <a:solidFill>
                  <a:srgbClr val="002060"/>
                </a:solidFill>
                <a:latin typeface="HP001 4 hàng" panose="020B0603050302020204" pitchFamily="34" charset="0"/>
              </a:rPr>
              <a:t>ζ </a:t>
            </a:r>
            <a:r>
              <a:rPr lang="vi-VN" sz="2800" b="1">
                <a:solidFill>
                  <a:srgbClr val="002060"/>
                </a:solidFill>
                <a:latin typeface="HP001 4 hàng" panose="020B0603050302020204" pitchFamily="34" charset="0"/>
              </a:rPr>
              <a:t>Ŭ ào </a:t>
            </a:r>
            <a:r>
              <a:rPr lang="el-GR" sz="2800" b="1">
                <a:solidFill>
                  <a:srgbClr val="002060"/>
                </a:solidFill>
                <a:latin typeface="HP001 4 hàng" panose="020B0603050302020204" pitchFamily="34" charset="0"/>
              </a:rPr>
              <a:t>δΗ</a:t>
            </a:r>
            <a:r>
              <a:rPr lang="vi-VN" sz="2800" b="1">
                <a:solidFill>
                  <a:srgbClr val="002060"/>
                </a:solidFill>
                <a:latin typeface="HP001 4 hàng" panose="020B0603050302020204" pitchFamily="34" charset="0"/>
              </a:rPr>
              <a:t>Ğn cò sợ </a:t>
            </a:r>
            <a:r>
              <a:rPr lang="vi-VN" sz="2800" b="1" smtClean="0">
                <a:solidFill>
                  <a:srgbClr val="002060"/>
                </a:solidFill>
                <a:latin typeface="HP001 4 hàng" panose="020B0603050302020204" pitchFamily="34" charset="0"/>
              </a:rPr>
              <a:t>hãi</a:t>
            </a:r>
            <a:r>
              <a:rPr lang="en-US" sz="2800" b="1" smtClean="0">
                <a:solidFill>
                  <a:srgbClr val="002060"/>
                </a:solidFill>
                <a:latin typeface="HP001 4 hàng" panose="020B0603050302020204" pitchFamily="34" charset="0"/>
              </a:rPr>
              <a: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mn-cs"/>
            </a:endParaRPr>
          </a:p>
        </p:txBody>
      </p:sp>
      <p:sp>
        <p:nvSpPr>
          <p:cNvPr id="17" name="Rectangle 16"/>
          <p:cNvSpPr/>
          <p:nvPr/>
        </p:nvSpPr>
        <p:spPr>
          <a:xfrm>
            <a:off x="193431" y="1121150"/>
            <a:ext cx="457200" cy="523220"/>
          </a:xfrm>
          <a:prstGeom prst="rect">
            <a:avLst/>
          </a:prstGeom>
        </p:spPr>
        <p:txBody>
          <a:bodyPr wrap="square">
            <a:spAutoFit/>
          </a:bodyPr>
          <a:lstStyle/>
          <a:p>
            <a:pPr lvl="0" defTabSz="913056"/>
            <a:r>
              <a:rPr lang="en-US" sz="2800" b="1" smtClean="0">
                <a:solidFill>
                  <a:srgbClr val="00206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8" name="Rectangle 17"/>
          <p:cNvSpPr/>
          <p:nvPr/>
        </p:nvSpPr>
        <p:spPr>
          <a:xfrm>
            <a:off x="99599" y="1813130"/>
            <a:ext cx="1143000" cy="523220"/>
          </a:xfrm>
          <a:prstGeom prst="rect">
            <a:avLst/>
          </a:prstGeom>
        </p:spPr>
        <p:txBody>
          <a:bodyPr wrap="square">
            <a:spAutoFit/>
          </a:bodyPr>
          <a:lstStyle/>
          <a:p>
            <a:pPr lvl="0" defTabSz="913056"/>
            <a:r>
              <a:rPr lang="lt-LT" sz="2800" b="1">
                <a:solidFill>
                  <a:srgbClr val="002060"/>
                </a:solidFill>
                <a:latin typeface="HP001 4 hàng" panose="020B0603050302020204" pitchFamily="34" charset="0"/>
              </a:rPr>
              <a:t>lầy</a:t>
            </a:r>
            <a:r>
              <a:rPr lang="en-US" sz="2800" b="1">
                <a:solidFill>
                  <a:srgbClr val="002060"/>
                </a:solidFill>
                <a:latin typeface="HP001 4 hàng" panose="020B0603050302020204" pitchFamily="34" charset="0"/>
              </a:rPr>
              <a:t>.</a:t>
            </a:r>
            <a:r>
              <a:rPr lang="lt-LT" sz="2800" b="1">
                <a:solidFill>
                  <a:srgbClr val="002060"/>
                </a:solidFill>
                <a:latin typeface="HP001 4 hàng" panose="020B0603050302020204" pitchFamily="34" charset="0"/>
              </a:rPr>
              <a:t>  </a:t>
            </a:r>
            <a:endParaRPr lang="en-US" sz="2800" dirty="0">
              <a:solidFill>
                <a:srgbClr val="002060"/>
              </a:solidFill>
              <a:latin typeface="HP001 4 hàng" panose="020B0603050302020204" pitchFamily="34" charset="0"/>
            </a:endParaRPr>
          </a:p>
        </p:txBody>
      </p:sp>
      <p:sp>
        <p:nvSpPr>
          <p:cNvPr id="12" name="Rectangle 11"/>
          <p:cNvSpPr/>
          <p:nvPr/>
        </p:nvSpPr>
        <p:spPr>
          <a:xfrm>
            <a:off x="192259" y="2203097"/>
            <a:ext cx="457200" cy="523220"/>
          </a:xfrm>
          <a:prstGeom prst="rect">
            <a:avLst/>
          </a:prstGeom>
        </p:spPr>
        <p:txBody>
          <a:bodyPr wrap="square">
            <a:spAutoFit/>
          </a:bodyPr>
          <a:lstStyle/>
          <a:p>
            <a:pPr lvl="0" defTabSz="913056"/>
            <a:r>
              <a:rPr lang="en-US" sz="2800" b="1" smtClean="0">
                <a:solidFill>
                  <a:srgbClr val="00206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18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sp>
        <p:nvSpPr>
          <p:cNvPr id="110" name="文本框 109"/>
          <p:cNvSpPr txBox="1"/>
          <p:nvPr/>
        </p:nvSpPr>
        <p:spPr>
          <a:xfrm>
            <a:off x="173229" y="2325603"/>
            <a:ext cx="3588404" cy="707886"/>
          </a:xfrm>
          <a:prstGeom prst="rect">
            <a:avLst/>
          </a:prstGeom>
          <a:noFill/>
        </p:spPr>
        <p:txBody>
          <a:bodyPr wrap="square" rtlCol="0">
            <a:spAutoFit/>
          </a:bodyPr>
          <a:lstStyle/>
          <a:p>
            <a:pPr algn="ctr"/>
            <a:r>
              <a:rPr lang="en-US" altLang="zh-CN" sz="40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Khởi động</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83099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800" dirty="0">
                <a:latin typeface="Arial" panose="020B0604020202020204" pitchFamily="34" charset="0"/>
                <a:ea typeface="Arial-Rounded" panose="020B0500000000000000" pitchFamily="34" charset="-93"/>
                <a:cs typeface="Arial" panose="020B0604020202020204" pitchFamily="34" charset="0"/>
                <a:sym typeface="+mn-lt"/>
              </a:rPr>
              <a:t>1</a:t>
            </a:r>
            <a:endParaRPr lang="zh-CN" altLang="en-US" sz="48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69443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3" name="TextBox 12"/>
          <p:cNvSpPr txBox="1"/>
          <p:nvPr/>
        </p:nvSpPr>
        <p:spPr>
          <a:xfrm>
            <a:off x="0" y="4019550"/>
            <a:ext cx="8030308" cy="594948"/>
          </a:xfrm>
          <a:prstGeom prst="rect">
            <a:avLst/>
          </a:prstGeom>
          <a:noFill/>
        </p:spPr>
        <p:txBody>
          <a:bodyPr wrap="square" lIns="162473" tIns="81237" rIns="162473" bIns="81237" rtlCol="0">
            <a:spAutoFit/>
          </a:bodyPr>
          <a:lstStyle/>
          <a:p>
            <a:r>
              <a:rPr lang="en-US" sz="2800" dirty="0">
                <a:latin typeface="Arial" pitchFamily="34" charset="0"/>
                <a:ea typeface="Arial-Rounded" pitchFamily="34" charset="0"/>
                <a:cs typeface="Arial" pitchFamily="34" charset="0"/>
              </a:rPr>
              <a:t>a. </a:t>
            </a:r>
            <a:r>
              <a:rPr lang="en-US" sz="2800" dirty="0" err="1" smtClean="0">
                <a:latin typeface="Arial" pitchFamily="34" charset="0"/>
                <a:ea typeface="Arial-Rounded" pitchFamily="34" charset="0"/>
                <a:cs typeface="Arial" pitchFamily="34" charset="0"/>
              </a:rPr>
              <a:t>Em</a:t>
            </a:r>
            <a:r>
              <a:rPr lang="en-US" sz="2800" dirty="0" smtClean="0">
                <a:latin typeface="Arial" pitchFamily="34" charset="0"/>
                <a:ea typeface="Arial-Rounded" pitchFamily="34" charset="0"/>
                <a:cs typeface="Arial" pitchFamily="34" charset="0"/>
              </a:rPr>
              <a:t> </a:t>
            </a:r>
            <a:r>
              <a:rPr lang="en-US" sz="2800" err="1" smtClean="0">
                <a:latin typeface="Arial" pitchFamily="34" charset="0"/>
                <a:ea typeface="Arial-Rounded" pitchFamily="34" charset="0"/>
                <a:cs typeface="Arial" pitchFamily="34" charset="0"/>
              </a:rPr>
              <a:t>thấy</a:t>
            </a:r>
            <a:r>
              <a:rPr lang="en-US" sz="2800" smtClean="0">
                <a:latin typeface="Arial" pitchFamily="34" charset="0"/>
                <a:ea typeface="Arial-Rounded" pitchFamily="34" charset="0"/>
                <a:cs typeface="Arial" pitchFamily="34" charset="0"/>
              </a:rPr>
              <a:t> gì trong mỗi bức tranh</a:t>
            </a:r>
            <a:r>
              <a:rPr lang="en-US" sz="2800" dirty="0" smtClean="0">
                <a:latin typeface="Arial" pitchFamily="34" charset="0"/>
                <a:ea typeface="Arial-Rounded" pitchFamily="34" charset="0"/>
                <a:cs typeface="Arial" pitchFamily="34" charset="0"/>
              </a:rPr>
              <a:t>? </a:t>
            </a:r>
            <a:endParaRPr lang="en-US" sz="2800" dirty="0">
              <a:latin typeface="Arial" pitchFamily="34" charset="0"/>
              <a:ea typeface="Arial-Rounded" pitchFamily="34" charset="0"/>
              <a:cs typeface="Arial" pitchFamily="34" charset="0"/>
            </a:endParaRPr>
          </a:p>
        </p:txBody>
      </p:sp>
      <p:sp>
        <p:nvSpPr>
          <p:cNvPr id="14" name="TextBox 13"/>
          <p:cNvSpPr txBox="1"/>
          <p:nvPr/>
        </p:nvSpPr>
        <p:spPr>
          <a:xfrm>
            <a:off x="-17582" y="4518022"/>
            <a:ext cx="8763000" cy="594948"/>
          </a:xfrm>
          <a:prstGeom prst="rect">
            <a:avLst/>
          </a:prstGeom>
          <a:noFill/>
        </p:spPr>
        <p:txBody>
          <a:bodyPr wrap="square" lIns="162473" tIns="81237" rIns="162473" bIns="81237" rtlCol="0">
            <a:spAutoFit/>
          </a:bodyPr>
          <a:lstStyle/>
          <a:p>
            <a:pPr algn="just"/>
            <a:r>
              <a:rPr lang="en-US" sz="2800" dirty="0" smtClean="0">
                <a:latin typeface="Arial" pitchFamily="34" charset="0"/>
                <a:ea typeface="Arial-Rounded" pitchFamily="34" charset="0"/>
                <a:cs typeface="Arial" pitchFamily="34" charset="0"/>
              </a:rPr>
              <a:t>b</a:t>
            </a:r>
            <a:r>
              <a:rPr lang="en-US" sz="2800" smtClean="0">
                <a:latin typeface="Arial" pitchFamily="34" charset="0"/>
                <a:ea typeface="Arial-Rounded" pitchFamily="34" charset="0"/>
                <a:cs typeface="Arial" pitchFamily="34" charset="0"/>
              </a:rPr>
              <a:t>. Em thích khung cảnh ở tranh nào hơn? Vì sao? </a:t>
            </a:r>
            <a:endParaRPr lang="en-US" sz="2800" dirty="0">
              <a:latin typeface="Arial" pitchFamily="34" charset="0"/>
              <a:ea typeface="Arial-Rounded" pitchFamily="34" charset="0"/>
              <a:cs typeface="Arial" pitchFamily="34" charset="0"/>
            </a:endParaRPr>
          </a:p>
        </p:txBody>
      </p:sp>
      <p:pic>
        <p:nvPicPr>
          <p:cNvPr id="11" name="Picture 3" descr="C:\Users\Nhung\Desktop\CD7 BAI 2.png"/>
          <p:cNvPicPr>
            <a:picLocks noChangeAspect="1" noChangeArrowheads="1"/>
          </p:cNvPicPr>
          <p:nvPr/>
        </p:nvPicPr>
        <p:blipFill>
          <a:blip r:embed="rId2"/>
          <a:srcRect/>
          <a:stretch>
            <a:fillRect/>
          </a:stretch>
        </p:blipFill>
        <p:spPr bwMode="auto">
          <a:xfrm>
            <a:off x="0" y="0"/>
            <a:ext cx="9144000" cy="4019550"/>
          </a:xfrm>
          <a:prstGeom prst="rect">
            <a:avLst/>
          </a:prstGeom>
          <a:noFill/>
        </p:spPr>
      </p:pic>
      <p:sp>
        <p:nvSpPr>
          <p:cNvPr id="5" name="TextBox 4"/>
          <p:cNvSpPr txBox="1"/>
          <p:nvPr/>
        </p:nvSpPr>
        <p:spPr>
          <a:xfrm>
            <a:off x="593190" y="-9235"/>
            <a:ext cx="4038600" cy="461544"/>
          </a:xfrm>
          <a:prstGeom prst="rect">
            <a:avLst/>
          </a:prstGeom>
          <a:solidFill>
            <a:srgbClr val="AFEAFF"/>
          </a:solidFill>
        </p:spPr>
        <p:txBody>
          <a:bodyPr wrap="square" lIns="91317" tIns="45660" rIns="91317" bIns="45660" rtlCol="0">
            <a:spAutoFit/>
          </a:bodyPr>
          <a:lstStyle/>
          <a:p>
            <a:pPr algn="just"/>
            <a:r>
              <a:rPr lang="en-US" sz="2400" b="1" dirty="0" err="1">
                <a:latin typeface="Arial" pitchFamily="34" charset="0"/>
                <a:ea typeface="Arial-Rounded" pitchFamily="34" charset="0"/>
                <a:cs typeface="Arial" pitchFamily="34" charset="0"/>
              </a:rPr>
              <a:t>Quan</a:t>
            </a:r>
            <a:r>
              <a:rPr lang="en-US" sz="2400" b="1" dirty="0">
                <a:latin typeface="Arial" pitchFamily="34" charset="0"/>
                <a:ea typeface="Arial-Rounded" pitchFamily="34" charset="0"/>
                <a:cs typeface="Arial" pitchFamily="34" charset="0"/>
              </a:rPr>
              <a:t> </a:t>
            </a:r>
            <a:r>
              <a:rPr lang="en-US" sz="2400" b="1" err="1">
                <a:latin typeface="Arial" pitchFamily="34" charset="0"/>
                <a:ea typeface="Arial-Rounded" pitchFamily="34" charset="0"/>
                <a:cs typeface="Arial" pitchFamily="34" charset="0"/>
              </a:rPr>
              <a:t>sát</a:t>
            </a:r>
            <a:r>
              <a:rPr lang="en-US" sz="2400" b="1">
                <a:latin typeface="Arial" pitchFamily="34" charset="0"/>
                <a:ea typeface="Arial-Rounded" pitchFamily="34" charset="0"/>
                <a:cs typeface="Arial" pitchFamily="34" charset="0"/>
              </a:rPr>
              <a:t> </a:t>
            </a:r>
            <a:r>
              <a:rPr lang="en-US" sz="2400" b="1" smtClean="0">
                <a:latin typeface="Arial" pitchFamily="34" charset="0"/>
                <a:ea typeface="Arial-Rounded" pitchFamily="34" charset="0"/>
                <a:cs typeface="Arial" pitchFamily="34" charset="0"/>
              </a:rPr>
              <a:t>hai bức </a:t>
            </a:r>
            <a:r>
              <a:rPr lang="en-US" sz="2400" b="1" dirty="0" err="1" smtClean="0">
                <a:latin typeface="Arial" pitchFamily="34" charset="0"/>
                <a:ea typeface="Arial-Rounded" pitchFamily="34" charset="0"/>
                <a:cs typeface="Arial" pitchFamily="34" charset="0"/>
              </a:rPr>
              <a:t>tranh</a:t>
            </a:r>
            <a:endParaRPr lang="en-US" sz="2400" b="1" dirty="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596"/>
            <a:ext cx="562708" cy="6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2</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714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Nhung\Desktop\CD7 BAI 4.png"/>
          <p:cNvPicPr>
            <a:picLocks noChangeAspect="1" noChangeArrowheads="1"/>
          </p:cNvPicPr>
          <p:nvPr/>
        </p:nvPicPr>
        <p:blipFill rotWithShape="1">
          <a:blip r:embed="rId2"/>
          <a:srcRect l="5833" t="25277" r="5000"/>
          <a:stretch/>
        </p:blipFill>
        <p:spPr bwMode="auto">
          <a:xfrm>
            <a:off x="0" y="-17762"/>
            <a:ext cx="9144000" cy="5124450"/>
          </a:xfrm>
          <a:prstGeom prst="rect">
            <a:avLst/>
          </a:prstGeom>
          <a:noFill/>
        </p:spPr>
      </p:pic>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8" name="Cloud 7"/>
          <p:cNvSpPr/>
          <p:nvPr/>
        </p:nvSpPr>
        <p:spPr>
          <a:xfrm>
            <a:off x="7391400" y="11488"/>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14" name="TextBox 13"/>
          <p:cNvSpPr txBox="1"/>
          <p:nvPr/>
        </p:nvSpPr>
        <p:spPr>
          <a:xfrm>
            <a:off x="152400" y="971550"/>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9" name="TextBox 8"/>
          <p:cNvSpPr txBox="1"/>
          <p:nvPr/>
        </p:nvSpPr>
        <p:spPr>
          <a:xfrm>
            <a:off x="-30857" y="4618707"/>
            <a:ext cx="3572225" cy="52311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Luyện đọc từ ngữ</a:t>
            </a:r>
          </a:p>
        </p:txBody>
      </p:sp>
      <p:cxnSp>
        <p:nvCxnSpPr>
          <p:cNvPr id="10" name="Straight Connector 9"/>
          <p:cNvCxnSpPr/>
          <p:nvPr/>
        </p:nvCxnSpPr>
        <p:spPr>
          <a:xfrm flipH="1">
            <a:off x="4457700" y="29527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81600" y="188595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62001" y="3333750"/>
            <a:ext cx="913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11682" y="29527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28052" y="1504950"/>
            <a:ext cx="1623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00330"/>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715563"/>
            <a:ext cx="1905000" cy="489063"/>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rgbClr val="FF0000"/>
                </a:solidFill>
                <a:latin typeface="Arial" pitchFamily="34" charset="0"/>
                <a:cs typeface="Arial" pitchFamily="34" charset="0"/>
              </a:rPr>
              <a:t>Lũy tre:</a:t>
            </a:r>
            <a:endParaRPr lang="en-US" sz="2800">
              <a:latin typeface="Arial" pitchFamily="34" charset="0"/>
              <a:cs typeface="Arial" pitchFamily="34" charset="0"/>
            </a:endParaRPr>
          </a:p>
        </p:txBody>
      </p:sp>
      <p:sp>
        <p:nvSpPr>
          <p:cNvPr id="9" name="Title 1"/>
          <p:cNvSpPr txBox="1">
            <a:spLocks/>
          </p:cNvSpPr>
          <p:nvPr/>
        </p:nvSpPr>
        <p:spPr>
          <a:xfrm>
            <a:off x="1524000" y="703365"/>
            <a:ext cx="7162800" cy="543389"/>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Tre mọc thành hang, nhiều và dày.</a:t>
            </a:r>
            <a:endParaRPr lang="en-US" sz="2800" dirty="0">
              <a:latin typeface="Arial" pitchFamily="34" charset="0"/>
              <a:cs typeface="Arial" pitchFamily="34" charset="0"/>
            </a:endParaRPr>
          </a:p>
        </p:txBody>
      </p:sp>
      <p:sp>
        <p:nvSpPr>
          <p:cNvPr id="13" name="TextBox 12"/>
          <p:cNvSpPr txBox="1"/>
          <p:nvPr/>
        </p:nvSpPr>
        <p:spPr>
          <a:xfrm>
            <a:off x="2552304" y="879"/>
            <a:ext cx="3572225"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Giải nghĩa từ khó</a:t>
            </a:r>
            <a:endParaRPr lang="en-US" sz="2800">
              <a:latin typeface="Arial" pitchFamily="34" charset="0"/>
              <a:ea typeface="Arial-Rounded" pitchFamily="34" charset="0"/>
              <a:cs typeface="Arial" pitchFamily="34" charset="0"/>
            </a:endParaRPr>
          </a:p>
        </p:txBody>
      </p:sp>
      <p:sp>
        <p:nvSpPr>
          <p:cNvPr id="14" name="Title 1"/>
          <p:cNvSpPr txBox="1">
            <a:spLocks/>
          </p:cNvSpPr>
          <p:nvPr/>
        </p:nvSpPr>
        <p:spPr>
          <a:xfrm>
            <a:off x="-15240" y="1469398"/>
            <a:ext cx="1767840" cy="588899"/>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rgbClr val="FF0000"/>
                </a:solidFill>
                <a:latin typeface="Arial" pitchFamily="34" charset="0"/>
                <a:cs typeface="Arial" pitchFamily="34" charset="0"/>
              </a:rPr>
              <a:t>Cao vút:</a:t>
            </a:r>
            <a:endParaRPr lang="en-US" sz="2800">
              <a:latin typeface="Arial" pitchFamily="34" charset="0"/>
              <a:cs typeface="Arial" pitchFamily="34" charset="0"/>
            </a:endParaRPr>
          </a:p>
        </p:txBody>
      </p:sp>
      <p:sp>
        <p:nvSpPr>
          <p:cNvPr id="15" name="Title 1"/>
          <p:cNvSpPr txBox="1">
            <a:spLocks/>
          </p:cNvSpPr>
          <p:nvPr/>
        </p:nvSpPr>
        <p:spPr>
          <a:xfrm>
            <a:off x="1524000" y="1384034"/>
            <a:ext cx="7239000" cy="759626"/>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Rất cao, vươn thẳng lên không trung.  </a:t>
            </a:r>
            <a:endParaRPr lang="en-US" sz="2800">
              <a:latin typeface="Arial" pitchFamily="34" charset="0"/>
              <a:cs typeface="Arial" pitchFamily="34" charset="0"/>
            </a:endParaRPr>
          </a:p>
        </p:txBody>
      </p:sp>
      <p:sp>
        <p:nvSpPr>
          <p:cNvPr id="7" name="Title 1"/>
          <p:cNvSpPr txBox="1">
            <a:spLocks/>
          </p:cNvSpPr>
          <p:nvPr/>
        </p:nvSpPr>
        <p:spPr>
          <a:xfrm>
            <a:off x="0" y="2277113"/>
            <a:ext cx="1767840" cy="588899"/>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rgbClr val="FF0000"/>
                </a:solidFill>
                <a:latin typeface="Arial" pitchFamily="34" charset="0"/>
                <a:cs typeface="Arial" pitchFamily="34" charset="0"/>
              </a:rPr>
              <a:t>Cao tốc:</a:t>
            </a:r>
            <a:endParaRPr lang="en-US" sz="2800">
              <a:latin typeface="Arial" pitchFamily="34" charset="0"/>
              <a:cs typeface="Arial" pitchFamily="34" charset="0"/>
            </a:endParaRPr>
          </a:p>
        </p:txBody>
      </p:sp>
      <p:sp>
        <p:nvSpPr>
          <p:cNvPr id="10" name="Title 1"/>
          <p:cNvSpPr txBox="1">
            <a:spLocks/>
          </p:cNvSpPr>
          <p:nvPr/>
        </p:nvSpPr>
        <p:spPr>
          <a:xfrm>
            <a:off x="1524000" y="2329235"/>
            <a:ext cx="7239000" cy="575054"/>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Tốc độ rất cao.  </a:t>
            </a:r>
            <a:endParaRPr lang="en-US" sz="2800">
              <a:latin typeface="Arial" pitchFamily="34" charset="0"/>
              <a:cs typeface="Arial" pitchFamily="34" charset="0"/>
            </a:endParaRPr>
          </a:p>
        </p:txBody>
      </p:sp>
      <p:sp>
        <p:nvSpPr>
          <p:cNvPr id="11" name="Title 1"/>
          <p:cNvSpPr txBox="1">
            <a:spLocks/>
          </p:cNvSpPr>
          <p:nvPr/>
        </p:nvSpPr>
        <p:spPr>
          <a:xfrm>
            <a:off x="18757" y="3115015"/>
            <a:ext cx="1767840" cy="588899"/>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2800" smtClean="0">
                <a:solidFill>
                  <a:srgbClr val="FF0000"/>
                </a:solidFill>
                <a:latin typeface="Arial" pitchFamily="34" charset="0"/>
                <a:cs typeface="Arial" pitchFamily="34" charset="0"/>
              </a:rPr>
              <a:t>Mịt mù:</a:t>
            </a:r>
            <a:endParaRPr lang="en-US" sz="2800">
              <a:latin typeface="Arial" pitchFamily="34" charset="0"/>
              <a:cs typeface="Arial" pitchFamily="34" charset="0"/>
            </a:endParaRPr>
          </a:p>
        </p:txBody>
      </p:sp>
      <p:sp>
        <p:nvSpPr>
          <p:cNvPr id="12" name="Title 1"/>
          <p:cNvSpPr txBox="1">
            <a:spLocks/>
          </p:cNvSpPr>
          <p:nvPr/>
        </p:nvSpPr>
        <p:spPr>
          <a:xfrm>
            <a:off x="1371600" y="2866012"/>
            <a:ext cx="7239000" cy="1593350"/>
          </a:xfrm>
          <a:prstGeom prst="rect">
            <a:avLst/>
          </a:prstGeom>
        </p:spPr>
        <p:txBody>
          <a:bodyPr vert="horz" lIns="162320" tIns="81163" rIns="162320" bIns="81163"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Không nhìn thấy gì do khói, bụi, hoặc hơi nước bốc lên.  </a:t>
            </a:r>
            <a:endParaRPr lang="en-US" sz="2800">
              <a:latin typeface="Arial" pitchFamily="34" charset="0"/>
              <a:cs typeface="Arial" pitchFamily="34" charset="0"/>
            </a:endParaRPr>
          </a:p>
        </p:txBody>
      </p:sp>
    </p:spTree>
    <p:extLst>
      <p:ext uri="{BB962C8B-B14F-4D97-AF65-F5344CB8AC3E}">
        <p14:creationId xmlns:p14="http://schemas.microsoft.com/office/powerpoint/2010/main" val="1926303440"/>
      </p:ext>
    </p:extLst>
  </p:cSld>
  <p:clrMapOvr>
    <a:masterClrMapping/>
  </p:clrMapOvr>
  <mc:AlternateContent xmlns:mc="http://schemas.openxmlformats.org/markup-compatibility/2006" xmlns:p14="http://schemas.microsoft.com/office/powerpoint/2010/main">
    <mc:Choice Requires="p14">
      <p:transition spd="slow" p14:dur="2000" advTm="17331"/>
    </mc:Choice>
    <mc:Fallback xmlns="">
      <p:transition spd="slow" advTm="17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7"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6200" y="734168"/>
            <a:ext cx="8901546" cy="3847074"/>
          </a:xfrm>
          <a:prstGeom prst="rect">
            <a:avLst/>
          </a:prstGeom>
          <a:noFill/>
        </p:spPr>
        <p:txBody>
          <a:bodyPr wrap="square" lIns="91305" tIns="45654" rIns="91305" bIns="45654" rtlCol="0">
            <a:spAutoFit/>
          </a:bodyPr>
          <a:lstStyle/>
          <a:p>
            <a:r>
              <a:rPr lang="en-US" sz="2400" smtClean="0">
                <a:latin typeface="Arial" pitchFamily="34" charset="0"/>
                <a:ea typeface="Arial-Rounded" pitchFamily="34" charset="0"/>
                <a:cs typeface="Arial" pitchFamily="34" charset="0"/>
              </a:rPr>
              <a:t>	</a:t>
            </a:r>
            <a:r>
              <a:rPr lang="vi-VN" sz="2400"/>
              <a:t>Ông kể ngày xưa, quê của bé có rất nhiều cò. Mùa xuân, từng đàn cò trắng duyên dáng bay tới. Chúng lượn trên bầu trời trong xanh rồi hạ cánh xuống những lũy tre. Hằng ngày, cò đi mò tôm, bắt cá ở các ao, hồ, đầm.</a:t>
            </a:r>
          </a:p>
          <a:p>
            <a:r>
              <a:rPr lang="en-US" sz="2400" smtClean="0"/>
              <a:t>	</a:t>
            </a:r>
            <a:r>
              <a:rPr lang="vi-VN" sz="2400" smtClean="0"/>
              <a:t>Bây </a:t>
            </a:r>
            <a:r>
              <a:rPr lang="vi-VN" sz="2400"/>
              <a:t>giờ, ao, hồ, đầm phải nhường chỗ cho những tòa nhà cao vút, những con đường cao tốc, những nhà máy tỏa khói mịt mù. Cò chẳng còn nơi kiếm ăn. Cò sợ những âm thanh ồn ào. Thế là chúng bay đi.</a:t>
            </a:r>
          </a:p>
          <a:p>
            <a:r>
              <a:rPr lang="en-US" sz="2400" smtClean="0"/>
              <a:t>	</a:t>
            </a:r>
            <a:r>
              <a:rPr lang="vi-VN" sz="2400" smtClean="0"/>
              <a:t>Bé </a:t>
            </a:r>
            <a:r>
              <a:rPr lang="vi-VN" sz="2400"/>
              <a:t>ước ao được thấy những cánh cò trên đồng quê.</a:t>
            </a:r>
          </a:p>
          <a:p>
            <a:pPr algn="r"/>
            <a:r>
              <a:rPr lang="en-US" sz="2400" smtClean="0">
                <a:latin typeface="Arial" pitchFamily="34" charset="0"/>
                <a:ea typeface="Arial-Rounded" pitchFamily="34" charset="0"/>
                <a:cs typeface="Arial" pitchFamily="34" charset="0"/>
              </a:rPr>
              <a:t>(</a:t>
            </a:r>
            <a:r>
              <a:rPr lang="en-US" sz="2000" i="1" smtClean="0">
                <a:latin typeface="Arial" pitchFamily="34" charset="0"/>
                <a:ea typeface="Arial-Rounded" pitchFamily="34" charset="0"/>
                <a:cs typeface="Arial" pitchFamily="34" charset="0"/>
              </a:rPr>
              <a:t>Theo </a:t>
            </a:r>
            <a:r>
              <a:rPr lang="en-US" sz="2000" smtClean="0">
                <a:latin typeface="Arial" pitchFamily="34" charset="0"/>
                <a:ea typeface="Arial-Rounded" pitchFamily="34" charset="0"/>
                <a:cs typeface="Arial" pitchFamily="34" charset="0"/>
              </a:rPr>
              <a:t>Hoài Nam</a:t>
            </a:r>
            <a:r>
              <a:rPr lang="en-US" sz="240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anose="020B0604020202020204" pitchFamily="34" charset="0"/>
                <a:ea typeface="Arial-Rounded" pitchFamily="34" charset="0"/>
                <a:cs typeface="Arial" pitchFamily="34" charset="0"/>
              </a:rPr>
              <a:t>Đọc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anose="020B0604020202020204" pitchFamily="34" charset="0"/>
                <a:ea typeface="Arial-Rounded" pitchFamily="34" charset="0"/>
                <a:cs typeface="Arial" pitchFamily="34" charset="0"/>
              </a:rPr>
              <a:t>Những cánh cò</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13" name="TextBox 12"/>
          <p:cNvSpPr txBox="1"/>
          <p:nvPr/>
        </p:nvSpPr>
        <p:spPr>
          <a:xfrm>
            <a:off x="-30857" y="4618707"/>
            <a:ext cx="2393057" cy="523111"/>
          </a:xfrm>
          <a:prstGeom prst="rect">
            <a:avLst/>
          </a:prstGeom>
          <a:solidFill>
            <a:srgbClr val="B9EDFF"/>
          </a:solidFill>
        </p:spPr>
        <p:txBody>
          <a:bodyPr wrap="square" lIns="91330" tIns="45666" rIns="91330" bIns="45666" rtlCol="0">
            <a:spAutoFit/>
          </a:bodyPr>
          <a:lstStyle/>
          <a:p>
            <a:pPr algn="ctr"/>
            <a:r>
              <a:rPr lang="en-US" sz="2800" smtClean="0">
                <a:latin typeface="Arial" panose="020B0604020202020204" pitchFamily="34" charset="0"/>
                <a:ea typeface="Arial-Rounded" pitchFamily="34" charset="0"/>
                <a:cs typeface="Arial" pitchFamily="34" charset="0"/>
              </a:rPr>
              <a:t>Đọc nối tiếp</a:t>
            </a:r>
            <a:endParaRPr lang="en-US" sz="2800">
              <a:latin typeface="Arial" pitchFamily="34" charset="0"/>
              <a:ea typeface="Arial-Rounded" pitchFamily="34" charset="0"/>
              <a:cs typeface="Arial" pitchFamily="34" charset="0"/>
            </a:endParaRPr>
          </a:p>
        </p:txBody>
      </p:sp>
      <p:sp>
        <p:nvSpPr>
          <p:cNvPr id="7" name="Oval 6"/>
          <p:cNvSpPr/>
          <p:nvPr/>
        </p:nvSpPr>
        <p:spPr>
          <a:xfrm>
            <a:off x="763554" y="715101"/>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9" name="Oval 8"/>
          <p:cNvSpPr/>
          <p:nvPr/>
        </p:nvSpPr>
        <p:spPr>
          <a:xfrm>
            <a:off x="7086600" y="606733"/>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10" name="Oval 9"/>
          <p:cNvSpPr/>
          <p:nvPr/>
        </p:nvSpPr>
        <p:spPr>
          <a:xfrm>
            <a:off x="5181600" y="1018917"/>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a:t>
            </a:r>
          </a:p>
        </p:txBody>
      </p:sp>
      <p:sp>
        <p:nvSpPr>
          <p:cNvPr id="11" name="Oval 10"/>
          <p:cNvSpPr/>
          <p:nvPr/>
        </p:nvSpPr>
        <p:spPr>
          <a:xfrm>
            <a:off x="5867400" y="1323717"/>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4</a:t>
            </a:r>
          </a:p>
        </p:txBody>
      </p:sp>
      <p:sp>
        <p:nvSpPr>
          <p:cNvPr id="12" name="Oval 11"/>
          <p:cNvSpPr/>
          <p:nvPr/>
        </p:nvSpPr>
        <p:spPr>
          <a:xfrm>
            <a:off x="695337" y="2153594"/>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5</a:t>
            </a:r>
          </a:p>
        </p:txBody>
      </p:sp>
      <p:sp>
        <p:nvSpPr>
          <p:cNvPr id="15" name="Oval 14"/>
          <p:cNvSpPr/>
          <p:nvPr/>
        </p:nvSpPr>
        <p:spPr>
          <a:xfrm>
            <a:off x="1653044" y="280035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6</a:t>
            </a:r>
            <a:endParaRPr lang="en-US" b="1" dirty="0">
              <a:latin typeface="Arial" panose="020B0604020202020204" pitchFamily="34" charset="0"/>
              <a:cs typeface="Arial" panose="020B0604020202020204" pitchFamily="34" charset="0"/>
            </a:endParaRPr>
          </a:p>
        </p:txBody>
      </p:sp>
      <p:sp>
        <p:nvSpPr>
          <p:cNvPr id="16" name="Oval 15"/>
          <p:cNvSpPr/>
          <p:nvPr/>
        </p:nvSpPr>
        <p:spPr>
          <a:xfrm>
            <a:off x="5335172" y="282212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7</a:t>
            </a:r>
          </a:p>
        </p:txBody>
      </p:sp>
      <p:sp>
        <p:nvSpPr>
          <p:cNvPr id="17" name="Oval 16"/>
          <p:cNvSpPr/>
          <p:nvPr/>
        </p:nvSpPr>
        <p:spPr>
          <a:xfrm>
            <a:off x="847737" y="3224552"/>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8</a:t>
            </a:r>
          </a:p>
        </p:txBody>
      </p:sp>
      <p:sp>
        <p:nvSpPr>
          <p:cNvPr id="19" name="Oval 18"/>
          <p:cNvSpPr/>
          <p:nvPr/>
        </p:nvSpPr>
        <p:spPr>
          <a:xfrm>
            <a:off x="763554" y="3751104"/>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3465957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5" grpId="0" animBg="1"/>
      <p:bldP spid="16" grpId="0" animBg="1"/>
      <p:bldP spid="1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2469719"/>
</p:tagLst>
</file>

<file path=ppt/tags/tag2.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467</Words>
  <Application>Microsoft Office PowerPoint</Application>
  <PresentationFormat>On-screen Show (16:9)</PresentationFormat>
  <Paragraphs>132</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宋体</vt:lpstr>
      <vt:lpstr>Arial</vt:lpstr>
      <vt:lpstr>Arial-Rounded</vt:lpstr>
      <vt:lpstr>Calibri</vt:lpstr>
      <vt:lpstr>等线</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Minhthangpc.VN</cp:lastModifiedBy>
  <cp:revision>260</cp:revision>
  <dcterms:created xsi:type="dcterms:W3CDTF">2020-12-08T15:48:47Z</dcterms:created>
  <dcterms:modified xsi:type="dcterms:W3CDTF">2023-05-07T14:52:01Z</dcterms:modified>
</cp:coreProperties>
</file>