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3" r:id="rId2"/>
    <p:sldId id="256" r:id="rId3"/>
    <p:sldId id="306" r:id="rId4"/>
    <p:sldId id="273" r:id="rId5"/>
    <p:sldId id="305" r:id="rId6"/>
    <p:sldId id="258" r:id="rId7"/>
    <p:sldId id="327" r:id="rId8"/>
    <p:sldId id="328" r:id="rId9"/>
    <p:sldId id="339" r:id="rId10"/>
    <p:sldId id="330" r:id="rId11"/>
    <p:sldId id="340" r:id="rId12"/>
    <p:sldId id="341" r:id="rId13"/>
    <p:sldId id="307" r:id="rId14"/>
    <p:sldId id="333" r:id="rId15"/>
    <p:sldId id="334" r:id="rId16"/>
    <p:sldId id="342" r:id="rId17"/>
    <p:sldId id="336" r:id="rId18"/>
    <p:sldId id="319" r:id="rId19"/>
    <p:sldId id="310" r:id="rId20"/>
    <p:sldId id="311" r:id="rId21"/>
  </p:sldIdLst>
  <p:sldSz cx="9144000" cy="5143500" type="screen16x9"/>
  <p:notesSz cx="6858000" cy="9144000"/>
  <p:custDataLst>
    <p:tags r:id="rId23"/>
  </p:custDataLst>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94725E-4CD1-4C93-AB53-4CAB518E2C48}">
          <p14:sldIdLst>
            <p14:sldId id="303"/>
            <p14:sldId id="256"/>
            <p14:sldId id="306"/>
            <p14:sldId id="273"/>
            <p14:sldId id="305"/>
            <p14:sldId id="258"/>
            <p14:sldId id="327"/>
            <p14:sldId id="328"/>
            <p14:sldId id="339"/>
            <p14:sldId id="330"/>
            <p14:sldId id="340"/>
            <p14:sldId id="341"/>
            <p14:sldId id="307"/>
            <p14:sldId id="333"/>
            <p14:sldId id="334"/>
            <p14:sldId id="342"/>
            <p14:sldId id="336"/>
            <p14:sldId id="319"/>
            <p14:sldId id="310"/>
            <p14:sldId id="31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FEAFF"/>
    <a:srgbClr val="A521AF"/>
    <a:srgbClr val="B9EDFF"/>
    <a:srgbClr val="FFFF01"/>
    <a:srgbClr val="FFFF37"/>
    <a:srgbClr val="F3CEF6"/>
    <a:srgbClr val="ECB2F0"/>
    <a:srgbClr val="E496EA"/>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93772" autoAdjust="0"/>
  </p:normalViewPr>
  <p:slideViewPr>
    <p:cSldViewPr>
      <p:cViewPr varScale="1">
        <p:scale>
          <a:sx n="109" d="100"/>
          <a:sy n="109" d="100"/>
        </p:scale>
        <p:origin x="821" y="77"/>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11AB5648-AA61-431A-B2C7-F40681E43B61}" type="slidenum">
              <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rPr>
              <a:pPr marL="0" marR="0" lvl="0" indent="0" algn="r" defTabSz="912813"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511499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3144176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1626731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13</a:t>
            </a:fld>
            <a:endParaRPr lang="zh-CN" altLang="en-US"/>
          </a:p>
        </p:txBody>
      </p:sp>
    </p:spTree>
    <p:extLst>
      <p:ext uri="{BB962C8B-B14F-4D97-AF65-F5344CB8AC3E}">
        <p14:creationId xmlns:p14="http://schemas.microsoft.com/office/powerpoint/2010/main" val="242068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18</a:t>
            </a:fld>
            <a:endParaRPr lang="zh-CN" altLang="en-US"/>
          </a:p>
        </p:txBody>
      </p:sp>
    </p:spTree>
    <p:extLst>
      <p:ext uri="{BB962C8B-B14F-4D97-AF65-F5344CB8AC3E}">
        <p14:creationId xmlns:p14="http://schemas.microsoft.com/office/powerpoint/2010/main" val="253576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6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3180"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18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4491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9786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1460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26096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2960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1409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830418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03000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8941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259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0047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3076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71257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654008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56365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2414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1421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81131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258530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8473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33921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510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2270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43135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90735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612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5/7/2023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5" r:id="rId3"/>
    <p:sldLayoutId id="2147483681" r:id="rId4"/>
    <p:sldLayoutId id="2147483679" r:id="rId5"/>
    <p:sldLayoutId id="2147483676" r:id="rId6"/>
    <p:sldLayoutId id="2147483674" r:id="rId7"/>
    <p:sldLayoutId id="2147483663" r:id="rId8"/>
    <p:sldLayoutId id="2147483651" r:id="rId9"/>
    <p:sldLayoutId id="2147483652" r:id="rId10"/>
    <p:sldLayoutId id="2147483653" r:id="rId11"/>
    <p:sldLayoutId id="2147483654" r:id="rId12"/>
    <p:sldLayoutId id="2147483684" r:id="rId13"/>
    <p:sldLayoutId id="2147483683" r:id="rId14"/>
    <p:sldLayoutId id="2147483682" r:id="rId15"/>
    <p:sldLayoutId id="2147483680" r:id="rId16"/>
    <p:sldLayoutId id="2147483678" r:id="rId17"/>
    <p:sldLayoutId id="2147483677" r:id="rId18"/>
    <p:sldLayoutId id="2147483675" r:id="rId19"/>
    <p:sldLayoutId id="2147483673" r:id="rId20"/>
    <p:sldLayoutId id="2147483672" r:id="rId21"/>
    <p:sldLayoutId id="2147483671" r:id="rId22"/>
    <p:sldLayoutId id="2147483670" r:id="rId23"/>
    <p:sldLayoutId id="2147483669" r:id="rId24"/>
    <p:sldLayoutId id="2147483668" r:id="rId25"/>
    <p:sldLayoutId id="2147483667" r:id="rId26"/>
    <p:sldLayoutId id="2147483666" r:id="rId27"/>
    <p:sldLayoutId id="2147483665" r:id="rId28"/>
    <p:sldLayoutId id="2147483664" r:id="rId29"/>
    <p:sldLayoutId id="2147483662" r:id="rId30"/>
    <p:sldLayoutId id="2147483661" r:id="rId31"/>
    <p:sldLayoutId id="2147483660" r:id="rId32"/>
    <p:sldLayoutId id="2147483655" r:id="rId33"/>
    <p:sldLayoutId id="2147483656" r:id="rId34"/>
    <p:sldLayoutId id="2147483657" r:id="rId35"/>
    <p:sldLayoutId id="2147483658" r:id="rId36"/>
    <p:sldLayoutId id="2147483659" r:id="rId37"/>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组合 2"/>
          <p:cNvGrpSpPr>
            <a:grpSpLocks/>
          </p:cNvGrpSpPr>
          <p:nvPr/>
        </p:nvGrpSpPr>
        <p:grpSpPr bwMode="auto">
          <a:xfrm>
            <a:off x="221456" y="76200"/>
            <a:ext cx="8701088" cy="4638675"/>
            <a:chOff x="280219" y="102086"/>
            <a:chExt cx="11631561" cy="6184490"/>
          </a:xfrm>
        </p:grpSpPr>
        <p:pic>
          <p:nvPicPr>
            <p:cNvPr id="3085" name="图片 4"/>
            <p:cNvPicPr>
              <a:picLocks noChangeAspect="1"/>
            </p:cNvPicPr>
            <p:nvPr/>
          </p:nvPicPr>
          <p:blipFill>
            <a:blip r:embed="rId3">
              <a:extLst>
                <a:ext uri="{28A0092B-C50C-407E-A947-70E740481C1C}">
                  <a14:useLocalDpi xmlns:a14="http://schemas.microsoft.com/office/drawing/2010/main" val="0"/>
                </a:ext>
              </a:extLst>
            </a:blip>
            <a:srcRect l="1936" t="1485" r="2661"/>
            <a:stretch>
              <a:fillRect/>
            </a:stretch>
          </p:blipFill>
          <p:spPr bwMode="auto">
            <a:xfrm>
              <a:off x="280219" y="102086"/>
              <a:ext cx="11631561" cy="61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图片 21"/>
            <p:cNvPicPr>
              <a:picLocks noChangeAspect="1"/>
            </p:cNvPicPr>
            <p:nvPr/>
          </p:nvPicPr>
          <p:blipFill>
            <a:blip r:embed="rId4">
              <a:extLst>
                <a:ext uri="{28A0092B-C50C-407E-A947-70E740481C1C}">
                  <a14:useLocalDpi xmlns:a14="http://schemas.microsoft.com/office/drawing/2010/main" val="0"/>
                </a:ext>
              </a:extLst>
            </a:blip>
            <a:srcRect b="33488"/>
            <a:stretch>
              <a:fillRect/>
            </a:stretch>
          </p:blipFill>
          <p:spPr bwMode="auto">
            <a:xfrm>
              <a:off x="595310" y="658721"/>
              <a:ext cx="11001375" cy="397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5" name="图片 3"/>
          <p:cNvPicPr>
            <a:picLocks noChangeAspect="1"/>
          </p:cNvPicPr>
          <p:nvPr/>
        </p:nvPicPr>
        <p:blipFill>
          <a:blip r:embed="rId5">
            <a:extLst>
              <a:ext uri="{28A0092B-C50C-407E-A947-70E740481C1C}">
                <a14:useLocalDpi xmlns:a14="http://schemas.microsoft.com/office/drawing/2010/main" val="0"/>
              </a:ext>
            </a:extLst>
          </a:blip>
          <a:srcRect t="21750"/>
          <a:stretch>
            <a:fillRect/>
          </a:stretch>
        </p:blipFill>
        <p:spPr bwMode="auto">
          <a:xfrm>
            <a:off x="22623" y="2837260"/>
            <a:ext cx="9121378" cy="230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图片 11"/>
          <p:cNvPicPr>
            <a:picLocks noChangeAspect="1"/>
          </p:cNvPicPr>
          <p:nvPr/>
        </p:nvPicPr>
        <p:blipFill>
          <a:blip r:embed="rId6">
            <a:extLst>
              <a:ext uri="{28A0092B-C50C-407E-A947-70E740481C1C}">
                <a14:useLocalDpi xmlns:a14="http://schemas.microsoft.com/office/drawing/2010/main" val="0"/>
              </a:ext>
            </a:extLst>
          </a:blip>
          <a:srcRect t="37500" r="51894" b="32813"/>
          <a:stretch>
            <a:fillRect/>
          </a:stretch>
        </p:blipFill>
        <p:spPr bwMode="auto">
          <a:xfrm>
            <a:off x="6065044" y="-219075"/>
            <a:ext cx="2466975" cy="152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图片 24"/>
          <p:cNvPicPr>
            <a:picLocks noChangeAspect="1"/>
          </p:cNvPicPr>
          <p:nvPr/>
        </p:nvPicPr>
        <p:blipFill>
          <a:blip r:embed="rId7" cstate="print">
            <a:extLst>
              <a:ext uri="{28A0092B-C50C-407E-A947-70E740481C1C}">
                <a14:useLocalDpi xmlns:a14="http://schemas.microsoft.com/office/drawing/2010/main" val="0"/>
              </a:ext>
            </a:extLst>
          </a:blip>
          <a:srcRect l="33203" t="26842" r="49139"/>
          <a:stretch>
            <a:fillRect/>
          </a:stretch>
        </p:blipFill>
        <p:spPr bwMode="auto">
          <a:xfrm rot="20477042">
            <a:off x="1240632" y="2531269"/>
            <a:ext cx="645319" cy="12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图片 13"/>
          <p:cNvPicPr>
            <a:picLocks noChangeAspect="1"/>
          </p:cNvPicPr>
          <p:nvPr/>
        </p:nvPicPr>
        <p:blipFill>
          <a:blip r:embed="rId8">
            <a:extLst>
              <a:ext uri="{28A0092B-C50C-407E-A947-70E740481C1C}">
                <a14:useLocalDpi xmlns:a14="http://schemas.microsoft.com/office/drawing/2010/main" val="0"/>
              </a:ext>
            </a:extLst>
          </a:blip>
          <a:srcRect l="25212" t="14780" r="45265" b="38396"/>
          <a:stretch>
            <a:fillRect/>
          </a:stretch>
        </p:blipFill>
        <p:spPr bwMode="auto">
          <a:xfrm>
            <a:off x="0" y="26194"/>
            <a:ext cx="1854994" cy="201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图片 22"/>
          <p:cNvPicPr>
            <a:picLocks noChangeAspect="1"/>
          </p:cNvPicPr>
          <p:nvPr/>
        </p:nvPicPr>
        <p:blipFill>
          <a:blip r:embed="rId7">
            <a:extLst>
              <a:ext uri="{28A0092B-C50C-407E-A947-70E740481C1C}">
                <a14:useLocalDpi xmlns:a14="http://schemas.microsoft.com/office/drawing/2010/main" val="0"/>
              </a:ext>
            </a:extLst>
          </a:blip>
          <a:srcRect t="26672" r="83438" b="10953"/>
          <a:stretch>
            <a:fillRect/>
          </a:stretch>
        </p:blipFill>
        <p:spPr bwMode="auto">
          <a:xfrm>
            <a:off x="7862887" y="544117"/>
            <a:ext cx="823913" cy="143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图片 25"/>
          <p:cNvPicPr>
            <a:picLocks noChangeAspect="1"/>
          </p:cNvPicPr>
          <p:nvPr/>
        </p:nvPicPr>
        <p:blipFill>
          <a:blip r:embed="rId9">
            <a:extLst>
              <a:ext uri="{28A0092B-C50C-407E-A947-70E740481C1C}">
                <a14:useLocalDpi xmlns:a14="http://schemas.microsoft.com/office/drawing/2010/main" val="0"/>
              </a:ext>
            </a:extLst>
          </a:blip>
          <a:srcRect l="50938" t="31573" r="32031" b="7401"/>
          <a:stretch>
            <a:fillRect/>
          </a:stretch>
        </p:blipFill>
        <p:spPr bwMode="auto">
          <a:xfrm>
            <a:off x="6419850" y="373856"/>
            <a:ext cx="51077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98532" y="3233738"/>
            <a:ext cx="1807369" cy="173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10620" y="1951435"/>
            <a:ext cx="1122760" cy="142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WordArt 6"/>
          <p:cNvSpPr>
            <a:spLocks noChangeArrowheads="1" noChangeShapeType="1" noTextEdit="1"/>
          </p:cNvSpPr>
          <p:nvPr/>
        </p:nvSpPr>
        <p:spPr bwMode="auto">
          <a:xfrm>
            <a:off x="1622227" y="1806179"/>
            <a:ext cx="5899547" cy="1521619"/>
          </a:xfrm>
          <a:prstGeom prst="rect">
            <a:avLst/>
          </a:prstGeom>
        </p:spPr>
        <p:txBody>
          <a:bodyPr spcFirstLastPara="1" wrap="none" fromWordArt="1">
            <a:prstTxWarp prst="textArchUp">
              <a:avLst>
                <a:gd name="adj" fmla="val 11020680"/>
              </a:avLst>
            </a:prstTxWarp>
          </a:bodyPr>
          <a:lstStyle/>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CHÀO</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MỪNG</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CON </a:t>
            </a:r>
          </a:p>
          <a:p>
            <a:pPr marL="0" marR="0" lvl="0" indent="0" algn="ctr" defTabSz="913180" rtl="0" eaLnBrk="1" fontAlgn="auto" latinLnBrk="0" hangingPunct="1">
              <a:lnSpc>
                <a:spcPct val="100000"/>
              </a:lnSpc>
              <a:spcBef>
                <a:spcPts val="0"/>
              </a:spcBef>
              <a:spcAft>
                <a:spcPts val="0"/>
              </a:spcAft>
              <a:buClrTx/>
              <a:buSzTx/>
              <a:buFontTx/>
              <a:buNone/>
              <a:tabLst/>
              <a:defRPr/>
            </a:pP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VỚI</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0" cap="none" spc="0" normalizeH="0" baseline="0" noProof="0" dirty="0" err="1">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HỌC</a:t>
            </a:r>
            <a:endParaRPr kumimoji="0" lang="en-US" sz="2800" b="1" i="0" u="none" strike="noStrike" kern="10" cap="none" spc="0" normalizeH="0" baseline="0" noProof="0" dirty="0">
              <a:ln w="9525">
                <a:solidFill>
                  <a:srgbClr val="993366"/>
                </a:solidFill>
                <a:round/>
                <a:headEnd/>
                <a:tailEnd/>
              </a:ln>
              <a:solidFill>
                <a:srgbClr val="403152"/>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endParaRPr>
          </a:p>
        </p:txBody>
      </p:sp>
      <p:sp>
        <p:nvSpPr>
          <p:cNvPr id="18" name="圆角矩形 1"/>
          <p:cNvSpPr/>
          <p:nvPr/>
        </p:nvSpPr>
        <p:spPr>
          <a:xfrm>
            <a:off x="1252538" y="3295650"/>
            <a:ext cx="6638925" cy="817960"/>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2103" tIns="41051" rIns="82103" bIns="41051" anchor="ctr"/>
          <a:lstStyle/>
          <a:p>
            <a:pPr marL="0" marR="0" lvl="0" indent="0" algn="ctr" defTabSz="1094487"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rPr>
              <a:t>TIẾNG VIỆT</a:t>
            </a:r>
            <a:endParaRPr kumimoji="0" lang="zh-CN"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Tree>
    <p:extLst>
      <p:ext uri="{BB962C8B-B14F-4D97-AF65-F5344CB8AC3E}">
        <p14:creationId xmlns:p14="http://schemas.microsoft.com/office/powerpoint/2010/main" val="3174124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0499" y="554458"/>
            <a:ext cx="8763000" cy="4524315"/>
          </a:xfrm>
          <a:prstGeom prst="rect">
            <a:avLst/>
          </a:prstGeom>
        </p:spPr>
        <p:txBody>
          <a:bodyPr wrap="square">
            <a:spAutoFit/>
          </a:bodyPr>
          <a:lstStyle/>
          <a:p>
            <a:pPr algn="just"/>
            <a:r>
              <a:rPr lang="en-US" sz="2400" smtClean="0">
                <a:solidFill>
                  <a:srgbClr val="002060"/>
                </a:solidFill>
                <a:latin typeface="inherit"/>
              </a:rPr>
              <a:t>	</a:t>
            </a:r>
            <a:r>
              <a:rPr lang="vi-VN" sz="2400" smtClean="0">
                <a:solidFill>
                  <a:srgbClr val="002060"/>
                </a:solidFill>
                <a:latin typeface="inherit"/>
              </a:rPr>
              <a:t>Một </a:t>
            </a:r>
            <a:r>
              <a:rPr lang="vi-VN" sz="24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Suy </a:t>
            </a:r>
            <a:r>
              <a:rPr lang="vi-VN" sz="24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Cậu </a:t>
            </a:r>
            <a:r>
              <a:rPr lang="vi-VN" sz="2400">
                <a:solidFill>
                  <a:srgbClr val="002060"/>
                </a:solidFill>
                <a:latin typeface="inherit"/>
              </a:rPr>
              <a:t>bé Vinh ngày ấy chính là Lương Thế Vinh. Về sau, ông trở </a:t>
            </a:r>
            <a:r>
              <a:rPr lang="vi-VN" sz="2400" smtClean="0">
                <a:solidFill>
                  <a:srgbClr val="002060"/>
                </a:solidFill>
                <a:latin typeface="inherit"/>
              </a:rPr>
              <a:t>thành </a:t>
            </a:r>
            <a:r>
              <a:rPr lang="vi-VN" sz="2400">
                <a:solidFill>
                  <a:srgbClr val="002060"/>
                </a:solidFill>
                <a:latin typeface="inherit"/>
              </a:rPr>
              <a:t>nhà toán học xuất sắc của nước ta</a:t>
            </a:r>
            <a:r>
              <a:rPr lang="vi-VN" sz="2400" smtClean="0">
                <a:solidFill>
                  <a:srgbClr val="002060"/>
                </a:solidFill>
                <a:latin typeface="inherit"/>
              </a:rPr>
              <a:t>.</a:t>
            </a:r>
            <a:endParaRPr lang="en-US" sz="2400" smtClean="0">
              <a:solidFill>
                <a:srgbClr val="002060"/>
              </a:solidFill>
              <a:latin typeface="inherit"/>
            </a:endParaRPr>
          </a:p>
          <a:p>
            <a:pPr algn="r"/>
            <a:r>
              <a:rPr lang="en-US" sz="2400" smtClean="0">
                <a:solidFill>
                  <a:srgbClr val="002060"/>
                </a:solidFill>
                <a:latin typeface="inherit"/>
              </a:rPr>
              <a:t>(Theo Vũ Ngọc Khánh)</a:t>
            </a:r>
            <a:endParaRPr lang="vi-VN" sz="2400">
              <a:solidFill>
                <a:srgbClr val="002060"/>
              </a:solidFill>
            </a:endParaRPr>
          </a:p>
        </p:txBody>
      </p:sp>
      <p:sp>
        <p:nvSpPr>
          <p:cNvPr id="7" name="TextBox 6"/>
          <p:cNvSpPr txBox="1"/>
          <p:nvPr/>
        </p:nvSpPr>
        <p:spPr>
          <a:xfrm>
            <a:off x="-30857" y="4618707"/>
            <a:ext cx="52124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Bài được chia làm mấy đoạn?</a:t>
            </a:r>
            <a:endParaRPr lang="en-US" sz="2800">
              <a:latin typeface="Arial" pitchFamily="34" charset="0"/>
              <a:ea typeface="Arial-Rounded" pitchFamily="34" charset="0"/>
              <a:cs typeface="Arial" pitchFamily="34" charset="0"/>
            </a:endParaRPr>
          </a:p>
        </p:txBody>
      </p:sp>
      <p:sp>
        <p:nvSpPr>
          <p:cNvPr id="2" name="Oval 1"/>
          <p:cNvSpPr/>
          <p:nvPr/>
        </p:nvSpPr>
        <p:spPr>
          <a:xfrm>
            <a:off x="811666" y="558854"/>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5" name="Oval 14"/>
          <p:cNvSpPr/>
          <p:nvPr/>
        </p:nvSpPr>
        <p:spPr>
          <a:xfrm>
            <a:off x="825734" y="2374009"/>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a:t>
            </a:r>
          </a:p>
        </p:txBody>
      </p:sp>
      <p:sp>
        <p:nvSpPr>
          <p:cNvPr id="11" name="TextBox 10"/>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12" name="Oval 11"/>
          <p:cNvSpPr/>
          <p:nvPr/>
        </p:nvSpPr>
        <p:spPr>
          <a:xfrm>
            <a:off x="814011" y="3809102"/>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841905292"/>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0499" y="554458"/>
            <a:ext cx="8763000" cy="4524315"/>
          </a:xfrm>
          <a:prstGeom prst="rect">
            <a:avLst/>
          </a:prstGeom>
        </p:spPr>
        <p:txBody>
          <a:bodyPr wrap="square">
            <a:spAutoFit/>
          </a:bodyPr>
          <a:lstStyle/>
          <a:p>
            <a:pPr algn="just"/>
            <a:r>
              <a:rPr lang="en-US" sz="2400" smtClean="0">
                <a:solidFill>
                  <a:srgbClr val="002060"/>
                </a:solidFill>
                <a:latin typeface="inherit"/>
              </a:rPr>
              <a:t>	</a:t>
            </a:r>
            <a:r>
              <a:rPr lang="vi-VN" sz="2400" smtClean="0">
                <a:solidFill>
                  <a:srgbClr val="002060"/>
                </a:solidFill>
                <a:latin typeface="inherit"/>
              </a:rPr>
              <a:t>Một </a:t>
            </a:r>
            <a:r>
              <a:rPr lang="vi-VN" sz="24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Suy </a:t>
            </a:r>
            <a:r>
              <a:rPr lang="vi-VN" sz="24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Cậu </a:t>
            </a:r>
            <a:r>
              <a:rPr lang="vi-VN" sz="2400">
                <a:solidFill>
                  <a:srgbClr val="002060"/>
                </a:solidFill>
                <a:latin typeface="inherit"/>
              </a:rPr>
              <a:t>bé Vinh ngày ấy chính là Lương Thế Vinh. Về sau, ông trở </a:t>
            </a:r>
            <a:r>
              <a:rPr lang="vi-VN" sz="2400" smtClean="0">
                <a:solidFill>
                  <a:srgbClr val="002060"/>
                </a:solidFill>
                <a:latin typeface="inherit"/>
              </a:rPr>
              <a:t>thành </a:t>
            </a:r>
            <a:r>
              <a:rPr lang="vi-VN" sz="2400">
                <a:solidFill>
                  <a:srgbClr val="002060"/>
                </a:solidFill>
                <a:latin typeface="inherit"/>
              </a:rPr>
              <a:t>nhà toán học xuất sắc của nước ta</a:t>
            </a:r>
            <a:r>
              <a:rPr lang="vi-VN" sz="2400" smtClean="0">
                <a:solidFill>
                  <a:srgbClr val="002060"/>
                </a:solidFill>
                <a:latin typeface="inherit"/>
              </a:rPr>
              <a:t>.</a:t>
            </a:r>
            <a:endParaRPr lang="en-US" sz="2400" smtClean="0">
              <a:solidFill>
                <a:srgbClr val="002060"/>
              </a:solidFill>
              <a:latin typeface="inherit"/>
            </a:endParaRPr>
          </a:p>
          <a:p>
            <a:pPr algn="r"/>
            <a:r>
              <a:rPr lang="en-US" sz="2400" smtClean="0">
                <a:solidFill>
                  <a:srgbClr val="002060"/>
                </a:solidFill>
                <a:latin typeface="inherit"/>
              </a:rPr>
              <a:t>(Theo Vũ Ngọc Khánh)</a:t>
            </a:r>
            <a:endParaRPr lang="vi-VN" sz="2400">
              <a:solidFill>
                <a:srgbClr val="002060"/>
              </a:solidFill>
            </a:endParaRPr>
          </a:p>
        </p:txBody>
      </p:sp>
      <p:sp>
        <p:nvSpPr>
          <p:cNvPr id="2" name="Oval 1"/>
          <p:cNvSpPr/>
          <p:nvPr/>
        </p:nvSpPr>
        <p:spPr>
          <a:xfrm>
            <a:off x="811666" y="558854"/>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15" name="Oval 14"/>
          <p:cNvSpPr/>
          <p:nvPr/>
        </p:nvSpPr>
        <p:spPr>
          <a:xfrm>
            <a:off x="825734" y="2374009"/>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2</a:t>
            </a:r>
          </a:p>
        </p:txBody>
      </p:sp>
      <p:sp>
        <p:nvSpPr>
          <p:cNvPr id="11" name="TextBox 10"/>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12" name="Oval 11"/>
          <p:cNvSpPr/>
          <p:nvPr/>
        </p:nvSpPr>
        <p:spPr>
          <a:xfrm>
            <a:off x="814011" y="3809102"/>
            <a:ext cx="304800" cy="3810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3</a:t>
            </a:r>
          </a:p>
        </p:txBody>
      </p:sp>
      <p:sp>
        <p:nvSpPr>
          <p:cNvPr id="8" name="TextBox 7"/>
          <p:cNvSpPr txBox="1"/>
          <p:nvPr/>
        </p:nvSpPr>
        <p:spPr>
          <a:xfrm>
            <a:off x="-30857" y="4618707"/>
            <a:ext cx="45266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Đọc nối tiếp từng đoạn</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35844009"/>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0499" y="554458"/>
            <a:ext cx="8763000" cy="4524315"/>
          </a:xfrm>
          <a:prstGeom prst="rect">
            <a:avLst/>
          </a:prstGeom>
        </p:spPr>
        <p:txBody>
          <a:bodyPr wrap="square">
            <a:spAutoFit/>
          </a:bodyPr>
          <a:lstStyle/>
          <a:p>
            <a:pPr algn="just"/>
            <a:r>
              <a:rPr lang="en-US" sz="2400" smtClean="0">
                <a:solidFill>
                  <a:srgbClr val="002060"/>
                </a:solidFill>
                <a:latin typeface="inherit"/>
              </a:rPr>
              <a:t>	</a:t>
            </a:r>
            <a:r>
              <a:rPr lang="vi-VN" sz="2400" smtClean="0">
                <a:solidFill>
                  <a:srgbClr val="002060"/>
                </a:solidFill>
                <a:latin typeface="inherit"/>
              </a:rPr>
              <a:t>Một </a:t>
            </a:r>
            <a:r>
              <a:rPr lang="vi-VN" sz="24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Suy </a:t>
            </a:r>
            <a:r>
              <a:rPr lang="vi-VN" sz="24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Cậu </a:t>
            </a:r>
            <a:r>
              <a:rPr lang="vi-VN" sz="2400">
                <a:solidFill>
                  <a:srgbClr val="002060"/>
                </a:solidFill>
                <a:latin typeface="inherit"/>
              </a:rPr>
              <a:t>bé Vinh ngày ấy chính là Lương Thế Vinh. Về sau, ông trở </a:t>
            </a:r>
            <a:r>
              <a:rPr lang="vi-VN" sz="2400" smtClean="0">
                <a:solidFill>
                  <a:srgbClr val="002060"/>
                </a:solidFill>
                <a:latin typeface="inherit"/>
              </a:rPr>
              <a:t>thành </a:t>
            </a:r>
            <a:r>
              <a:rPr lang="vi-VN" sz="2400">
                <a:solidFill>
                  <a:srgbClr val="002060"/>
                </a:solidFill>
                <a:latin typeface="inherit"/>
              </a:rPr>
              <a:t>nhà toán học xuất sắc của nước ta</a:t>
            </a:r>
            <a:r>
              <a:rPr lang="vi-VN" sz="2400" smtClean="0">
                <a:solidFill>
                  <a:srgbClr val="002060"/>
                </a:solidFill>
                <a:latin typeface="inherit"/>
              </a:rPr>
              <a:t>.</a:t>
            </a:r>
            <a:endParaRPr lang="en-US" sz="2400" smtClean="0">
              <a:solidFill>
                <a:srgbClr val="002060"/>
              </a:solidFill>
              <a:latin typeface="inherit"/>
            </a:endParaRPr>
          </a:p>
          <a:p>
            <a:pPr algn="r"/>
            <a:r>
              <a:rPr lang="en-US" sz="2400" smtClean="0">
                <a:solidFill>
                  <a:srgbClr val="002060"/>
                </a:solidFill>
                <a:latin typeface="inherit"/>
              </a:rPr>
              <a:t>(Theo Vũ Ngọc Khánh)</a:t>
            </a:r>
            <a:endParaRPr lang="vi-VN" sz="2400">
              <a:solidFill>
                <a:srgbClr val="002060"/>
              </a:solidFill>
            </a:endParaRPr>
          </a:p>
        </p:txBody>
      </p:sp>
      <p:sp>
        <p:nvSpPr>
          <p:cNvPr id="11" name="TextBox 10"/>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9" name="TextBox 8"/>
          <p:cNvSpPr txBox="1"/>
          <p:nvPr/>
        </p:nvSpPr>
        <p:spPr>
          <a:xfrm>
            <a:off x="-30857" y="4618707"/>
            <a:ext cx="26216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Đọc toàn bài</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010490142"/>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15244" y="1899502"/>
            <a:ext cx="3588404" cy="1446550"/>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Trả lời </a:t>
            </a:r>
          </a:p>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câu 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3</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509246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8052" y="785451"/>
            <a:ext cx="8229600" cy="2677656"/>
          </a:xfrm>
          <a:prstGeom prst="rect">
            <a:avLst/>
          </a:prstGeom>
        </p:spPr>
        <p:txBody>
          <a:bodyPr wrap="square">
            <a:spAutoFit/>
          </a:bodyPr>
          <a:lstStyle/>
          <a:p>
            <a:pPr algn="just"/>
            <a:r>
              <a:rPr lang="en-US" sz="2800" smtClean="0">
                <a:solidFill>
                  <a:srgbClr val="002060"/>
                </a:solidFill>
                <a:latin typeface="inherit"/>
              </a:rPr>
              <a:t>	</a:t>
            </a:r>
            <a:r>
              <a:rPr lang="vi-VN" sz="2800" smtClean="0">
                <a:solidFill>
                  <a:srgbClr val="002060"/>
                </a:solidFill>
                <a:latin typeface="inherit"/>
              </a:rPr>
              <a:t>Một </a:t>
            </a:r>
            <a:r>
              <a:rPr lang="vi-VN" sz="28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800">
              <a:solidFill>
                <a:srgbClr val="002060"/>
              </a:solidFill>
            </a:endParaRPr>
          </a:p>
        </p:txBody>
      </p:sp>
      <p:sp>
        <p:nvSpPr>
          <p:cNvPr id="2" name="Oval 1"/>
          <p:cNvSpPr/>
          <p:nvPr/>
        </p:nvSpPr>
        <p:spPr>
          <a:xfrm>
            <a:off x="779799" y="8191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1</a:t>
            </a:r>
            <a:endParaRPr lang="en-US" dirty="0">
              <a:latin typeface="Arial" panose="020B0604020202020204" pitchFamily="34" charset="0"/>
              <a:cs typeface="Arial" panose="020B0604020202020204" pitchFamily="34" charset="0"/>
            </a:endParaRPr>
          </a:p>
        </p:txBody>
      </p:sp>
      <p:sp>
        <p:nvSpPr>
          <p:cNvPr id="8" name="TextBox 7"/>
          <p:cNvSpPr txBox="1"/>
          <p:nvPr/>
        </p:nvSpPr>
        <p:spPr>
          <a:xfrm>
            <a:off x="616155" y="3534901"/>
            <a:ext cx="7467600" cy="523111"/>
          </a:xfrm>
          <a:prstGeom prst="rect">
            <a:avLst/>
          </a:prstGeom>
          <a:solidFill>
            <a:srgbClr val="B9EDFF"/>
          </a:solidFill>
        </p:spPr>
        <p:txBody>
          <a:bodyPr wrap="square" lIns="91330" tIns="45666" rIns="91330" bIns="45666" rtlCol="0">
            <a:spAutoFit/>
          </a:bodyPr>
          <a:lstStyle/>
          <a:p>
            <a:pPr algn="ctr"/>
            <a:r>
              <a:rPr lang="en-US" sz="2800" dirty="0" smtClean="0">
                <a:latin typeface="Arial" panose="020B0604020202020204" pitchFamily="34" charset="0"/>
                <a:ea typeface="Arial-Rounded" pitchFamily="34" charset="0"/>
                <a:cs typeface="Arial" pitchFamily="34" charset="0"/>
              </a:rPr>
              <a:t>a</a:t>
            </a:r>
            <a:r>
              <a:rPr lang="en-US" sz="2800" smtClean="0">
                <a:latin typeface="Arial" panose="020B0604020202020204" pitchFamily="34" charset="0"/>
                <a:ea typeface="Arial-Rounded" pitchFamily="34" charset="0"/>
                <a:cs typeface="Arial" pitchFamily="34" charset="0"/>
              </a:rPr>
              <a:t>) Cậu bé Vinh và các bạn chơi trò chơi gì?</a:t>
            </a:r>
            <a:endParaRPr lang="en-US" sz="2800" dirty="0">
              <a:latin typeface="Arial" pitchFamily="34" charset="0"/>
              <a:ea typeface="Arial-Rounded" pitchFamily="34" charset="0"/>
              <a:cs typeface="Arial" pitchFamily="34" charset="0"/>
            </a:endParaRPr>
          </a:p>
        </p:txBody>
      </p:sp>
      <p:cxnSp>
        <p:nvCxnSpPr>
          <p:cNvPr id="7" name="Straight Connector 6"/>
          <p:cNvCxnSpPr/>
          <p:nvPr/>
        </p:nvCxnSpPr>
        <p:spPr>
          <a:xfrm flipH="1">
            <a:off x="2971800" y="1193474"/>
            <a:ext cx="5486400" cy="667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81000" y="1657350"/>
            <a:ext cx="7010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060406051"/>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25550"/>
            <a:ext cx="8229600" cy="2246769"/>
          </a:xfrm>
          <a:prstGeom prst="rect">
            <a:avLst/>
          </a:prstGeom>
        </p:spPr>
        <p:txBody>
          <a:bodyPr wrap="square">
            <a:spAutoFit/>
          </a:bodyPr>
          <a:lstStyle/>
          <a:p>
            <a:pPr algn="just"/>
            <a:r>
              <a:rPr lang="en-US" sz="2800" smtClean="0">
                <a:solidFill>
                  <a:srgbClr val="002060"/>
                </a:solidFill>
                <a:latin typeface="inherit"/>
              </a:rPr>
              <a:t>	</a:t>
            </a:r>
            <a:r>
              <a:rPr lang="vi-VN" sz="2800" smtClean="0">
                <a:solidFill>
                  <a:srgbClr val="002060"/>
                </a:solidFill>
                <a:latin typeface="inherit"/>
              </a:rPr>
              <a:t>Suy </a:t>
            </a:r>
            <a:r>
              <a:rPr lang="vi-VN" sz="28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800">
              <a:solidFill>
                <a:srgbClr val="002060"/>
              </a:solidFill>
            </a:endParaRPr>
          </a:p>
        </p:txBody>
      </p:sp>
      <p:sp>
        <p:nvSpPr>
          <p:cNvPr id="15" name="Oval 14"/>
          <p:cNvSpPr/>
          <p:nvPr/>
        </p:nvSpPr>
        <p:spPr>
          <a:xfrm>
            <a:off x="838200" y="7255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p>
        </p:txBody>
      </p:sp>
      <p:sp>
        <p:nvSpPr>
          <p:cNvPr id="8" name="TextBox 7"/>
          <p:cNvSpPr txBox="1"/>
          <p:nvPr/>
        </p:nvSpPr>
        <p:spPr>
          <a:xfrm>
            <a:off x="-101488" y="3429518"/>
            <a:ext cx="9280657" cy="523111"/>
          </a:xfrm>
          <a:prstGeom prst="rect">
            <a:avLst/>
          </a:prstGeom>
          <a:solidFill>
            <a:srgbClr val="B9EDFF"/>
          </a:solidFill>
        </p:spPr>
        <p:txBody>
          <a:bodyPr wrap="square" lIns="91330" tIns="45666" rIns="91330" bIns="45666" rtlCol="0">
            <a:spAutoFit/>
          </a:bodyPr>
          <a:lstStyle/>
          <a:p>
            <a:pPr algn="ctr"/>
            <a:r>
              <a:rPr lang="en-US" sz="2800" dirty="0" smtClean="0">
                <a:latin typeface="Arial" pitchFamily="34" charset="0"/>
                <a:ea typeface="Arial-Rounded" pitchFamily="34" charset="0"/>
                <a:cs typeface="Arial" pitchFamily="34" charset="0"/>
              </a:rPr>
              <a:t>b</a:t>
            </a:r>
            <a:r>
              <a:rPr lang="en-US" sz="2800" smtClean="0">
                <a:latin typeface="Arial" pitchFamily="34" charset="0"/>
                <a:ea typeface="Arial-Rounded" pitchFamily="34" charset="0"/>
                <a:cs typeface="Arial" pitchFamily="34" charset="0"/>
              </a:rPr>
              <a:t>) Vinh làm thế nào để lấy được quả bóng dưới hố lên?</a:t>
            </a:r>
            <a:endParaRPr lang="en-US" sz="2800" dirty="0">
              <a:latin typeface="Arial" pitchFamily="34" charset="0"/>
              <a:ea typeface="Arial-Rounded" pitchFamily="34" charset="0"/>
              <a:cs typeface="Arial" pitchFamily="34" charset="0"/>
            </a:endParaRPr>
          </a:p>
        </p:txBody>
      </p:sp>
      <p:cxnSp>
        <p:nvCxnSpPr>
          <p:cNvPr id="10" name="Straight Connector 9"/>
          <p:cNvCxnSpPr/>
          <p:nvPr/>
        </p:nvCxnSpPr>
        <p:spPr>
          <a:xfrm flipH="1">
            <a:off x="1143000" y="1200150"/>
            <a:ext cx="7543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4800" y="1657350"/>
            <a:ext cx="838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200633359"/>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92258"/>
            <a:ext cx="8229600" cy="3970318"/>
          </a:xfrm>
          <a:prstGeom prst="rect">
            <a:avLst/>
          </a:prstGeom>
        </p:spPr>
        <p:txBody>
          <a:bodyPr wrap="square">
            <a:spAutoFit/>
          </a:bodyPr>
          <a:lstStyle/>
          <a:p>
            <a:pPr algn="just"/>
            <a:r>
              <a:rPr lang="en-US" sz="2800" smtClean="0">
                <a:solidFill>
                  <a:srgbClr val="002060"/>
                </a:solidFill>
                <a:latin typeface="inherit"/>
              </a:rPr>
              <a:t>	</a:t>
            </a:r>
            <a:r>
              <a:rPr lang="vi-VN" sz="2800" smtClean="0">
                <a:solidFill>
                  <a:srgbClr val="002060"/>
                </a:solidFill>
                <a:latin typeface="inherit"/>
              </a:rPr>
              <a:t>Suy </a:t>
            </a:r>
            <a:r>
              <a:rPr lang="vi-VN" sz="28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r>
              <a:rPr lang="vi-VN" sz="2800" smtClean="0">
                <a:solidFill>
                  <a:srgbClr val="002060"/>
                </a:solidFill>
                <a:latin typeface="inherit"/>
              </a:rPr>
              <a:t>.</a:t>
            </a:r>
            <a:endParaRPr lang="en-US" sz="2800" smtClean="0">
              <a:solidFill>
                <a:srgbClr val="002060"/>
              </a:solidFill>
              <a:latin typeface="inherit"/>
            </a:endParaRPr>
          </a:p>
          <a:p>
            <a:pPr algn="just"/>
            <a:r>
              <a:rPr lang="en-US" sz="2800" smtClean="0">
                <a:solidFill>
                  <a:srgbClr val="002060"/>
                </a:solidFill>
                <a:latin typeface="inherit"/>
              </a:rPr>
              <a:t>	</a:t>
            </a:r>
            <a:r>
              <a:rPr lang="vi-VN" sz="2800" smtClean="0">
                <a:solidFill>
                  <a:srgbClr val="002060"/>
                </a:solidFill>
                <a:latin typeface="inherit"/>
              </a:rPr>
              <a:t>Cậu </a:t>
            </a:r>
            <a:r>
              <a:rPr lang="vi-VN" sz="2800">
                <a:solidFill>
                  <a:srgbClr val="002060"/>
                </a:solidFill>
                <a:latin typeface="inherit"/>
              </a:rPr>
              <a:t>bé Vinh ngày ấy chính là Lương Thế Vinh. Về sau, ông trở thành nhà toán học xuất sắc của nước ta.</a:t>
            </a:r>
            <a:endParaRPr lang="en-US" sz="2800">
              <a:solidFill>
                <a:srgbClr val="002060"/>
              </a:solidFill>
              <a:latin typeface="inherit"/>
            </a:endParaRPr>
          </a:p>
          <a:p>
            <a:pPr algn="just"/>
            <a:endParaRPr lang="vi-VN" sz="2800">
              <a:solidFill>
                <a:srgbClr val="002060"/>
              </a:solidFill>
            </a:endParaRPr>
          </a:p>
        </p:txBody>
      </p:sp>
      <p:sp>
        <p:nvSpPr>
          <p:cNvPr id="15" name="Oval 14"/>
          <p:cNvSpPr/>
          <p:nvPr/>
        </p:nvSpPr>
        <p:spPr>
          <a:xfrm>
            <a:off x="838200" y="7255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2</a:t>
            </a:r>
          </a:p>
        </p:txBody>
      </p:sp>
      <p:sp>
        <p:nvSpPr>
          <p:cNvPr id="8" name="TextBox 7"/>
          <p:cNvSpPr txBox="1"/>
          <p:nvPr/>
        </p:nvSpPr>
        <p:spPr>
          <a:xfrm>
            <a:off x="-12895" y="4434312"/>
            <a:ext cx="9280657"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c) Vì sao các bạn nhìn Vinh trầm trồ, thán phục?</a:t>
            </a:r>
            <a:endParaRPr lang="en-US" sz="2800" dirty="0">
              <a:latin typeface="Arial" pitchFamily="34" charset="0"/>
              <a:ea typeface="Arial-Rounded" pitchFamily="34" charset="0"/>
              <a:cs typeface="Arial" pitchFamily="34" charset="0"/>
            </a:endParaRPr>
          </a:p>
        </p:txBody>
      </p:sp>
      <p:sp>
        <p:nvSpPr>
          <p:cNvPr id="9" name="Oval 8"/>
          <p:cNvSpPr/>
          <p:nvPr/>
        </p:nvSpPr>
        <p:spPr>
          <a:xfrm>
            <a:off x="838200" y="2876550"/>
            <a:ext cx="304800" cy="381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3</a:t>
            </a:r>
          </a:p>
        </p:txBody>
      </p:sp>
      <p:sp>
        <p:nvSpPr>
          <p:cNvPr id="11" name="TextBox 10"/>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202196715"/>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40717" y="254180"/>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5" name="TextBox 4"/>
          <p:cNvSpPr txBox="1"/>
          <p:nvPr/>
        </p:nvSpPr>
        <p:spPr>
          <a:xfrm>
            <a:off x="907470" y="343477"/>
            <a:ext cx="79248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a:t>
            </a:r>
            <a:r>
              <a:rPr lang="en-US" sz="2400" b="1">
                <a:latin typeface="Arial" pitchFamily="34" charset="0"/>
                <a:ea typeface="Arial-Rounded" pitchFamily="34" charset="0"/>
                <a:cs typeface="Arial" pitchFamily="34" charset="0"/>
              </a:rPr>
              <a:t>ở mục 3</a:t>
            </a:r>
          </a:p>
        </p:txBody>
      </p:sp>
      <p:sp>
        <p:nvSpPr>
          <p:cNvPr id="6" name="Rectangle 5"/>
          <p:cNvSpPr/>
          <p:nvPr/>
        </p:nvSpPr>
        <p:spPr>
          <a:xfrm>
            <a:off x="865744" y="1155284"/>
            <a:ext cx="5876644" cy="769332"/>
          </a:xfrm>
          <a:prstGeom prst="rect">
            <a:avLst/>
          </a:prstGeom>
        </p:spPr>
        <p:txBody>
          <a:bodyPr wrap="none" lIns="91330" tIns="45666" rIns="91330" bIns="45666">
            <a:spAutoFit/>
          </a:bodyPr>
          <a:lstStyle/>
          <a:p>
            <a:pPr algn="ctr"/>
            <a:r>
              <a:rPr lang="en-US" sz="4400">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 Cậu bé Vinh và các bạn chơi (…).</a:t>
            </a:r>
            <a:endParaRPr lang="en-US" sz="2800">
              <a:latin typeface="Arial" pitchFamily="34" charset="0"/>
              <a:ea typeface="Arial-Rounded" pitchFamily="34" charset="0"/>
              <a:cs typeface="Arial" pitchFamily="34" charset="0"/>
            </a:endParaRPr>
          </a:p>
        </p:txBody>
      </p:sp>
      <p:sp>
        <p:nvSpPr>
          <p:cNvPr id="7" name="Rectangle 6"/>
          <p:cNvSpPr/>
          <p:nvPr/>
        </p:nvSpPr>
        <p:spPr>
          <a:xfrm>
            <a:off x="23195" y="1155175"/>
            <a:ext cx="8268883" cy="769441"/>
          </a:xfrm>
          <a:prstGeom prst="rect">
            <a:avLst/>
          </a:prstGeom>
        </p:spPr>
        <p:txBody>
          <a:bodyPr wrap="square">
            <a:spAutoFit/>
          </a:bodyPr>
          <a:lstStyle/>
          <a:p>
            <a:r>
              <a:rPr lang="en-US" sz="4400">
                <a:latin typeface="Arial" pitchFamily="34" charset="0"/>
                <a:ea typeface="Arial-Rounded" pitchFamily="34" charset="0"/>
                <a:cs typeface="Arial" pitchFamily="34" charset="0"/>
              </a:rPr>
              <a:t>·</a:t>
            </a:r>
            <a:r>
              <a:rPr lang="en-US" sz="2800">
                <a:latin typeface="Arial" pitchFamily="34" charset="0"/>
                <a:ea typeface="Arial-Rounded" pitchFamily="34" charset="0"/>
                <a:cs typeface="Arial" pitchFamily="34" charset="0"/>
              </a:rPr>
              <a:t> Cậu bé Vinh và các bạn chơi </a:t>
            </a:r>
            <a:r>
              <a:rPr lang="en-US" sz="2800" smtClean="0">
                <a:solidFill>
                  <a:srgbClr val="FF0000"/>
                </a:solidFill>
                <a:latin typeface="Arial" pitchFamily="34" charset="0"/>
                <a:cs typeface="Arial" pitchFamily="34" charset="0"/>
              </a:rPr>
              <a:t>đá bóng.</a:t>
            </a:r>
            <a:endParaRPr lang="en-US" sz="2800"/>
          </a:p>
        </p:txBody>
      </p:sp>
      <p:sp>
        <p:nvSpPr>
          <p:cNvPr id="8" name="Rectangle 7"/>
          <p:cNvSpPr/>
          <p:nvPr/>
        </p:nvSpPr>
        <p:spPr>
          <a:xfrm>
            <a:off x="883317" y="1972658"/>
            <a:ext cx="7599872" cy="769332"/>
          </a:xfrm>
          <a:prstGeom prst="rect">
            <a:avLst/>
          </a:prstGeom>
        </p:spPr>
        <p:txBody>
          <a:bodyPr wrap="none" lIns="91330" tIns="45666" rIns="91330" bIns="45666">
            <a:spAutoFit/>
          </a:bodyPr>
          <a:lstStyle/>
          <a:p>
            <a:pPr algn="ctr"/>
            <a:r>
              <a:rPr lang="en-US" sz="4400">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 Các bạn nhìn Vinh trầm trồ thán phục vì(…). </a:t>
            </a:r>
            <a:endParaRPr lang="en-US" sz="2800">
              <a:latin typeface="Arial" pitchFamily="34" charset="0"/>
              <a:ea typeface="Arial-Rounded" pitchFamily="34" charset="0"/>
              <a:cs typeface="Arial" pitchFamily="34" charset="0"/>
            </a:endParaRPr>
          </a:p>
        </p:txBody>
      </p:sp>
      <p:sp>
        <p:nvSpPr>
          <p:cNvPr id="11" name="Rectangle 10"/>
          <p:cNvSpPr/>
          <p:nvPr/>
        </p:nvSpPr>
        <p:spPr>
          <a:xfrm>
            <a:off x="-25400" y="1991599"/>
            <a:ext cx="9320116" cy="769441"/>
          </a:xfrm>
          <a:prstGeom prst="rect">
            <a:avLst/>
          </a:prstGeom>
        </p:spPr>
        <p:txBody>
          <a:bodyPr wrap="none">
            <a:spAutoFit/>
          </a:bodyPr>
          <a:lstStyle/>
          <a:p>
            <a:r>
              <a:rPr lang="en-US" sz="4400">
                <a:latin typeface="Arial" pitchFamily="34" charset="0"/>
                <a:ea typeface="Arial-Rounded" pitchFamily="34" charset="0"/>
                <a:cs typeface="Arial" pitchFamily="34" charset="0"/>
              </a:rPr>
              <a:t>·</a:t>
            </a:r>
            <a:r>
              <a:rPr lang="en-US" sz="2800">
                <a:latin typeface="Arial" pitchFamily="34" charset="0"/>
                <a:ea typeface="Arial-Rounded" pitchFamily="34" charset="0"/>
                <a:cs typeface="Arial" pitchFamily="34" charset="0"/>
              </a:rPr>
              <a:t> Các bạn nhìn Vinh trầm trồ thán phục vì </a:t>
            </a:r>
            <a:r>
              <a:rPr lang="en-US" sz="2800" smtClean="0">
                <a:solidFill>
                  <a:srgbClr val="FF0000"/>
                </a:solidFill>
                <a:latin typeface="Arial" pitchFamily="34" charset="0"/>
                <a:cs typeface="Arial" pitchFamily="34" charset="0"/>
              </a:rPr>
              <a:t>rất thông minh.</a:t>
            </a:r>
            <a:endParaRPr lang="en-US" sz="2800"/>
          </a:p>
        </p:txBody>
      </p:sp>
    </p:spTree>
    <p:extLst>
      <p:ext uri="{BB962C8B-B14F-4D97-AF65-F5344CB8AC3E}">
        <p14:creationId xmlns:p14="http://schemas.microsoft.com/office/powerpoint/2010/main" val="59955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xit" presetSubtype="21" fill="hold" grpId="1" nodeType="clickEffect">
                                  <p:stCondLst>
                                    <p:cond delay="0"/>
                                  </p:stCondLst>
                                  <p:childTnLst>
                                    <p:animEffect transition="out" filter="barn(inVertic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P spid="8" grpId="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215244" y="1899502"/>
            <a:ext cx="3588404" cy="769441"/>
          </a:xfrm>
          <a:prstGeom prst="rect">
            <a:avLst/>
          </a:prstGeom>
          <a:noFill/>
        </p:spPr>
        <p:txBody>
          <a:bodyPr wrap="square" rtlCol="0">
            <a:spAutoFit/>
          </a:bodyPr>
          <a:lstStyle/>
          <a:p>
            <a:pPr algn="ctr"/>
            <a:r>
              <a:rPr lang="en-US" altLang="zh-CN" sz="44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Viết 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76434" y="946001"/>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4</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36013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4" y="62386"/>
            <a:ext cx="3900055" cy="561885"/>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lang="en-US" sz="28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1</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Viết</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từ</a:t>
            </a:r>
            <a:r>
              <a:rPr kumimoji="0" lang="en-US" sz="2800" b="1"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800" b="1"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ngữ</a:t>
            </a:r>
            <a:endParaRPr kumimoji="0" lang="vi-VN" sz="2800" b="1" u="none" strike="noStrike" kern="1200" cap="none" spc="0" normalizeH="0" baseline="0" noProof="0" dirty="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99441" y="1070664"/>
            <a:ext cx="195795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t</a:t>
            </a:r>
            <a:r>
              <a:rPr lang="en-US" altLang="en-US" sz="3150" b="1" smtClean="0">
                <a:solidFill>
                  <a:srgbClr val="002060"/>
                </a:solidFill>
                <a:latin typeface="HP001 4 hàng" panose="020B0603050302020204" pitchFamily="34" charset="0"/>
                <a:cs typeface="Times New Roman" panose="02020603050405020304" pitchFamily="18" charset="0"/>
              </a:rPr>
              <a:t>rầm trồ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80684" y="2341645"/>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002060"/>
                </a:solidFill>
                <a:latin typeface="HP001 4 hàng" panose="020B0603050302020204" pitchFamily="34" charset="0"/>
                <a:cs typeface="Times New Roman" panose="02020603050405020304" pitchFamily="18" charset="0"/>
              </a:rPr>
              <a:t>t</a:t>
            </a:r>
            <a:r>
              <a:rPr lang="en-US" altLang="en-US" sz="3100" b="1" noProof="0" smtClean="0">
                <a:solidFill>
                  <a:srgbClr val="002060"/>
                </a:solidFill>
                <a:latin typeface="HP001 4 hàng" panose="020B0603050302020204" pitchFamily="34" charset="0"/>
                <a:cs typeface="Times New Roman" panose="02020603050405020304" pitchFamily="18" charset="0"/>
              </a:rPr>
              <a:t>hán phục</a:t>
            </a:r>
            <a:endParaRPr kumimoji="0" lang="en-US" altLang="en-US" sz="310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1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743200" y="1076428"/>
            <a:ext cx="195795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t</a:t>
            </a:r>
            <a:r>
              <a:rPr lang="en-US" altLang="en-US" sz="3150" b="1" smtClean="0">
                <a:solidFill>
                  <a:srgbClr val="002060"/>
                </a:solidFill>
                <a:latin typeface="HP001 4 hàng" panose="020B0603050302020204" pitchFamily="34" charset="0"/>
                <a:cs typeface="Times New Roman" panose="02020603050405020304" pitchFamily="18" charset="0"/>
              </a:rPr>
              <a:t>rầm trồ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271019" y="1070663"/>
            <a:ext cx="1957959"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50" b="1">
                <a:solidFill>
                  <a:srgbClr val="002060"/>
                </a:solidFill>
                <a:latin typeface="HP001 4 hàng" panose="020B0603050302020204" pitchFamily="34" charset="0"/>
                <a:cs typeface="Times New Roman" panose="02020603050405020304" pitchFamily="18" charset="0"/>
              </a:rPr>
              <a:t>t</a:t>
            </a:r>
            <a:r>
              <a:rPr lang="en-US" altLang="en-US" sz="3150" b="1" smtClean="0">
                <a:solidFill>
                  <a:srgbClr val="002060"/>
                </a:solidFill>
                <a:latin typeface="HP001 4 hàng" panose="020B0603050302020204" pitchFamily="34" charset="0"/>
                <a:cs typeface="Times New Roman" panose="02020603050405020304" pitchFamily="18" charset="0"/>
              </a:rPr>
              <a:t>rầm trồ </a:t>
            </a:r>
            <a:endParaRPr kumimoji="0" lang="en-US" altLang="en-US" sz="315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743200" y="2345425"/>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002060"/>
                </a:solidFill>
                <a:latin typeface="HP001 4 hàng" panose="020B0603050302020204" pitchFamily="34" charset="0"/>
                <a:cs typeface="Times New Roman" panose="02020603050405020304" pitchFamily="18" charset="0"/>
              </a:rPr>
              <a:t>t</a:t>
            </a:r>
            <a:r>
              <a:rPr lang="en-US" altLang="en-US" sz="3100" b="1" noProof="0" smtClean="0">
                <a:solidFill>
                  <a:srgbClr val="002060"/>
                </a:solidFill>
                <a:latin typeface="HP001 4 hàng" panose="020B0603050302020204" pitchFamily="34" charset="0"/>
                <a:cs typeface="Times New Roman" panose="02020603050405020304" pitchFamily="18" charset="0"/>
              </a:rPr>
              <a:t>hán phục</a:t>
            </a:r>
            <a:endParaRPr kumimoji="0" lang="en-US" altLang="en-US" sz="310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280078" y="2333985"/>
            <a:ext cx="2250992"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spcBef>
                <a:spcPct val="0"/>
              </a:spcBef>
              <a:buNone/>
            </a:pPr>
            <a:r>
              <a:rPr lang="en-US" altLang="en-US" sz="3100" b="1">
                <a:solidFill>
                  <a:srgbClr val="002060"/>
                </a:solidFill>
                <a:latin typeface="HP001 4 hàng" panose="020B0603050302020204" pitchFamily="34" charset="0"/>
                <a:cs typeface="Times New Roman" panose="02020603050405020304" pitchFamily="18" charset="0"/>
              </a:rPr>
              <a:t>t</a:t>
            </a:r>
            <a:r>
              <a:rPr lang="en-US" altLang="en-US" sz="3100" b="1" noProof="0" smtClean="0">
                <a:solidFill>
                  <a:srgbClr val="002060"/>
                </a:solidFill>
                <a:latin typeface="HP001 4 hàng" panose="020B0603050302020204" pitchFamily="34" charset="0"/>
                <a:cs typeface="Times New Roman" panose="02020603050405020304" pitchFamily="18" charset="0"/>
              </a:rPr>
              <a:t>hán phục</a:t>
            </a:r>
            <a:endParaRPr kumimoji="0" lang="en-US" altLang="en-US" sz="3100" b="1" i="0" u="none" strike="noStrike" kern="1200" cap="none" spc="0" normalizeH="0" baseline="0" noProof="0">
              <a:ln>
                <a:noFill/>
              </a:ln>
              <a:solidFill>
                <a:srgbClr val="002060"/>
              </a:solidFill>
              <a:effectLst/>
              <a:uLnTx/>
              <a:uFillTx/>
              <a:latin typeface="HP001 4 hàng" panose="020B06030503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84111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lowchart: Document 17">
            <a:extLst>
              <a:ext uri="{FF2B5EF4-FFF2-40B4-BE49-F238E27FC236}">
                <a16:creationId xmlns:a16="http://schemas.microsoft.com/office/drawing/2014/main" id="{FC9FF35C-0179-4217-A2AA-C510EC2BA725}"/>
              </a:ext>
            </a:extLst>
          </p:cNvPr>
          <p:cNvSpPr/>
          <p:nvPr/>
        </p:nvSpPr>
        <p:spPr>
          <a:xfrm>
            <a:off x="0" y="133350"/>
            <a:ext cx="9152902" cy="84694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19951"/>
              <a:gd name="connsiteX1" fmla="*/ 21676 w 21676"/>
              <a:gd name="connsiteY1" fmla="*/ 0 h 19951"/>
              <a:gd name="connsiteX2" fmla="*/ 21625 w 21676"/>
              <a:gd name="connsiteY2" fmla="*/ 18938 h 19951"/>
              <a:gd name="connsiteX3" fmla="*/ 17591 w 21676"/>
              <a:gd name="connsiteY3" fmla="*/ 19806 h 19951"/>
              <a:gd name="connsiteX4" fmla="*/ 8759 w 21676"/>
              <a:gd name="connsiteY4" fmla="*/ 15634 h 19951"/>
              <a:gd name="connsiteX5" fmla="*/ 1 w 21676"/>
              <a:gd name="connsiteY5" fmla="*/ 18757 h 19951"/>
              <a:gd name="connsiteX6" fmla="*/ 76 w 21676"/>
              <a:gd name="connsiteY6" fmla="*/ 0 h 19951"/>
              <a:gd name="connsiteX0" fmla="*/ 76 w 21676"/>
              <a:gd name="connsiteY0" fmla="*/ 0 h 18938"/>
              <a:gd name="connsiteX1" fmla="*/ 21676 w 21676"/>
              <a:gd name="connsiteY1" fmla="*/ 0 h 18938"/>
              <a:gd name="connsiteX2" fmla="*/ 21625 w 21676"/>
              <a:gd name="connsiteY2" fmla="*/ 18938 h 18938"/>
              <a:gd name="connsiteX3" fmla="*/ 17688 w 21676"/>
              <a:gd name="connsiteY3" fmla="*/ 10428 h 18938"/>
              <a:gd name="connsiteX4" fmla="*/ 8759 w 21676"/>
              <a:gd name="connsiteY4" fmla="*/ 15634 h 18938"/>
              <a:gd name="connsiteX5" fmla="*/ 1 w 21676"/>
              <a:gd name="connsiteY5" fmla="*/ 18757 h 18938"/>
              <a:gd name="connsiteX6" fmla="*/ 76 w 21676"/>
              <a:gd name="connsiteY6" fmla="*/ 0 h 18938"/>
              <a:gd name="connsiteX0" fmla="*/ 76 w 21676"/>
              <a:gd name="connsiteY0" fmla="*/ 0 h 18938"/>
              <a:gd name="connsiteX1" fmla="*/ 21676 w 21676"/>
              <a:gd name="connsiteY1" fmla="*/ 0 h 18938"/>
              <a:gd name="connsiteX2" fmla="*/ 21625 w 21676"/>
              <a:gd name="connsiteY2" fmla="*/ 18938 h 18938"/>
              <a:gd name="connsiteX3" fmla="*/ 17752 w 21676"/>
              <a:gd name="connsiteY3" fmla="*/ 14870 h 18938"/>
              <a:gd name="connsiteX4" fmla="*/ 8759 w 21676"/>
              <a:gd name="connsiteY4" fmla="*/ 15634 h 18938"/>
              <a:gd name="connsiteX5" fmla="*/ 1 w 21676"/>
              <a:gd name="connsiteY5" fmla="*/ 18757 h 18938"/>
              <a:gd name="connsiteX6" fmla="*/ 76 w 21676"/>
              <a:gd name="connsiteY6" fmla="*/ 0 h 18938"/>
              <a:gd name="connsiteX0" fmla="*/ 76 w 21697"/>
              <a:gd name="connsiteY0" fmla="*/ 0 h 18820"/>
              <a:gd name="connsiteX1" fmla="*/ 21676 w 21697"/>
              <a:gd name="connsiteY1" fmla="*/ 0 h 18820"/>
              <a:gd name="connsiteX2" fmla="*/ 21689 w 21697"/>
              <a:gd name="connsiteY2" fmla="*/ 13509 h 18820"/>
              <a:gd name="connsiteX3" fmla="*/ 17752 w 21697"/>
              <a:gd name="connsiteY3" fmla="*/ 14870 h 18820"/>
              <a:gd name="connsiteX4" fmla="*/ 8759 w 21697"/>
              <a:gd name="connsiteY4" fmla="*/ 15634 h 18820"/>
              <a:gd name="connsiteX5" fmla="*/ 1 w 21697"/>
              <a:gd name="connsiteY5" fmla="*/ 18757 h 18820"/>
              <a:gd name="connsiteX6" fmla="*/ 76 w 21697"/>
              <a:gd name="connsiteY6" fmla="*/ 0 h 18820"/>
              <a:gd name="connsiteX0" fmla="*/ 76 w 21697"/>
              <a:gd name="connsiteY0" fmla="*/ 0 h 18778"/>
              <a:gd name="connsiteX1" fmla="*/ 21676 w 21697"/>
              <a:gd name="connsiteY1" fmla="*/ 0 h 18778"/>
              <a:gd name="connsiteX2" fmla="*/ 21689 w 21697"/>
              <a:gd name="connsiteY2" fmla="*/ 13509 h 18778"/>
              <a:gd name="connsiteX3" fmla="*/ 17752 w 21697"/>
              <a:gd name="connsiteY3" fmla="*/ 14870 h 18778"/>
              <a:gd name="connsiteX4" fmla="*/ 8823 w 21697"/>
              <a:gd name="connsiteY4" fmla="*/ 9711 h 18778"/>
              <a:gd name="connsiteX5" fmla="*/ 1 w 21697"/>
              <a:gd name="connsiteY5" fmla="*/ 18757 h 18778"/>
              <a:gd name="connsiteX6" fmla="*/ 76 w 21697"/>
              <a:gd name="connsiteY6" fmla="*/ 0 h 18778"/>
              <a:gd name="connsiteX0" fmla="*/ 76 w 21697"/>
              <a:gd name="connsiteY0" fmla="*/ 0 h 18789"/>
              <a:gd name="connsiteX1" fmla="*/ 21676 w 21697"/>
              <a:gd name="connsiteY1" fmla="*/ 0 h 18789"/>
              <a:gd name="connsiteX2" fmla="*/ 21689 w 21697"/>
              <a:gd name="connsiteY2" fmla="*/ 13509 h 18789"/>
              <a:gd name="connsiteX3" fmla="*/ 17752 w 21697"/>
              <a:gd name="connsiteY3" fmla="*/ 14870 h 18789"/>
              <a:gd name="connsiteX4" fmla="*/ 8855 w 21697"/>
              <a:gd name="connsiteY4" fmla="*/ 12672 h 18789"/>
              <a:gd name="connsiteX5" fmla="*/ 1 w 21697"/>
              <a:gd name="connsiteY5" fmla="*/ 18757 h 18789"/>
              <a:gd name="connsiteX6" fmla="*/ 76 w 21697"/>
              <a:gd name="connsiteY6" fmla="*/ 0 h 18789"/>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54 w 21621"/>
              <a:gd name="connsiteY5" fmla="*/ 25173 h 25188"/>
              <a:gd name="connsiteX6" fmla="*/ 0 w 21621"/>
              <a:gd name="connsiteY6" fmla="*/ 0 h 25188"/>
              <a:gd name="connsiteX0" fmla="*/ 108 w 21729"/>
              <a:gd name="connsiteY0" fmla="*/ 0 h 24202"/>
              <a:gd name="connsiteX1" fmla="*/ 21708 w 21729"/>
              <a:gd name="connsiteY1" fmla="*/ 0 h 24202"/>
              <a:gd name="connsiteX2" fmla="*/ 21721 w 21729"/>
              <a:gd name="connsiteY2" fmla="*/ 13509 h 24202"/>
              <a:gd name="connsiteX3" fmla="*/ 17784 w 21729"/>
              <a:gd name="connsiteY3" fmla="*/ 14870 h 24202"/>
              <a:gd name="connsiteX4" fmla="*/ 8887 w 21729"/>
              <a:gd name="connsiteY4" fmla="*/ 12672 h 24202"/>
              <a:gd name="connsiteX5" fmla="*/ 1 w 21729"/>
              <a:gd name="connsiteY5" fmla="*/ 24186 h 24202"/>
              <a:gd name="connsiteX6" fmla="*/ 108 w 21729"/>
              <a:gd name="connsiteY6" fmla="*/ 0 h 24202"/>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88"/>
              <a:gd name="connsiteX1" fmla="*/ 21600 w 21621"/>
              <a:gd name="connsiteY1" fmla="*/ 0 h 25188"/>
              <a:gd name="connsiteX2" fmla="*/ 21613 w 21621"/>
              <a:gd name="connsiteY2" fmla="*/ 13509 h 25188"/>
              <a:gd name="connsiteX3" fmla="*/ 17676 w 21621"/>
              <a:gd name="connsiteY3" fmla="*/ 14870 h 25188"/>
              <a:gd name="connsiteX4" fmla="*/ 8779 w 21621"/>
              <a:gd name="connsiteY4" fmla="*/ 12672 h 25188"/>
              <a:gd name="connsiteX5" fmla="*/ 22 w 21621"/>
              <a:gd name="connsiteY5" fmla="*/ 25173 h 25188"/>
              <a:gd name="connsiteX6" fmla="*/ 0 w 21621"/>
              <a:gd name="connsiteY6" fmla="*/ 0 h 25188"/>
              <a:gd name="connsiteX0" fmla="*/ 0 w 21621"/>
              <a:gd name="connsiteY0" fmla="*/ 0 h 25173"/>
              <a:gd name="connsiteX1" fmla="*/ 21600 w 21621"/>
              <a:gd name="connsiteY1" fmla="*/ 0 h 25173"/>
              <a:gd name="connsiteX2" fmla="*/ 21613 w 21621"/>
              <a:gd name="connsiteY2" fmla="*/ 13509 h 25173"/>
              <a:gd name="connsiteX3" fmla="*/ 17676 w 21621"/>
              <a:gd name="connsiteY3" fmla="*/ 14870 h 25173"/>
              <a:gd name="connsiteX4" fmla="*/ 8779 w 21621"/>
              <a:gd name="connsiteY4" fmla="*/ 12672 h 25173"/>
              <a:gd name="connsiteX5" fmla="*/ 22 w 21621"/>
              <a:gd name="connsiteY5" fmla="*/ 25173 h 25173"/>
              <a:gd name="connsiteX6" fmla="*/ 0 w 21621"/>
              <a:gd name="connsiteY6" fmla="*/ 0 h 2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21" h="25173">
                <a:moveTo>
                  <a:pt x="0" y="0"/>
                </a:moveTo>
                <a:lnTo>
                  <a:pt x="21600" y="0"/>
                </a:lnTo>
                <a:cubicBezTo>
                  <a:pt x="21566" y="5302"/>
                  <a:pt x="21647" y="8207"/>
                  <a:pt x="21613" y="13509"/>
                </a:cubicBezTo>
                <a:cubicBezTo>
                  <a:pt x="19303" y="13507"/>
                  <a:pt x="19856" y="14092"/>
                  <a:pt x="17676" y="14870"/>
                </a:cubicBezTo>
                <a:cubicBezTo>
                  <a:pt x="14959" y="15923"/>
                  <a:pt x="11392" y="12914"/>
                  <a:pt x="8779" y="12672"/>
                </a:cubicBezTo>
                <a:cubicBezTo>
                  <a:pt x="6166" y="13643"/>
                  <a:pt x="1507" y="18275"/>
                  <a:pt x="22" y="25173"/>
                </a:cubicBezTo>
                <a:cubicBezTo>
                  <a:pt x="5" y="20672"/>
                  <a:pt x="17" y="4501"/>
                  <a:pt x="0" y="0"/>
                </a:cubicBezTo>
                <a:close/>
              </a:path>
            </a:pathLst>
          </a:custGeom>
          <a:solidFill>
            <a:srgbClr val="B9E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8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latin typeface="Arial" panose="020B0604020202020204" pitchFamily="34" charset="0"/>
              <a:cs typeface="Arial" panose="020B0604020202020204" pitchFamily="34" charset="0"/>
            </a:endParaRPr>
          </a:p>
        </p:txBody>
      </p:sp>
      <p:sp>
        <p:nvSpPr>
          <p:cNvPr id="18" name="Flowchart: Document 17"/>
          <p:cNvSpPr/>
          <p:nvPr/>
        </p:nvSpPr>
        <p:spPr>
          <a:xfrm>
            <a:off x="-52123" y="-7165"/>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4000" smtClean="0">
                <a:solidFill>
                  <a:schemeClr val="bg1"/>
                </a:solidFill>
                <a:latin typeface="Arial" panose="020B0604020202020204" pitchFamily="34" charset="0"/>
                <a:cs typeface="Arial" panose="020B0604020202020204" pitchFamily="34" charset="0"/>
              </a:rPr>
              <a:t>           ĐẤT NƯỚC VÀ CON NGƯỜI</a:t>
            </a:r>
            <a:endParaRPr lang="en-US" sz="4000" dirty="0">
              <a:solidFill>
                <a:schemeClr val="bg1"/>
              </a:solidFill>
              <a:latin typeface="Arial" panose="020B0604020202020204" pitchFamily="34" charset="0"/>
              <a:cs typeface="Arial" panose="020B0604020202020204" pitchFamily="34" charset="0"/>
            </a:endParaRPr>
          </a:p>
        </p:txBody>
      </p:sp>
      <p:grpSp>
        <p:nvGrpSpPr>
          <p:cNvPr id="2" name="Group 1"/>
          <p:cNvGrpSpPr/>
          <p:nvPr/>
        </p:nvGrpSpPr>
        <p:grpSpPr>
          <a:xfrm>
            <a:off x="1566704" y="2152117"/>
            <a:ext cx="7177473" cy="975143"/>
            <a:chOff x="9526065" y="964372"/>
            <a:chExt cx="5486163"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latin typeface="Arial" panose="020B0604020202020204" pitchFamily="34" charset="0"/>
                <a:cs typeface="Arial" panose="020B0604020202020204" pitchFamily="34" charset="0"/>
              </a:endParaRPr>
            </a:p>
          </p:txBody>
        </p:sp>
        <p:sp>
          <p:nvSpPr>
            <p:cNvPr id="12" name="Rectangle 10"/>
            <p:cNvSpPr/>
            <p:nvPr/>
          </p:nvSpPr>
          <p:spPr>
            <a:xfrm>
              <a:off x="9526065" y="1030376"/>
              <a:ext cx="5049983" cy="51451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r>
                <a:rPr lang="en-US" sz="4000" smtClean="0">
                  <a:solidFill>
                    <a:schemeClr val="accent6">
                      <a:lumMod val="75000"/>
                    </a:schemeClr>
                  </a:solidFill>
                  <a:latin typeface="Arial" panose="020B0604020202020204" pitchFamily="34" charset="0"/>
                  <a:cs typeface="Arial" panose="020B0604020202020204" pitchFamily="34" charset="0"/>
                </a:rPr>
                <a:t>CẬU BÉ THÔNG MINH</a:t>
              </a:r>
              <a:endParaRPr lang="en-US" sz="4000" dirty="0">
                <a:solidFill>
                  <a:schemeClr val="accent6">
                    <a:lumMod val="7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a:xfrm>
            <a:off x="627213"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p:cNvSpPr/>
            <p:nvPr/>
          </p:nvSpPr>
          <p:spPr>
            <a:xfrm>
              <a:off x="1252971" y="1095375"/>
              <a:ext cx="914400" cy="914400"/>
            </a:xfrm>
            <a:prstGeom prst="ellipse">
              <a:avLst/>
            </a:prstGeom>
            <a:solidFill>
              <a:srgbClr val="FFC00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Arial" panose="020B0604020202020204" pitchFamily="34" charset="0"/>
                  <a:cs typeface="Arial" panose="020B0604020202020204" pitchFamily="34" charset="0"/>
                </a:rPr>
                <a:t>Bài</a:t>
              </a:r>
              <a:endParaRPr lang="en-US" sz="2400" dirty="0" smtClean="0">
                <a:latin typeface="Arial" panose="020B0604020202020204" pitchFamily="34" charset="0"/>
                <a:cs typeface="Arial" panose="020B0604020202020204" pitchFamily="34" charset="0"/>
              </a:endParaRPr>
            </a:p>
            <a:p>
              <a:pPr algn="ctr"/>
              <a:r>
                <a:rPr lang="en-US" sz="2400" smtClean="0">
                  <a:latin typeface="Arial" panose="020B0604020202020204" pitchFamily="34" charset="0"/>
                  <a:cs typeface="Arial" panose="020B0604020202020204" pitchFamily="34" charset="0"/>
                </a:rPr>
                <a:t> 1</a:t>
              </a:r>
              <a:endParaRPr lang="en-US" sz="2400" dirty="0">
                <a:latin typeface="Arial" panose="020B0604020202020204" pitchFamily="34" charset="0"/>
                <a:cs typeface="Arial" panose="020B0604020202020204" pitchFamily="34" charset="0"/>
              </a:endParaRPr>
            </a:p>
          </p:txBody>
        </p:sp>
      </p:grpSp>
      <p:grpSp>
        <p:nvGrpSpPr>
          <p:cNvPr id="21" name="Group 20"/>
          <p:cNvGrpSpPr/>
          <p:nvPr/>
        </p:nvGrpSpPr>
        <p:grpSpPr>
          <a:xfrm>
            <a:off x="-607604" y="-39610"/>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Oval 18"/>
            <p:cNvSpPr/>
            <p:nvPr/>
          </p:nvSpPr>
          <p:spPr>
            <a:xfrm>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a:solidFill>
                    <a:schemeClr val="accent6">
                      <a:lumMod val="75000"/>
                    </a:schemeClr>
                  </a:solidFill>
                  <a:latin typeface="Arial" panose="020B0604020202020204" pitchFamily="34" charset="0"/>
                  <a:cs typeface="Arial" panose="020B0604020202020204" pitchFamily="34" charset="0"/>
                </a:rPr>
                <a:t>8</a:t>
              </a:r>
            </a:p>
          </p:txBody>
        </p:sp>
      </p:grpSp>
      <p:sp>
        <p:nvSpPr>
          <p:cNvPr id="22" name="TextBox 21"/>
          <p:cNvSpPr txBox="1"/>
          <p:nvPr/>
        </p:nvSpPr>
        <p:spPr>
          <a:xfrm>
            <a:off x="1371600" y="5848350"/>
            <a:ext cx="8420100" cy="1754205"/>
          </a:xfrm>
          <a:prstGeom prst="rect">
            <a:avLst/>
          </a:prstGeom>
          <a:noFill/>
        </p:spPr>
        <p:txBody>
          <a:bodyPr wrap="square" lIns="91317" tIns="45660" rIns="91317" bIns="45660" rtlCol="0">
            <a:spAutoFit/>
          </a:bodyPr>
          <a:lstStyle/>
          <a:p>
            <a:pPr algn="ctr"/>
            <a:r>
              <a:rPr lang="en-US" sz="5400" b="1">
                <a:ln w="3175">
                  <a:solidFill>
                    <a:schemeClr val="bg1"/>
                  </a:solidFill>
                </a:ln>
                <a:solidFill>
                  <a:srgbClr val="00B0F0"/>
                </a:solidFill>
                <a:latin typeface="Arial" panose="020B0604020202020204" pitchFamily="34" charset="0"/>
                <a:ea typeface="Arial-Rounded" pitchFamily="34" charset="0"/>
                <a:cs typeface="Arial" panose="020B0604020202020204" pitchFamily="34" charset="0"/>
              </a:rPr>
              <a:t>NẾU KHÔNG MAY BỊ LẠC</a:t>
            </a:r>
          </a:p>
        </p:txBody>
      </p:sp>
      <p:sp>
        <p:nvSpPr>
          <p:cNvPr id="28" name="TextBox 27"/>
          <p:cNvSpPr txBox="1"/>
          <p:nvPr/>
        </p:nvSpPr>
        <p:spPr>
          <a:xfrm>
            <a:off x="4431609" y="3232129"/>
            <a:ext cx="2300082" cy="594948"/>
          </a:xfrm>
          <a:prstGeom prst="rect">
            <a:avLst/>
          </a:prstGeom>
          <a:noFill/>
        </p:spPr>
        <p:txBody>
          <a:bodyPr wrap="square" lIns="162473" tIns="81237" rIns="162473" bIns="81237" rtlCol="0">
            <a:spAutoFit/>
          </a:bodyPr>
          <a:lstStyle/>
          <a:p>
            <a:r>
              <a:rPr lang="en-US" sz="2800" b="1" dirty="0" err="1" smtClean="0">
                <a:solidFill>
                  <a:srgbClr val="0070C0"/>
                </a:solidFill>
                <a:latin typeface="Arial" panose="020B0604020202020204" pitchFamily="34" charset="0"/>
                <a:ea typeface="Arial-Rounded" pitchFamily="34" charset="0"/>
                <a:cs typeface="Arial" pitchFamily="34" charset="0"/>
              </a:rPr>
              <a:t>Tiết</a:t>
            </a:r>
            <a:r>
              <a:rPr lang="en-US" sz="2800" b="1" dirty="0" smtClean="0">
                <a:solidFill>
                  <a:srgbClr val="0070C0"/>
                </a:solidFill>
                <a:latin typeface="Arial" panose="020B0604020202020204" pitchFamily="34" charset="0"/>
                <a:ea typeface="Arial-Rounded" pitchFamily="34" charset="0"/>
                <a:cs typeface="Arial" pitchFamily="34" charset="0"/>
              </a:rPr>
              <a:t> 1 - 2</a:t>
            </a:r>
            <a:endParaRPr lang="en-US" sz="2800" b="1" dirty="0">
              <a:solidFill>
                <a:srgbClr val="0070C0"/>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830305215"/>
      </p:ext>
    </p:extLst>
  </p:cSld>
  <p:clrMapOvr>
    <a:masterClrMapping/>
  </p:clrMapOvr>
  <mc:AlternateContent xmlns:mc="http://schemas.openxmlformats.org/markup-compatibility/2006" xmlns:p14="http://schemas.microsoft.com/office/powerpoint/2010/main">
    <mc:Choice Requires="p14">
      <p:transition spd="slow" p14:dur="2000" advTm="9971"/>
    </mc:Choice>
    <mc:Fallback xmlns="">
      <p:transition spd="slow" advTm="997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40251" y="151861"/>
            <a:ext cx="9220200" cy="535531"/>
          </a:xfrm>
          <a:prstGeom prst="rect">
            <a:avLst/>
          </a:prstGeom>
          <a:noFill/>
          <a:ln>
            <a:noFill/>
          </a:ln>
        </p:spPr>
        <p:txBody>
          <a:bodyPr wrap="square" rtlCol="0">
            <a:spAutoFit/>
          </a:bodyPr>
          <a:lstStyle/>
          <a:p>
            <a:pPr marL="0" marR="0" lvl="0" indent="0" algn="ctr" defTabSz="913180" rtl="0" eaLnBrk="1" fontAlgn="auto" latinLnBrk="0" hangingPunct="1">
              <a:lnSpc>
                <a:spcPct val="120000"/>
              </a:lnSpc>
              <a:spcBef>
                <a:spcPts val="0"/>
              </a:spcBef>
              <a:spcAft>
                <a:spcPts val="0"/>
              </a:spcAft>
              <a:buClrTx/>
              <a:buSzTx/>
              <a:buFontTx/>
              <a:buNone/>
              <a:tabLst/>
              <a:defRPr/>
            </a:pPr>
            <a:r>
              <a:rPr lang="en-US" sz="2400" b="1" dirty="0">
                <a:ln>
                  <a:solidFill>
                    <a:srgbClr val="00B050"/>
                  </a:solidFill>
                </a:ln>
                <a:solidFill>
                  <a:prstClr val="black"/>
                </a:solidFill>
                <a:latin typeface="Arial" panose="020B0604020202020204" pitchFamily="34" charset="0"/>
                <a:ea typeface="Arial-Rounded" panose="020B0500000000000000" pitchFamily="34" charset="0"/>
                <a:cs typeface="Arial" panose="020B0604020202020204" pitchFamily="34" charset="0"/>
              </a:rPr>
              <a:t>2</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Viết</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trả</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lời</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cho</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câu</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hỏi</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c ở </a:t>
            </a:r>
            <a:r>
              <a:rPr kumimoji="0" lang="en-US" sz="2400" b="1" i="0" u="none" strike="noStrike" kern="1200" cap="none" spc="0" normalizeH="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mục</a:t>
            </a:r>
            <a:r>
              <a:rPr kumimoji="0" lang="en-US" sz="2400" b="1" i="0" u="none" strike="noStrike" kern="1200" cap="none" spc="0" normalizeH="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3</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dirty="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SHS</a:t>
            </a:r>
            <a:r>
              <a:rPr kumimoji="0" lang="en-US" sz="2400" b="1" i="0" u="none" strike="noStrike" kern="1200" cap="none" spc="0" normalizeH="0" baseline="0" noProof="0" dirty="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2400" b="1" i="0" u="none" strike="noStrike" kern="1200" cap="none" spc="0" normalizeH="0" baseline="0" noProof="0" err="1"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trang</a:t>
            </a:r>
            <a:r>
              <a:rPr kumimoji="0" lang="en-US" sz="2400" b="1" i="0" u="none" strike="noStrike" kern="1200" cap="none" spc="0" normalizeH="0" baseline="0" noProof="0" smtClean="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rPr>
              <a:t> 135)</a:t>
            </a:r>
            <a:endParaRPr kumimoji="0" lang="vi-VN" sz="2400" b="1" i="0" u="none" strike="noStrike" kern="1200" cap="none" spc="0" normalizeH="0" baseline="0" noProof="0" dirty="0">
              <a:ln>
                <a:solidFill>
                  <a:srgbClr val="00B050"/>
                </a:solidFill>
              </a:ln>
              <a:solidFill>
                <a:prstClr val="black"/>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grpSp>
        <p:nvGrpSpPr>
          <p:cNvPr id="4" name="Group 3"/>
          <p:cNvGrpSpPr/>
          <p:nvPr/>
        </p:nvGrpSpPr>
        <p:grpSpPr>
          <a:xfrm>
            <a:off x="99599" y="971550"/>
            <a:ext cx="8940499" cy="3383375"/>
            <a:chOff x="138545" y="742949"/>
            <a:chExt cx="8929255" cy="3857188"/>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p:cNvSpPr/>
          <p:nvPr/>
        </p:nvSpPr>
        <p:spPr>
          <a:xfrm>
            <a:off x="650631" y="1246119"/>
            <a:ext cx="8458200" cy="523220"/>
          </a:xfrm>
          <a:prstGeom prst="rect">
            <a:avLst/>
          </a:prstGeom>
        </p:spPr>
        <p:txBody>
          <a:bodyPr wrap="square">
            <a:spAutoFit/>
          </a:bodyPr>
          <a:lstStyle/>
          <a:p>
            <a:pPr lvl="0" defTabSz="913056"/>
            <a:r>
              <a:rPr lang="en-US" sz="2800" b="1" smtClean="0">
                <a:solidFill>
                  <a:srgbClr val="002060"/>
                </a:solidFill>
                <a:latin typeface="HP001 4 hàng" panose="020B0603050302020204" pitchFamily="34" charset="0"/>
              </a:rPr>
              <a:t>C</a:t>
            </a:r>
            <a:r>
              <a:rPr lang="lv-LV" sz="2800" b="1" smtClean="0">
                <a:solidFill>
                  <a:srgbClr val="002060"/>
                </a:solidFill>
                <a:latin typeface="HP001 4 hàng" panose="020B0603050302020204" pitchFamily="34" charset="0"/>
              </a:rPr>
              <a:t>ậu </a:t>
            </a:r>
            <a:r>
              <a:rPr lang="el-GR" sz="2800" b="1">
                <a:solidFill>
                  <a:srgbClr val="002060"/>
                </a:solidFill>
                <a:latin typeface="HP001 4 hàng" panose="020B0603050302020204" pitchFamily="34" charset="0"/>
              </a:rPr>
              <a:t>χ≠ </a:t>
            </a:r>
            <a:r>
              <a:rPr lang="lv-LV" sz="2800" b="1">
                <a:solidFill>
                  <a:srgbClr val="002060"/>
                </a:solidFill>
                <a:latin typeface="HP001 4 hàng" panose="020B0603050302020204" pitchFamily="34" charset="0"/>
              </a:rPr>
              <a:t>Vi</a:t>
            </a:r>
            <a:r>
              <a:rPr lang="el-GR" sz="2800" b="1">
                <a:solidFill>
                  <a:srgbClr val="002060"/>
                </a:solidFill>
                <a:latin typeface="HP001 4 hàng" panose="020B0603050302020204" pitchFamily="34" charset="0"/>
              </a:rPr>
              <a:t>ζ </a:t>
            </a:r>
            <a:r>
              <a:rPr lang="lv-LV" sz="2800" b="1">
                <a:solidFill>
                  <a:srgbClr val="002060"/>
                </a:solidFill>
                <a:latin typeface="HP001 4 hàng" panose="020B0603050302020204" pitchFamily="34" charset="0"/>
              </a:rPr>
              <a:t>và các bạn </a:t>
            </a:r>
            <a:r>
              <a:rPr lang="el-GR" sz="2800" b="1">
                <a:solidFill>
                  <a:srgbClr val="002060"/>
                </a:solidFill>
                <a:latin typeface="HP001 4 hàng" panose="020B0603050302020204" pitchFamily="34" charset="0"/>
              </a:rPr>
              <a:t>εΠ </a:t>
            </a:r>
            <a:r>
              <a:rPr lang="lv-LV" sz="2800" b="1">
                <a:solidFill>
                  <a:srgbClr val="002060"/>
                </a:solidFill>
                <a:latin typeface="HP001 4 hàng" panose="020B0603050302020204" pitchFamily="34" charset="0"/>
              </a:rPr>
              <a:t>đá </a:t>
            </a:r>
            <a:r>
              <a:rPr lang="lv-LV" sz="2800" b="1" smtClean="0">
                <a:solidFill>
                  <a:srgbClr val="002060"/>
                </a:solidFill>
                <a:latin typeface="HP001 4 hàng" panose="020B0603050302020204" pitchFamily="34" charset="0"/>
              </a:rPr>
              <a:t>bŗg</a:t>
            </a:r>
            <a:r>
              <a:rPr lang="en-US" sz="2800" b="1" smtClean="0">
                <a:solidFill>
                  <a:srgbClr val="002060"/>
                </a:solidFill>
                <a:latin typeface="HP001 4 hàng" panose="020B0603050302020204" pitchFamily="34" charset="0"/>
              </a:rPr>
              <a:t>.</a:t>
            </a:r>
            <a:r>
              <a:rPr lang="lv-LV" sz="2800" b="1" smtClean="0">
                <a:solidFill>
                  <a:srgbClr val="002060"/>
                </a:solidFill>
                <a:latin typeface="HP001 4 hàng" panose="020B0603050302020204" pitchFamily="34" charset="0"/>
              </a:rPr>
              <a:t> </a:t>
            </a:r>
            <a:endParaRPr kumimoji="0" lang="en-US" sz="2800" i="0" u="none" strike="noStrike" kern="1200" cap="none" spc="0" normalizeH="0" baseline="0" noProof="0" dirty="0">
              <a:ln>
                <a:noFill/>
              </a:ln>
              <a:solidFill>
                <a:srgbClr val="002060"/>
              </a:solidFill>
              <a:effectLst/>
              <a:uLnTx/>
              <a:uFillTx/>
              <a:latin typeface="HP001 4 hàng" panose="020B0603050302020204" pitchFamily="34" charset="0"/>
              <a:ea typeface="+mn-ea"/>
              <a:cs typeface="+mn-cs"/>
            </a:endParaRPr>
          </a:p>
        </p:txBody>
      </p:sp>
      <p:sp>
        <p:nvSpPr>
          <p:cNvPr id="10" name="Rectangle 9"/>
          <p:cNvSpPr/>
          <p:nvPr/>
        </p:nvSpPr>
        <p:spPr>
          <a:xfrm>
            <a:off x="572605" y="1798813"/>
            <a:ext cx="8458200" cy="523220"/>
          </a:xfrm>
          <a:prstGeom prst="rect">
            <a:avLst/>
          </a:prstGeom>
        </p:spPr>
        <p:txBody>
          <a:bodyPr wrap="square">
            <a:spAutoFit/>
          </a:bodyPr>
          <a:lstStyle/>
          <a:p>
            <a:pPr lvl="0" defTabSz="913056"/>
            <a:r>
              <a:rPr lang="vi-VN" sz="2800" b="1">
                <a:solidFill>
                  <a:srgbClr val="002060"/>
                </a:solidFill>
                <a:latin typeface="HP001 4 hàng" panose="020B0603050302020204" pitchFamily="34" charset="0"/>
              </a:rPr>
              <a:t>Các bạn </a:t>
            </a:r>
            <a:r>
              <a:rPr lang="el-GR" sz="2800" b="1">
                <a:solidFill>
                  <a:srgbClr val="002060"/>
                </a:solidFill>
                <a:latin typeface="HP001 4 hàng" panose="020B0603050302020204" pitchFamily="34" charset="0"/>
              </a:rPr>
              <a:t>η</a:t>
            </a:r>
            <a:r>
              <a:rPr lang="vi-VN" sz="2800" b="1">
                <a:solidFill>
                  <a:srgbClr val="002060"/>
                </a:solidFill>
                <a:latin typeface="HP001 4 hàng" panose="020B0603050302020204" pitchFamily="34" charset="0"/>
              </a:rPr>
              <a:t>ìn Vi</a:t>
            </a:r>
            <a:r>
              <a:rPr lang="el-GR" sz="2800" b="1">
                <a:solidFill>
                  <a:srgbClr val="002060"/>
                </a:solidFill>
                <a:latin typeface="HP001 4 hàng" panose="020B0603050302020204" pitchFamily="34" charset="0"/>
              </a:rPr>
              <a:t>ζ </a:t>
            </a:r>
            <a:r>
              <a:rPr lang="vi-VN" sz="2800" b="1">
                <a:solidFill>
                  <a:srgbClr val="002060"/>
                </a:solidFill>
                <a:latin typeface="HP001 4 hàng" panose="020B0603050302020204" pitchFamily="34" charset="0"/>
              </a:rPr>
              <a:t>Ǉrầm Ǉrồ </a:t>
            </a:r>
            <a:r>
              <a:rPr lang="el-GR" sz="2800" b="1">
                <a:solidFill>
                  <a:srgbClr val="002060"/>
                </a:solidFill>
                <a:latin typeface="HP001 4 hàng" panose="020B0603050302020204" pitchFamily="34" charset="0"/>
              </a:rPr>
              <a:t>κ</a:t>
            </a:r>
            <a:r>
              <a:rPr lang="vi-VN" sz="2800" b="1">
                <a:solidFill>
                  <a:srgbClr val="002060"/>
                </a:solidFill>
                <a:latin typeface="HP001 4 hàng" panose="020B0603050302020204" pitchFamily="34" charset="0"/>
              </a:rPr>
              <a:t>án </a:t>
            </a:r>
            <a:r>
              <a:rPr lang="el-GR" sz="2800" b="1">
                <a:solidFill>
                  <a:srgbClr val="002060"/>
                </a:solidFill>
                <a:latin typeface="HP001 4 hàng" panose="020B0603050302020204" pitchFamily="34" charset="0"/>
              </a:rPr>
              <a:t>ι</a:t>
            </a:r>
            <a:r>
              <a:rPr lang="vi-VN" sz="2800" b="1">
                <a:solidFill>
                  <a:srgbClr val="002060"/>
                </a:solidFill>
                <a:latin typeface="HP001 4 hàng" panose="020B0603050302020204" pitchFamily="34" charset="0"/>
              </a:rPr>
              <a:t>ục </a:t>
            </a:r>
            <a:r>
              <a:rPr lang="el-GR" sz="2800" b="1">
                <a:solidFill>
                  <a:srgbClr val="002060"/>
                </a:solidFill>
                <a:latin typeface="HP001 4 hàng" panose="020B0603050302020204" pitchFamily="34" charset="0"/>
              </a:rPr>
              <a:t>ν</a:t>
            </a:r>
            <a:r>
              <a:rPr lang="vi-VN" sz="2800" b="1">
                <a:solidFill>
                  <a:srgbClr val="002060"/>
                </a:solidFill>
                <a:latin typeface="HP001 4 hàng" panose="020B0603050302020204" pitchFamily="34" charset="0"/>
              </a:rPr>
              <a:t>Ű ǟất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mn-cs"/>
            </a:endParaRPr>
          </a:p>
        </p:txBody>
      </p:sp>
      <p:sp>
        <p:nvSpPr>
          <p:cNvPr id="17" name="Rectangle 16"/>
          <p:cNvSpPr/>
          <p:nvPr/>
        </p:nvSpPr>
        <p:spPr>
          <a:xfrm>
            <a:off x="193431" y="1121150"/>
            <a:ext cx="457200" cy="523220"/>
          </a:xfrm>
          <a:prstGeom prst="rect">
            <a:avLst/>
          </a:prstGeom>
        </p:spPr>
        <p:txBody>
          <a:bodyPr wrap="square">
            <a:spAutoFit/>
          </a:bodyPr>
          <a:lstStyle/>
          <a:p>
            <a:pPr lvl="0" defTabSz="913056"/>
            <a:r>
              <a:rPr lang="en-US" sz="2800" b="1" smtClean="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63903" y="1657848"/>
            <a:ext cx="457200" cy="523220"/>
          </a:xfrm>
          <a:prstGeom prst="rect">
            <a:avLst/>
          </a:prstGeom>
        </p:spPr>
        <p:txBody>
          <a:bodyPr wrap="square">
            <a:spAutoFit/>
          </a:bodyPr>
          <a:lstStyle/>
          <a:p>
            <a:pPr lvl="0" defTabSz="913056"/>
            <a:r>
              <a:rPr lang="en-US" sz="2800" b="1" smtClean="0">
                <a:solidFill>
                  <a:srgbClr val="00206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99599" y="2351507"/>
            <a:ext cx="8458200" cy="523220"/>
          </a:xfrm>
          <a:prstGeom prst="rect">
            <a:avLst/>
          </a:prstGeom>
        </p:spPr>
        <p:txBody>
          <a:bodyPr wrap="square">
            <a:spAutoFit/>
          </a:bodyPr>
          <a:lstStyle/>
          <a:p>
            <a:pPr lvl="0" defTabSz="913056"/>
            <a:r>
              <a:rPr lang="el-GR" sz="2800" b="1">
                <a:solidFill>
                  <a:srgbClr val="002060"/>
                </a:solidFill>
                <a:latin typeface="HP001 4 hàng" panose="020B0603050302020204" pitchFamily="34" charset="0"/>
              </a:rPr>
              <a:t>κ</a:t>
            </a:r>
            <a:r>
              <a:rPr lang="vi-VN" sz="2800" b="1">
                <a:solidFill>
                  <a:srgbClr val="002060"/>
                </a:solidFill>
                <a:latin typeface="HP001 4 hàng" panose="020B0603050302020204" pitchFamily="34" charset="0"/>
              </a:rPr>
              <a:t>Ūg ji</a:t>
            </a:r>
            <a:r>
              <a:rPr lang="el-GR" sz="2800" b="1" smtClean="0">
                <a:solidFill>
                  <a:srgbClr val="002060"/>
                </a:solidFill>
                <a:latin typeface="HP001 4 hàng" panose="020B0603050302020204" pitchFamily="34" charset="0"/>
              </a:rPr>
              <a:t>ζ</a:t>
            </a:r>
            <a:r>
              <a:rPr lang="en-US" sz="2800" b="1" smtClean="0">
                <a:solidFill>
                  <a:srgbClr val="002060"/>
                </a:solidFill>
                <a:latin typeface="HP001 4 hàng" panose="020B0603050302020204" pitchFamily="34" charset="0"/>
              </a:rPr>
              <a:t>.</a:t>
            </a:r>
            <a:endParaRPr kumimoji="0" lang="en-US" sz="2800" b="1" i="0" u="none" strike="noStrike" kern="1200" cap="none" spc="0" normalizeH="0" baseline="0" noProof="0" dirty="0">
              <a:ln>
                <a:noFill/>
              </a:ln>
              <a:solidFill>
                <a:srgbClr val="002060"/>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3245186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07886"/>
          </a:xfrm>
          <a:prstGeom prst="rect">
            <a:avLst/>
          </a:prstGeom>
          <a:noFill/>
        </p:spPr>
        <p:txBody>
          <a:bodyPr wrap="square" rtlCol="0">
            <a:spAutoFit/>
          </a:bodyPr>
          <a:lstStyle/>
          <a:p>
            <a:pPr algn="ctr"/>
            <a:r>
              <a:rPr lang="en-US" altLang="zh-CN" sz="4000" b="1" smtClean="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Khởi động</a:t>
            </a:r>
            <a:endParaRPr lang="zh-CN" altLang="en-US" sz="40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830997"/>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800" dirty="0">
                <a:latin typeface="Arial" panose="020B0604020202020204" pitchFamily="34" charset="0"/>
                <a:ea typeface="Arial-Rounded" panose="020B0500000000000000" pitchFamily="34" charset="-93"/>
                <a:cs typeface="Arial" panose="020B0604020202020204" pitchFamily="34" charset="0"/>
                <a:sym typeface="+mn-lt"/>
              </a:rPr>
              <a:t>1</a:t>
            </a:r>
            <a:endParaRPr lang="zh-CN" altLang="en-US" sz="48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69443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3" name="TextBox 12"/>
          <p:cNvSpPr txBox="1"/>
          <p:nvPr/>
        </p:nvSpPr>
        <p:spPr>
          <a:xfrm>
            <a:off x="0" y="4019550"/>
            <a:ext cx="8763000" cy="594948"/>
          </a:xfrm>
          <a:prstGeom prst="rect">
            <a:avLst/>
          </a:prstGeom>
          <a:noFill/>
        </p:spPr>
        <p:txBody>
          <a:bodyPr wrap="square" lIns="162473" tIns="81237" rIns="162473" bIns="81237" rtlCol="0">
            <a:spAutoFit/>
          </a:bodyPr>
          <a:lstStyle/>
          <a:p>
            <a:r>
              <a:rPr lang="en-US" sz="2800" smtClean="0">
                <a:latin typeface="Times New Roman" pitchFamily="18" charset="0"/>
                <a:cs typeface="Times New Roman" pitchFamily="18" charset="0"/>
              </a:rPr>
              <a:t>a. Chuyện </a:t>
            </a:r>
            <a:r>
              <a:rPr lang="en-US" sz="2800">
                <a:latin typeface="Times New Roman" pitchFamily="18" charset="0"/>
                <a:cs typeface="Times New Roman" pitchFamily="18" charset="0"/>
              </a:rPr>
              <a:t>gì xảy ra khi các bạn nhỏ đang chơi đá cầu?</a:t>
            </a:r>
            <a:endParaRPr lang="en-US" sz="2800" dirty="0">
              <a:latin typeface="Times New Roman" pitchFamily="18" charset="0"/>
              <a:cs typeface="Times New Roman" pitchFamily="18" charset="0"/>
            </a:endParaRPr>
          </a:p>
        </p:txBody>
      </p:sp>
      <p:sp>
        <p:nvSpPr>
          <p:cNvPr id="14" name="TextBox 13"/>
          <p:cNvSpPr txBox="1"/>
          <p:nvPr/>
        </p:nvSpPr>
        <p:spPr>
          <a:xfrm>
            <a:off x="0" y="4481877"/>
            <a:ext cx="8763000" cy="594948"/>
          </a:xfrm>
          <a:prstGeom prst="rect">
            <a:avLst/>
          </a:prstGeom>
          <a:noFill/>
        </p:spPr>
        <p:txBody>
          <a:bodyPr wrap="square" lIns="162473" tIns="81237" rIns="162473" bIns="81237" rtlCol="0">
            <a:spAutoFit/>
          </a:bodyPr>
          <a:lstStyle/>
          <a:p>
            <a:r>
              <a:rPr lang="en-US" sz="2800" smtClean="0">
                <a:latin typeface="Times New Roman" pitchFamily="18" charset="0"/>
                <a:cs typeface="Times New Roman" pitchFamily="18" charset="0"/>
              </a:rPr>
              <a:t>b. Theo </a:t>
            </a:r>
            <a:r>
              <a:rPr lang="en-US" sz="2800">
                <a:latin typeface="Times New Roman" pitchFamily="18" charset="0"/>
                <a:cs typeface="Times New Roman" pitchFamily="18" charset="0"/>
              </a:rPr>
              <a:t>em, các bạn cần làm gì để lấy được quả cầu?</a:t>
            </a:r>
            <a:endParaRPr lang="en-US" sz="2800" dirty="0">
              <a:latin typeface="Times New Roman" pitchFamily="18" charset="0"/>
              <a:cs typeface="Times New Roman" pitchFamily="18" charset="0"/>
            </a:endParaRPr>
          </a:p>
        </p:txBody>
      </p:sp>
      <p:pic>
        <p:nvPicPr>
          <p:cNvPr id="10" name="Picture 3" descr="C:\Users\Nhung\Desktop\CD8 BAI 2.png"/>
          <p:cNvPicPr>
            <a:picLocks noChangeAspect="1" noChangeArrowheads="1"/>
          </p:cNvPicPr>
          <p:nvPr/>
        </p:nvPicPr>
        <p:blipFill>
          <a:blip r:embed="rId2"/>
          <a:srcRect/>
          <a:stretch>
            <a:fillRect/>
          </a:stretch>
        </p:blipFill>
        <p:spPr bwMode="auto">
          <a:xfrm>
            <a:off x="0" y="0"/>
            <a:ext cx="9144000" cy="3989020"/>
          </a:xfrm>
          <a:prstGeom prst="rect">
            <a:avLst/>
          </a:prstGeom>
          <a:noFill/>
        </p:spPr>
      </p:pic>
      <p:sp>
        <p:nvSpPr>
          <p:cNvPr id="5" name="TextBox 4"/>
          <p:cNvSpPr txBox="1"/>
          <p:nvPr/>
        </p:nvSpPr>
        <p:spPr>
          <a:xfrm>
            <a:off x="593190" y="-9235"/>
            <a:ext cx="4038600" cy="461544"/>
          </a:xfrm>
          <a:prstGeom prst="rect">
            <a:avLst/>
          </a:prstGeom>
          <a:solidFill>
            <a:srgbClr val="AFEAFF"/>
          </a:solidFill>
        </p:spPr>
        <p:txBody>
          <a:bodyPr wrap="square" lIns="91317" tIns="45660" rIns="91317" bIns="45660" rtlCol="0">
            <a:spAutoFit/>
          </a:bodyPr>
          <a:lstStyle/>
          <a:p>
            <a:pPr algn="just"/>
            <a:r>
              <a:rPr lang="en-US" sz="2400" b="1" dirty="0" err="1">
                <a:latin typeface="Arial" pitchFamily="34" charset="0"/>
                <a:ea typeface="Arial-Rounded" pitchFamily="34" charset="0"/>
                <a:cs typeface="Arial" pitchFamily="34" charset="0"/>
              </a:rPr>
              <a:t>Quan</a:t>
            </a:r>
            <a:r>
              <a:rPr lang="en-US" sz="2400" b="1" dirty="0">
                <a:latin typeface="Arial" pitchFamily="34" charset="0"/>
                <a:ea typeface="Arial-Rounded" pitchFamily="34" charset="0"/>
                <a:cs typeface="Arial" pitchFamily="34" charset="0"/>
              </a:rPr>
              <a:t> </a:t>
            </a:r>
            <a:r>
              <a:rPr lang="en-US" sz="2400" b="1" err="1">
                <a:latin typeface="Arial" pitchFamily="34" charset="0"/>
                <a:ea typeface="Arial-Rounded" pitchFamily="34" charset="0"/>
                <a:cs typeface="Arial" pitchFamily="34" charset="0"/>
              </a:rPr>
              <a:t>sát</a:t>
            </a:r>
            <a:r>
              <a:rPr lang="en-US" sz="2400" b="1">
                <a:latin typeface="Arial" pitchFamily="34" charset="0"/>
                <a:ea typeface="Arial-Rounded" pitchFamily="34" charset="0"/>
                <a:cs typeface="Arial" pitchFamily="34" charset="0"/>
              </a:rPr>
              <a:t> </a:t>
            </a:r>
            <a:r>
              <a:rPr lang="en-US" sz="2400" b="1" smtClean="0">
                <a:latin typeface="Arial" pitchFamily="34" charset="0"/>
                <a:ea typeface="Arial-Rounded" pitchFamily="34" charset="0"/>
                <a:cs typeface="Arial" pitchFamily="34" charset="0"/>
              </a:rPr>
              <a:t>hai bức </a:t>
            </a:r>
            <a:r>
              <a:rPr lang="en-US" sz="2400" b="1" dirty="0" err="1" smtClean="0">
                <a:latin typeface="Arial" pitchFamily="34" charset="0"/>
                <a:ea typeface="Arial-Rounded" pitchFamily="34" charset="0"/>
                <a:cs typeface="Arial" pitchFamily="34" charset="0"/>
              </a:rPr>
              <a:t>tranh</a:t>
            </a:r>
            <a:endParaRPr lang="en-US" sz="2400" b="1" dirty="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596"/>
            <a:ext cx="562708" cy="6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Tm="22082"/>
    </mc:Choice>
    <mc:Fallback xmlns="">
      <p:transition spd="slow" advTm="2208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 panose="020B0604020202020204" pitchFamily="34" charset="0"/>
              <a:ea typeface="Arial-Rounded" panose="020B0500000000000000" pitchFamily="34" charset="-93"/>
              <a:cs typeface="Arial" panose="020B0604020202020204" pitchFamily="34" charset="0"/>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 panose="020B0604020202020204" pitchFamily="34" charset="0"/>
                <a:ea typeface="Arial-Rounded" panose="020B0500000000000000" pitchFamily="34" charset="-93"/>
                <a:cs typeface="Arial" panose="020B0604020202020204" pitchFamily="34" charset="0"/>
                <a:sym typeface="+mn-lt"/>
              </a:rPr>
              <a:t>2</a:t>
            </a:r>
            <a:endParaRPr lang="zh-CN" altLang="en-US" sz="5400" dirty="0">
              <a:latin typeface="Arial" panose="020B0604020202020204" pitchFamily="34" charset="0"/>
              <a:ea typeface="Arial-Rounded" panose="020B0500000000000000" pitchFamily="34" charset="-93"/>
              <a:cs typeface="Arial" panose="020B0604020202020204" pitchFamily="34" charset="0"/>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007145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Nhung\Desktop\CD8 BAI 4.png"/>
          <p:cNvPicPr>
            <a:picLocks noChangeAspect="1" noChangeArrowheads="1"/>
          </p:cNvPicPr>
          <p:nvPr/>
        </p:nvPicPr>
        <p:blipFill>
          <a:blip r:embed="rId2"/>
          <a:srcRect/>
          <a:stretch>
            <a:fillRect/>
          </a:stretch>
        </p:blipFill>
        <p:spPr bwMode="auto">
          <a:xfrm>
            <a:off x="0" y="-20909"/>
            <a:ext cx="9143999" cy="5166995"/>
          </a:xfrm>
          <a:prstGeom prst="rect">
            <a:avLst/>
          </a:prstGeom>
          <a:noFill/>
        </p:spPr>
      </p:pic>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8" name="Cloud 7"/>
          <p:cNvSpPr/>
          <p:nvPr/>
        </p:nvSpPr>
        <p:spPr>
          <a:xfrm>
            <a:off x="7391400" y="11488"/>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2" name="Rectangle 1"/>
          <p:cNvSpPr/>
          <p:nvPr/>
        </p:nvSpPr>
        <p:spPr>
          <a:xfrm>
            <a:off x="190499" y="554458"/>
            <a:ext cx="8763000" cy="4524315"/>
          </a:xfrm>
          <a:prstGeom prst="rect">
            <a:avLst/>
          </a:prstGeom>
        </p:spPr>
        <p:txBody>
          <a:bodyPr wrap="square">
            <a:spAutoFit/>
          </a:bodyPr>
          <a:lstStyle/>
          <a:p>
            <a:pPr algn="just"/>
            <a:r>
              <a:rPr lang="en-US" sz="2400" smtClean="0">
                <a:solidFill>
                  <a:srgbClr val="002060"/>
                </a:solidFill>
                <a:latin typeface="inherit"/>
              </a:rPr>
              <a:t>	</a:t>
            </a:r>
            <a:r>
              <a:rPr lang="vi-VN" sz="2400" smtClean="0">
                <a:solidFill>
                  <a:srgbClr val="002060"/>
                </a:solidFill>
                <a:latin typeface="inherit"/>
              </a:rPr>
              <a:t>Một </a:t>
            </a:r>
            <a:r>
              <a:rPr lang="vi-VN" sz="24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Suy </a:t>
            </a:r>
            <a:r>
              <a:rPr lang="vi-VN" sz="24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Cậu </a:t>
            </a:r>
            <a:r>
              <a:rPr lang="vi-VN" sz="2400">
                <a:solidFill>
                  <a:srgbClr val="002060"/>
                </a:solidFill>
                <a:latin typeface="inherit"/>
              </a:rPr>
              <a:t>bé Vinh ngày ấy chính là Lương Thế Vinh. Về sau, ông trở thành nhà toán học xuất sắc của nước ta</a:t>
            </a:r>
            <a:r>
              <a:rPr lang="vi-VN" sz="2400" smtClean="0">
                <a:solidFill>
                  <a:srgbClr val="002060"/>
                </a:solidFill>
                <a:latin typeface="inherit"/>
              </a:rPr>
              <a:t>.</a:t>
            </a:r>
            <a:endParaRPr lang="en-US" sz="2400" smtClean="0">
              <a:solidFill>
                <a:srgbClr val="002060"/>
              </a:solidFill>
              <a:latin typeface="inherit"/>
            </a:endParaRPr>
          </a:p>
          <a:p>
            <a:pPr algn="r"/>
            <a:r>
              <a:rPr lang="en-US" sz="2400" smtClean="0">
                <a:solidFill>
                  <a:srgbClr val="002060"/>
                </a:solidFill>
                <a:latin typeface="inherit"/>
              </a:rPr>
              <a:t>(Theo Vũ Ngọc Khánh)</a:t>
            </a:r>
            <a:endParaRPr lang="vi-VN" sz="2400">
              <a:solidFill>
                <a:srgbClr val="002060"/>
              </a:solidFill>
            </a:endParaRPr>
          </a:p>
        </p:txBody>
      </p:sp>
    </p:spTree>
    <p:extLst>
      <p:ext uri="{BB962C8B-B14F-4D97-AF65-F5344CB8AC3E}">
        <p14:creationId xmlns:p14="http://schemas.microsoft.com/office/powerpoint/2010/main" val="39444579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90499" y="554458"/>
            <a:ext cx="8763000" cy="4524315"/>
          </a:xfrm>
          <a:prstGeom prst="rect">
            <a:avLst/>
          </a:prstGeom>
        </p:spPr>
        <p:txBody>
          <a:bodyPr wrap="square">
            <a:spAutoFit/>
          </a:bodyPr>
          <a:lstStyle/>
          <a:p>
            <a:pPr algn="just"/>
            <a:r>
              <a:rPr lang="en-US" sz="2400" smtClean="0">
                <a:solidFill>
                  <a:srgbClr val="002060"/>
                </a:solidFill>
                <a:latin typeface="inherit"/>
              </a:rPr>
              <a:t>	</a:t>
            </a:r>
            <a:r>
              <a:rPr lang="vi-VN" sz="2400" smtClean="0">
                <a:solidFill>
                  <a:srgbClr val="002060"/>
                </a:solidFill>
                <a:latin typeface="inherit"/>
              </a:rPr>
              <a:t>Một </a:t>
            </a:r>
            <a:r>
              <a:rPr lang="vi-VN" sz="24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Suy </a:t>
            </a:r>
            <a:r>
              <a:rPr lang="vi-VN" sz="24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Cậu </a:t>
            </a:r>
            <a:r>
              <a:rPr lang="vi-VN" sz="2400">
                <a:solidFill>
                  <a:srgbClr val="002060"/>
                </a:solidFill>
                <a:latin typeface="inherit"/>
              </a:rPr>
              <a:t>bé Vinh ngày ấy chính là Lương Thế Vinh. Về sau, ông trở thành nhà toán học xuất sắc của nước ta</a:t>
            </a:r>
            <a:r>
              <a:rPr lang="vi-VN" sz="2400" smtClean="0">
                <a:solidFill>
                  <a:srgbClr val="002060"/>
                </a:solidFill>
                <a:latin typeface="inherit"/>
              </a:rPr>
              <a:t>.</a:t>
            </a:r>
            <a:endParaRPr lang="en-US" sz="2400" smtClean="0">
              <a:solidFill>
                <a:srgbClr val="002060"/>
              </a:solidFill>
              <a:latin typeface="inherit"/>
            </a:endParaRPr>
          </a:p>
          <a:p>
            <a:pPr algn="r"/>
            <a:r>
              <a:rPr lang="en-US" sz="2400" smtClean="0">
                <a:solidFill>
                  <a:srgbClr val="002060"/>
                </a:solidFill>
                <a:latin typeface="inherit"/>
              </a:rPr>
              <a:t>(Theo Vũ Ngọc Khánh)</a:t>
            </a:r>
            <a:endParaRPr lang="vi-VN" sz="2400">
              <a:solidFill>
                <a:srgbClr val="002060"/>
              </a:solidFill>
            </a:endParaRPr>
          </a:p>
        </p:txBody>
      </p:sp>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0857" y="4618707"/>
            <a:ext cx="3572225" cy="523111"/>
          </a:xfrm>
          <a:prstGeom prst="rect">
            <a:avLst/>
          </a:prstGeom>
          <a:solidFill>
            <a:srgbClr val="B9EDFF"/>
          </a:solidFill>
        </p:spPr>
        <p:txBody>
          <a:bodyPr wrap="square" lIns="91330" tIns="45666" rIns="91330" bIns="45666" rtlCol="0">
            <a:spAutoFit/>
          </a:bodyPr>
          <a:lstStyle/>
          <a:p>
            <a:pPr algn="ctr"/>
            <a:r>
              <a:rPr lang="en-US" sz="2800">
                <a:latin typeface="Arial" pitchFamily="34" charset="0"/>
                <a:ea typeface="Arial-Rounded" pitchFamily="34" charset="0"/>
                <a:cs typeface="Arial" pitchFamily="34" charset="0"/>
              </a:rPr>
              <a:t>Luyện đọc từ ngữ</a:t>
            </a:r>
          </a:p>
        </p:txBody>
      </p:sp>
      <p:cxnSp>
        <p:nvCxnSpPr>
          <p:cNvPr id="10" name="Straight Connector 9"/>
          <p:cNvCxnSpPr/>
          <p:nvPr/>
        </p:nvCxnSpPr>
        <p:spPr>
          <a:xfrm flipH="1">
            <a:off x="4038600" y="4618707"/>
            <a:ext cx="1219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352800" y="3867150"/>
            <a:ext cx="1447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209801" y="3867150"/>
            <a:ext cx="10667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295400" y="3105150"/>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4800" y="241935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240400330"/>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90499" y="554458"/>
            <a:ext cx="8763000" cy="4524315"/>
          </a:xfrm>
          <a:prstGeom prst="rect">
            <a:avLst/>
          </a:prstGeom>
        </p:spPr>
        <p:txBody>
          <a:bodyPr wrap="square">
            <a:spAutoFit/>
          </a:bodyPr>
          <a:lstStyle/>
          <a:p>
            <a:pPr algn="just"/>
            <a:r>
              <a:rPr lang="en-US" sz="2400" smtClean="0">
                <a:solidFill>
                  <a:srgbClr val="002060"/>
                </a:solidFill>
                <a:latin typeface="inherit"/>
              </a:rPr>
              <a:t>	</a:t>
            </a:r>
            <a:r>
              <a:rPr lang="vi-VN" sz="2400" smtClean="0">
                <a:solidFill>
                  <a:srgbClr val="002060"/>
                </a:solidFill>
                <a:latin typeface="inherit"/>
              </a:rPr>
              <a:t>Một </a:t>
            </a:r>
            <a:r>
              <a:rPr lang="vi-VN" sz="24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Suy </a:t>
            </a:r>
            <a:r>
              <a:rPr lang="vi-VN" sz="24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Cậu </a:t>
            </a:r>
            <a:r>
              <a:rPr lang="vi-VN" sz="2400">
                <a:solidFill>
                  <a:srgbClr val="002060"/>
                </a:solidFill>
                <a:latin typeface="inherit"/>
              </a:rPr>
              <a:t>bé Vinh ngày ấy chính là Lương Thế Vinh. Về sau, ông trở thành nhà toán học xuất sắc của nước ta</a:t>
            </a:r>
            <a:r>
              <a:rPr lang="vi-VN" sz="2400" smtClean="0">
                <a:solidFill>
                  <a:srgbClr val="002060"/>
                </a:solidFill>
                <a:latin typeface="inherit"/>
              </a:rPr>
              <a:t>.</a:t>
            </a:r>
            <a:endParaRPr lang="en-US" sz="2400" smtClean="0">
              <a:solidFill>
                <a:srgbClr val="002060"/>
              </a:solidFill>
              <a:latin typeface="inherit"/>
            </a:endParaRPr>
          </a:p>
          <a:p>
            <a:pPr algn="r"/>
            <a:r>
              <a:rPr lang="en-US" sz="2400" smtClean="0">
                <a:solidFill>
                  <a:srgbClr val="002060"/>
                </a:solidFill>
                <a:latin typeface="inherit"/>
              </a:rPr>
              <a:t>(Theo Vũ Ngọc Khánh)</a:t>
            </a:r>
            <a:endParaRPr lang="vi-VN" sz="2400">
              <a:solidFill>
                <a:srgbClr val="002060"/>
              </a:solidFill>
            </a:endParaRPr>
          </a:p>
        </p:txBody>
      </p:sp>
      <p:sp>
        <p:nvSpPr>
          <p:cNvPr id="21" name="TextBox 20"/>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anose="020B0604020202020204" pitchFamily="34" charset="0"/>
                <a:ea typeface="Arial-Rounded" pitchFamily="34" charset="0"/>
                <a:cs typeface="Arial" pitchFamily="34" charset="0"/>
              </a:rPr>
              <a:t>Đọc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0857" y="4618707"/>
            <a:ext cx="2393057" cy="523111"/>
          </a:xfrm>
          <a:prstGeom prst="rect">
            <a:avLst/>
          </a:prstGeom>
          <a:solidFill>
            <a:srgbClr val="B9EDFF"/>
          </a:solidFill>
        </p:spPr>
        <p:txBody>
          <a:bodyPr wrap="square" lIns="91330" tIns="45666" rIns="91330" bIns="45666" rtlCol="0">
            <a:spAutoFit/>
          </a:bodyPr>
          <a:lstStyle/>
          <a:p>
            <a:pPr algn="ctr"/>
            <a:r>
              <a:rPr lang="en-US" sz="2800" smtClean="0">
                <a:latin typeface="Arial" panose="020B0604020202020204" pitchFamily="34" charset="0"/>
                <a:ea typeface="Arial-Rounded" pitchFamily="34" charset="0"/>
                <a:cs typeface="Arial" pitchFamily="34" charset="0"/>
              </a:rPr>
              <a:t>Đọc nối tiếp</a:t>
            </a:r>
            <a:endParaRPr lang="en-US" sz="2800">
              <a:latin typeface="Arial" pitchFamily="34" charset="0"/>
              <a:ea typeface="Arial-Rounded" pitchFamily="34" charset="0"/>
              <a:cs typeface="Arial" pitchFamily="34" charset="0"/>
            </a:endParaRPr>
          </a:p>
        </p:txBody>
      </p:sp>
      <p:sp>
        <p:nvSpPr>
          <p:cNvPr id="7" name="Oval 6"/>
          <p:cNvSpPr/>
          <p:nvPr/>
        </p:nvSpPr>
        <p:spPr>
          <a:xfrm>
            <a:off x="799728" y="616748"/>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9" name="Oval 8"/>
          <p:cNvSpPr/>
          <p:nvPr/>
        </p:nvSpPr>
        <p:spPr>
          <a:xfrm>
            <a:off x="4343400" y="886882"/>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10" name="Oval 9"/>
          <p:cNvSpPr/>
          <p:nvPr/>
        </p:nvSpPr>
        <p:spPr>
          <a:xfrm>
            <a:off x="3581400" y="124232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11" name="Oval 10"/>
          <p:cNvSpPr/>
          <p:nvPr/>
        </p:nvSpPr>
        <p:spPr>
          <a:xfrm>
            <a:off x="4419599" y="159374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12" name="Oval 11"/>
          <p:cNvSpPr/>
          <p:nvPr/>
        </p:nvSpPr>
        <p:spPr>
          <a:xfrm>
            <a:off x="856102" y="2369909"/>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5</a:t>
            </a:r>
          </a:p>
        </p:txBody>
      </p:sp>
      <p:sp>
        <p:nvSpPr>
          <p:cNvPr id="15" name="Oval 14"/>
          <p:cNvSpPr/>
          <p:nvPr/>
        </p:nvSpPr>
        <p:spPr>
          <a:xfrm>
            <a:off x="3977136" y="2664215"/>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
        <p:nvSpPr>
          <p:cNvPr id="16" name="Oval 15"/>
          <p:cNvSpPr/>
          <p:nvPr/>
        </p:nvSpPr>
        <p:spPr>
          <a:xfrm>
            <a:off x="1370518" y="310515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7</a:t>
            </a:r>
          </a:p>
        </p:txBody>
      </p:sp>
      <p:sp>
        <p:nvSpPr>
          <p:cNvPr id="17" name="Oval 16"/>
          <p:cNvSpPr/>
          <p:nvPr/>
        </p:nvSpPr>
        <p:spPr>
          <a:xfrm>
            <a:off x="8077200" y="302895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8</a:t>
            </a:r>
          </a:p>
        </p:txBody>
      </p:sp>
      <p:sp>
        <p:nvSpPr>
          <p:cNvPr id="19" name="Oval 18"/>
          <p:cNvSpPr/>
          <p:nvPr/>
        </p:nvSpPr>
        <p:spPr>
          <a:xfrm>
            <a:off x="857656" y="3863993"/>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9</a:t>
            </a:r>
          </a:p>
        </p:txBody>
      </p:sp>
      <p:sp>
        <p:nvSpPr>
          <p:cNvPr id="23" name="Oval 22"/>
          <p:cNvSpPr/>
          <p:nvPr/>
        </p:nvSpPr>
        <p:spPr>
          <a:xfrm>
            <a:off x="7448614" y="3702870"/>
            <a:ext cx="628586" cy="3079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10</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595728"/>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5" grpId="0" animBg="1"/>
      <p:bldP spid="16" grpId="0" animBg="1"/>
      <p:bldP spid="17" grpId="0" animBg="1"/>
      <p:bldP spid="19"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90499" y="554458"/>
            <a:ext cx="8763000" cy="4524315"/>
          </a:xfrm>
          <a:prstGeom prst="rect">
            <a:avLst/>
          </a:prstGeom>
        </p:spPr>
        <p:txBody>
          <a:bodyPr wrap="square">
            <a:spAutoFit/>
          </a:bodyPr>
          <a:lstStyle/>
          <a:p>
            <a:pPr algn="just"/>
            <a:r>
              <a:rPr lang="en-US" sz="2400" smtClean="0">
                <a:solidFill>
                  <a:srgbClr val="002060"/>
                </a:solidFill>
                <a:latin typeface="inherit"/>
              </a:rPr>
              <a:t>	</a:t>
            </a:r>
            <a:r>
              <a:rPr lang="vi-VN" sz="2400" smtClean="0">
                <a:solidFill>
                  <a:srgbClr val="002060"/>
                </a:solidFill>
                <a:latin typeface="inherit"/>
              </a:rPr>
              <a:t>Một </a:t>
            </a:r>
            <a:r>
              <a:rPr lang="vi-VN" sz="2400">
                <a:solidFill>
                  <a:srgbClr val="002060"/>
                </a:solidFill>
                <a:latin typeface="inherit"/>
              </a:rPr>
              <a:t>hôm, cậu bé Vinh đem một quả bưởi ra bãi cỏ làm bóng để cùng chơi với các bạn. Đang chơi, bỗng quả bóng lăn xuống một cái hố gần đó. Cái hố hẹp và rất sâu nên không thể với tay lấy quả bóng lên được. Bọn trẻ nhìn xuống cái hố đầy nuối tiếc.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Suy </a:t>
            </a:r>
            <a:r>
              <a:rPr lang="vi-VN" sz="2400">
                <a:solidFill>
                  <a:srgbClr val="002060"/>
                </a:solidFill>
                <a:latin typeface="inherit"/>
              </a:rPr>
              <a:t>nghĩ một lát, cậu bé Vinh rủ bạn đi mượn mấy chiếc nón rồi múc nước đổ đầy hố. Các bạn không hiểu Vinh làm thế để làm gì. Lát sau, thấy Vinh cúi xuống cầm quả bóng lên. Các bạn nhìn Vinh trầm trồ thán phục.</a:t>
            </a:r>
            <a:endParaRPr lang="vi-VN" sz="2400">
              <a:solidFill>
                <a:srgbClr val="002060"/>
              </a:solidFill>
            </a:endParaRPr>
          </a:p>
          <a:p>
            <a:pPr algn="just"/>
            <a:r>
              <a:rPr lang="en-US" sz="2400" smtClean="0">
                <a:solidFill>
                  <a:srgbClr val="002060"/>
                </a:solidFill>
                <a:latin typeface="inherit"/>
              </a:rPr>
              <a:t>	</a:t>
            </a:r>
            <a:r>
              <a:rPr lang="vi-VN" sz="2400" smtClean="0">
                <a:solidFill>
                  <a:srgbClr val="002060"/>
                </a:solidFill>
                <a:latin typeface="inherit"/>
              </a:rPr>
              <a:t>Cậu </a:t>
            </a:r>
            <a:r>
              <a:rPr lang="vi-VN" sz="2400">
                <a:solidFill>
                  <a:srgbClr val="002060"/>
                </a:solidFill>
                <a:latin typeface="inherit"/>
              </a:rPr>
              <a:t>bé Vinh ngày ấy chính là Lương Thế Vinh. Về sau, ông trở </a:t>
            </a:r>
            <a:r>
              <a:rPr lang="vi-VN" sz="2400" smtClean="0">
                <a:solidFill>
                  <a:srgbClr val="002060"/>
                </a:solidFill>
                <a:latin typeface="inherit"/>
              </a:rPr>
              <a:t>thành </a:t>
            </a:r>
            <a:r>
              <a:rPr lang="vi-VN" sz="2400">
                <a:solidFill>
                  <a:srgbClr val="002060"/>
                </a:solidFill>
                <a:latin typeface="inherit"/>
              </a:rPr>
              <a:t>nhà toán học xuất sắc của nước ta</a:t>
            </a:r>
            <a:r>
              <a:rPr lang="vi-VN" sz="2400" smtClean="0">
                <a:solidFill>
                  <a:srgbClr val="002060"/>
                </a:solidFill>
                <a:latin typeface="inherit"/>
              </a:rPr>
              <a:t>.</a:t>
            </a:r>
            <a:endParaRPr lang="en-US" sz="2400" smtClean="0">
              <a:solidFill>
                <a:srgbClr val="002060"/>
              </a:solidFill>
              <a:latin typeface="inherit"/>
            </a:endParaRPr>
          </a:p>
          <a:p>
            <a:pPr algn="r"/>
            <a:r>
              <a:rPr lang="en-US" sz="2400" smtClean="0">
                <a:solidFill>
                  <a:srgbClr val="002060"/>
                </a:solidFill>
                <a:latin typeface="inherit"/>
              </a:rPr>
              <a:t>(Theo Vũ Ngọc Khánh)</a:t>
            </a:r>
            <a:endParaRPr lang="vi-VN" sz="2400">
              <a:solidFill>
                <a:srgbClr val="002060"/>
              </a:solidFill>
            </a:endParaRPr>
          </a:p>
        </p:txBody>
      </p:sp>
      <p:sp>
        <p:nvSpPr>
          <p:cNvPr id="21" name="TextBox 20"/>
          <p:cNvSpPr txBox="1"/>
          <p:nvPr/>
        </p:nvSpPr>
        <p:spPr>
          <a:xfrm>
            <a:off x="952128" y="31359"/>
            <a:ext cx="6598477" cy="656503"/>
          </a:xfrm>
          <a:prstGeom prst="rect">
            <a:avLst/>
          </a:prstGeom>
          <a:noFill/>
        </p:spPr>
        <p:txBody>
          <a:bodyPr wrap="square" lIns="162473" tIns="81237" rIns="162473" bIns="81237" rtlCol="0">
            <a:spAutoFit/>
          </a:bodyPr>
          <a:lstStyle/>
          <a:p>
            <a:pPr algn="ctr"/>
            <a:r>
              <a:rPr lang="en-US" sz="3200" b="1" smtClean="0">
                <a:solidFill>
                  <a:schemeClr val="accent6">
                    <a:lumMod val="75000"/>
                  </a:schemeClr>
                </a:solidFill>
                <a:latin typeface="Arial" pitchFamily="34" charset="0"/>
                <a:ea typeface="Arial-Rounded" pitchFamily="34" charset="0"/>
                <a:cs typeface="Arial" pitchFamily="34" charset="0"/>
              </a:rPr>
              <a:t>Cậu bé thông minh</a:t>
            </a:r>
            <a:endParaRPr lang="en-US" sz="3200" b="1">
              <a:solidFill>
                <a:schemeClr val="accent6">
                  <a:lumMod val="75000"/>
                </a:schemeClr>
              </a:solidFill>
              <a:latin typeface="Arial" pitchFamily="34" charset="0"/>
              <a:ea typeface="Arial-Rounded" pitchFamily="34" charset="0"/>
              <a:cs typeface="Arial" pitchFamily="34" charset="0"/>
            </a:endParaRPr>
          </a:p>
        </p:txBody>
      </p:sp>
      <p:sp>
        <p:nvSpPr>
          <p:cNvPr id="3" name="TextBox 2"/>
          <p:cNvSpPr txBox="1"/>
          <p:nvPr/>
        </p:nvSpPr>
        <p:spPr>
          <a:xfrm>
            <a:off x="515000" y="0"/>
            <a:ext cx="1160318" cy="523099"/>
          </a:xfrm>
          <a:prstGeom prst="rect">
            <a:avLst/>
          </a:prstGeom>
          <a:noFill/>
        </p:spPr>
        <p:txBody>
          <a:bodyPr wrap="square" lIns="91317" tIns="45660" rIns="91317" bIns="45660" rtlCol="0">
            <a:spAutoFit/>
          </a:bodyPr>
          <a:lstStyle/>
          <a:p>
            <a:pPr algn="just"/>
            <a:r>
              <a:rPr lang="en-US" sz="2800" b="1">
                <a:latin typeface="Arial" panose="020B0604020202020204" pitchFamily="34" charset="0"/>
                <a:ea typeface="Arial-Rounded" pitchFamily="34" charset="0"/>
                <a:cs typeface="Arial" pitchFamily="34" charset="0"/>
              </a:rPr>
              <a:t>Đọc</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5" y="0"/>
            <a:ext cx="495070" cy="57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799728" y="616748"/>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1</a:t>
            </a:r>
            <a:endParaRPr lang="en-US" b="1" dirty="0">
              <a:latin typeface="Arial" panose="020B0604020202020204" pitchFamily="34" charset="0"/>
              <a:cs typeface="Arial" panose="020B0604020202020204" pitchFamily="34" charset="0"/>
            </a:endParaRPr>
          </a:p>
        </p:txBody>
      </p:sp>
      <p:sp>
        <p:nvSpPr>
          <p:cNvPr id="9" name="Oval 8"/>
          <p:cNvSpPr/>
          <p:nvPr/>
        </p:nvSpPr>
        <p:spPr>
          <a:xfrm>
            <a:off x="4343400" y="886882"/>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10" name="Oval 9"/>
          <p:cNvSpPr/>
          <p:nvPr/>
        </p:nvSpPr>
        <p:spPr>
          <a:xfrm>
            <a:off x="3581400" y="124232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a:t>
            </a:r>
          </a:p>
        </p:txBody>
      </p:sp>
      <p:sp>
        <p:nvSpPr>
          <p:cNvPr id="11" name="Oval 10"/>
          <p:cNvSpPr/>
          <p:nvPr/>
        </p:nvSpPr>
        <p:spPr>
          <a:xfrm>
            <a:off x="4419599" y="159374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4</a:t>
            </a:r>
          </a:p>
        </p:txBody>
      </p:sp>
      <p:sp>
        <p:nvSpPr>
          <p:cNvPr id="12" name="Oval 11"/>
          <p:cNvSpPr/>
          <p:nvPr/>
        </p:nvSpPr>
        <p:spPr>
          <a:xfrm>
            <a:off x="856102" y="2369909"/>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5</a:t>
            </a:r>
          </a:p>
        </p:txBody>
      </p:sp>
      <p:sp>
        <p:nvSpPr>
          <p:cNvPr id="15" name="Oval 14"/>
          <p:cNvSpPr/>
          <p:nvPr/>
        </p:nvSpPr>
        <p:spPr>
          <a:xfrm>
            <a:off x="3977136" y="2664215"/>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latin typeface="Arial" panose="020B0604020202020204" pitchFamily="34" charset="0"/>
                <a:cs typeface="Arial" panose="020B0604020202020204" pitchFamily="34" charset="0"/>
              </a:rPr>
              <a:t>6</a:t>
            </a:r>
            <a:endParaRPr lang="en-US" b="1" dirty="0">
              <a:latin typeface="Arial" panose="020B0604020202020204" pitchFamily="34" charset="0"/>
              <a:cs typeface="Arial" panose="020B0604020202020204" pitchFamily="34" charset="0"/>
            </a:endParaRPr>
          </a:p>
        </p:txBody>
      </p:sp>
      <p:sp>
        <p:nvSpPr>
          <p:cNvPr id="16" name="Oval 15"/>
          <p:cNvSpPr/>
          <p:nvPr/>
        </p:nvSpPr>
        <p:spPr>
          <a:xfrm>
            <a:off x="1370518" y="310515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7</a:t>
            </a:r>
          </a:p>
        </p:txBody>
      </p:sp>
      <p:sp>
        <p:nvSpPr>
          <p:cNvPr id="17" name="Oval 16"/>
          <p:cNvSpPr/>
          <p:nvPr/>
        </p:nvSpPr>
        <p:spPr>
          <a:xfrm>
            <a:off x="8077200" y="3028950"/>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8</a:t>
            </a:r>
          </a:p>
        </p:txBody>
      </p:sp>
      <p:sp>
        <p:nvSpPr>
          <p:cNvPr id="19" name="Oval 18"/>
          <p:cNvSpPr/>
          <p:nvPr/>
        </p:nvSpPr>
        <p:spPr>
          <a:xfrm>
            <a:off x="857656" y="3863993"/>
            <a:ext cx="304800" cy="3048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9</a:t>
            </a:r>
          </a:p>
        </p:txBody>
      </p:sp>
      <p:sp>
        <p:nvSpPr>
          <p:cNvPr id="23" name="Oval 22"/>
          <p:cNvSpPr/>
          <p:nvPr/>
        </p:nvSpPr>
        <p:spPr>
          <a:xfrm>
            <a:off x="7448614" y="3702870"/>
            <a:ext cx="628586" cy="307957"/>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smtClean="0">
                <a:latin typeface="Arial" panose="020B0604020202020204" pitchFamily="34" charset="0"/>
                <a:cs typeface="Arial" panose="020B0604020202020204" pitchFamily="34" charset="0"/>
              </a:rPr>
              <a:t>10</a:t>
            </a:r>
            <a:endParaRPr lang="en-US" b="1" dirty="0">
              <a:latin typeface="Arial" panose="020B0604020202020204" pitchFamily="34" charset="0"/>
              <a:cs typeface="Arial" panose="020B0604020202020204" pitchFamily="34" charset="0"/>
            </a:endParaRPr>
          </a:p>
        </p:txBody>
      </p:sp>
      <p:sp>
        <p:nvSpPr>
          <p:cNvPr id="18" name="TextBox 17"/>
          <p:cNvSpPr txBox="1"/>
          <p:nvPr/>
        </p:nvSpPr>
        <p:spPr>
          <a:xfrm>
            <a:off x="0" y="4622983"/>
            <a:ext cx="3886200" cy="523111"/>
          </a:xfrm>
          <a:prstGeom prst="rect">
            <a:avLst/>
          </a:prstGeom>
          <a:solidFill>
            <a:srgbClr val="B9EDFF"/>
          </a:solidFill>
        </p:spPr>
        <p:txBody>
          <a:bodyPr wrap="square" lIns="91330" tIns="45666" rIns="91330" bIns="45666" rtlCol="0">
            <a:spAutoFit/>
          </a:bodyPr>
          <a:lstStyle/>
          <a:p>
            <a:pPr algn="ctr"/>
            <a:r>
              <a:rPr lang="en-US" sz="2800" smtClean="0">
                <a:latin typeface="Arial" pitchFamily="34" charset="0"/>
                <a:ea typeface="Arial-Rounded" pitchFamily="34" charset="0"/>
                <a:cs typeface="Arial" pitchFamily="34" charset="0"/>
              </a:rPr>
              <a:t>Luyện đọc câu dài</a:t>
            </a:r>
            <a:endParaRPr lang="en-US" sz="2800">
              <a:latin typeface="Arial" pitchFamily="34" charset="0"/>
              <a:ea typeface="Arial-Rounded" pitchFamily="34" charset="0"/>
              <a:cs typeface="Arial" pitchFamily="34" charset="0"/>
            </a:endParaRPr>
          </a:p>
        </p:txBody>
      </p:sp>
      <p:cxnSp>
        <p:nvCxnSpPr>
          <p:cNvPr id="22" name="Straight Connector 21"/>
          <p:cNvCxnSpPr/>
          <p:nvPr/>
        </p:nvCxnSpPr>
        <p:spPr>
          <a:xfrm flipH="1">
            <a:off x="8274134" y="51592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858000" y="129780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18002" y="274900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811117"/>
      </p:ext>
    </p:extLst>
  </p:cSld>
  <p:clrMapOvr>
    <a:masterClrMapping/>
  </p:clrMapOvr>
  <mc:AlternateContent xmlns:mc="http://schemas.openxmlformats.org/markup-compatibility/2006" xmlns:p14="http://schemas.microsoft.com/office/powerpoint/2010/main">
    <mc:Choice Requires="p14">
      <p:transition spd="slow" p14:dur="2000" advTm="63901"/>
    </mc:Choice>
    <mc:Fallback xmlns="">
      <p:transition spd="slow" advTm="63901"/>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962469719"/>
</p:tagLst>
</file>

<file path=ppt/tags/tag2.xml><?xml version="1.0" encoding="utf-8"?>
<p:tagLst xmlns:a="http://schemas.openxmlformats.org/drawingml/2006/main" xmlns:r="http://schemas.openxmlformats.org/officeDocument/2006/relationships" xmlns:p="http://schemas.openxmlformats.org/presentationml/2006/main">
  <p:tag name="TIMING" val="|1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366</Words>
  <Application>Microsoft Office PowerPoint</Application>
  <PresentationFormat>On-screen Show (16:9)</PresentationFormat>
  <Paragraphs>134</Paragraphs>
  <Slides>20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宋体</vt:lpstr>
      <vt:lpstr>Arial</vt:lpstr>
      <vt:lpstr>Arial-Rounded</vt:lpstr>
      <vt:lpstr>Calibri</vt:lpstr>
      <vt:lpstr>等线</vt:lpstr>
      <vt:lpstr>HP001 4 hàng</vt:lpstr>
      <vt:lpstr>inherit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Minhthangpc.VN</cp:lastModifiedBy>
  <cp:revision>266</cp:revision>
  <dcterms:created xsi:type="dcterms:W3CDTF">2020-12-08T15:48:47Z</dcterms:created>
  <dcterms:modified xsi:type="dcterms:W3CDTF">2023-05-07T14:52:28Z</dcterms:modified>
</cp:coreProperties>
</file>