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1" r:id="rId3"/>
  </p:sldMasterIdLst>
  <p:notesMasterIdLst>
    <p:notesMasterId r:id="rId23"/>
  </p:notesMasterIdLst>
  <p:sldIdLst>
    <p:sldId id="288" r:id="rId4"/>
    <p:sldId id="762" r:id="rId5"/>
    <p:sldId id="319" r:id="rId6"/>
    <p:sldId id="320" r:id="rId7"/>
    <p:sldId id="510" r:id="rId8"/>
    <p:sldId id="514" r:id="rId9"/>
    <p:sldId id="333" r:id="rId10"/>
    <p:sldId id="298" r:id="rId11"/>
    <p:sldId id="515" r:id="rId12"/>
    <p:sldId id="526" r:id="rId13"/>
    <p:sldId id="519" r:id="rId14"/>
    <p:sldId id="523" r:id="rId15"/>
    <p:sldId id="257" r:id="rId16"/>
    <p:sldId id="259" r:id="rId17"/>
    <p:sldId id="524" r:id="rId18"/>
    <p:sldId id="260" r:id="rId19"/>
    <p:sldId id="525" r:id="rId20"/>
    <p:sldId id="337" r:id="rId21"/>
    <p:sldId id="7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7E7BA-2E28-436D-846A-2B91A68B16CD}" type="datetimeFigureOut">
              <a:rPr lang="en-US" smtClean="0"/>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A6281-48B3-4235-8FBB-6DB5AC0E7607}" type="slidenum">
              <a:rPr lang="en-US" smtClean="0"/>
              <a:t>‹#›</a:t>
            </a:fld>
            <a:endParaRPr lang="en-US"/>
          </a:p>
        </p:txBody>
      </p:sp>
    </p:spTree>
    <p:extLst>
      <p:ext uri="{BB962C8B-B14F-4D97-AF65-F5344CB8AC3E}">
        <p14:creationId xmlns:p14="http://schemas.microsoft.com/office/powerpoint/2010/main" val="307464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011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3.xml"/><Relationship Id="rId5" Type="http://schemas.openxmlformats.org/officeDocument/2006/relationships/tags" Target="../tags/tag12.xml"/><Relationship Id="rId4"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3.xml"/><Relationship Id="rId5" Type="http://schemas.openxmlformats.org/officeDocument/2006/relationships/tags" Target="../tags/tag17.xml"/><Relationship Id="rId4" Type="http://schemas.openxmlformats.org/officeDocument/2006/relationships/tags" Target="../tags/tag1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3.xml"/><Relationship Id="rId5" Type="http://schemas.openxmlformats.org/officeDocument/2006/relationships/tags" Target="../tags/tag22.xml"/><Relationship Id="rId4" Type="http://schemas.openxmlformats.org/officeDocument/2006/relationships/tags" Target="../tags/tag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3.xml"/><Relationship Id="rId4" Type="http://schemas.openxmlformats.org/officeDocument/2006/relationships/tags" Target="../tags/tag40.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3.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3.xml"/><Relationship Id="rId5" Type="http://schemas.openxmlformats.org/officeDocument/2006/relationships/tags" Target="../tags/tag54.xml"/><Relationship Id="rId4" Type="http://schemas.openxmlformats.org/officeDocument/2006/relationships/tags" Target="../tags/tag5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3.xml"/><Relationship Id="rId4" Type="http://schemas.openxmlformats.org/officeDocument/2006/relationships/tags" Target="../tags/tag5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0" y="0"/>
            <a:ext cx="12486619" cy="6858000"/>
          </a:xfrm>
          <a:prstGeom prst="rect">
            <a:avLst/>
          </a:prstGeom>
        </p:spPr>
      </p:pic>
      <p:pic>
        <p:nvPicPr>
          <p:cNvPr id="8"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12163" y="3215928"/>
            <a:ext cx="12683064" cy="4083744"/>
          </a:xfrm>
          <a:prstGeom prst="rect">
            <a:avLst/>
          </a:prstGeom>
        </p:spPr>
      </p:pic>
    </p:spTree>
    <p:extLst>
      <p:ext uri="{BB962C8B-B14F-4D97-AF65-F5344CB8AC3E}">
        <p14:creationId xmlns:p14="http://schemas.microsoft.com/office/powerpoint/2010/main" val="1337897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2023/6/13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75748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2023/6/13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29423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5178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17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6/13/2023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553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6/13/2023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3579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6/13/2023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6292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6/13/2023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3923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6/13/2023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056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2F1648-7584-4AEA-8C77-7809A781D6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69EACA-EA18-4330-8E00-A6EE638C59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4741BCD-3A1F-4F81-8567-C86538D045C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2ECD319-65C0-4D9E-8CC8-C9F4B7BAB83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6/13/2023</a:t>
            </a:fld>
            <a:endParaRPr lang="en-US"/>
          </a:p>
        </p:txBody>
      </p:sp>
      <p:sp>
        <p:nvSpPr>
          <p:cNvPr id="6" name="Footer Placeholder 5">
            <a:extLst>
              <a:ext uri="{FF2B5EF4-FFF2-40B4-BE49-F238E27FC236}">
                <a16:creationId xmlns:a16="http://schemas.microsoft.com/office/drawing/2014/main" xmlns="" id="{13AF69DE-49A0-40DA-9375-B38039E456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54ADCBC-3C3A-4256-87D5-D0D9AF50D87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5837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2023/6/13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24544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2023/6/13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1457116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673626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141560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2023/6/13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3099832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2023/6/13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991125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2023/6/13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5815397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2023/6/13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1595933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2023/6/13</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74745568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2023/6/13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058724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2023/6/13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7729903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2023/6/13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32804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2023/6/13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0588846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2023/6/13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5208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2023/6/13</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340500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2023/6/13</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036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2023/6/13</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03513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582455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2023/6/13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07899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6.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17" Type="http://schemas.openxmlformats.org/officeDocument/2006/relationships/tags" Target="../tags/tag6.xml"/><Relationship Id="rId2" Type="http://schemas.openxmlformats.org/officeDocument/2006/relationships/slideLayout" Target="../slideLayouts/slideLayout21.xml"/><Relationship Id="rId16" Type="http://schemas.openxmlformats.org/officeDocument/2006/relationships/tags" Target="../tags/tag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ags" Target="../tags/tag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0B935E-29A5-DCC2-9C90-EF073E078C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64758" y="393405"/>
            <a:ext cx="1238250" cy="1238250"/>
          </a:xfrm>
          <a:prstGeom prst="rect">
            <a:avLst/>
          </a:prstGeom>
        </p:spPr>
      </p:pic>
    </p:spTree>
    <p:extLst>
      <p:ext uri="{BB962C8B-B14F-4D97-AF65-F5344CB8AC3E}">
        <p14:creationId xmlns:p14="http://schemas.microsoft.com/office/powerpoint/2010/main" val="3528392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11368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2023/6/13</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10043001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4.xml"/><Relationship Id="rId5" Type="http://schemas.openxmlformats.org/officeDocument/2006/relationships/image" Target="../media/image36.pn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2.png"/><Relationship Id="rId18" Type="http://schemas.openxmlformats.org/officeDocument/2006/relationships/image" Target="../media/image36.png"/><Relationship Id="rId3" Type="http://schemas.microsoft.com/office/2007/relationships/media" Target="../media/media3.mp3"/><Relationship Id="rId7" Type="http://schemas.openxmlformats.org/officeDocument/2006/relationships/image" Target="../media/image39.png"/><Relationship Id="rId12" Type="http://schemas.openxmlformats.org/officeDocument/2006/relationships/slide" Target="slide15.xml"/><Relationship Id="rId17" Type="http://schemas.openxmlformats.org/officeDocument/2006/relationships/image" Target="../media/image44.png"/><Relationship Id="rId2" Type="http://schemas.openxmlformats.org/officeDocument/2006/relationships/audio" Target="../media/media2.mp3"/><Relationship Id="rId16" Type="http://schemas.openxmlformats.org/officeDocument/2006/relationships/slide" Target="slide17.xml"/><Relationship Id="rId1" Type="http://schemas.microsoft.com/office/2007/relationships/media" Target="../media/media2.mp3"/><Relationship Id="rId6" Type="http://schemas.openxmlformats.org/officeDocument/2006/relationships/image" Target="../media/image38.png"/><Relationship Id="rId11" Type="http://schemas.microsoft.com/office/2007/relationships/hdphoto" Target="../media/hdphoto5.wdp"/><Relationship Id="rId5" Type="http://schemas.openxmlformats.org/officeDocument/2006/relationships/slideLayout" Target="../slideLayouts/slideLayout14.xml"/><Relationship Id="rId15" Type="http://schemas.openxmlformats.org/officeDocument/2006/relationships/image" Target="../media/image43.png"/><Relationship Id="rId10" Type="http://schemas.openxmlformats.org/officeDocument/2006/relationships/image" Target="../media/image41.png"/><Relationship Id="rId19" Type="http://schemas.openxmlformats.org/officeDocument/2006/relationships/slide" Target="slide18.xml"/><Relationship Id="rId4" Type="http://schemas.openxmlformats.org/officeDocument/2006/relationships/audio" Target="../media/media3.mp3"/><Relationship Id="rId9" Type="http://schemas.microsoft.com/office/2007/relationships/hdphoto" Target="../media/hdphoto4.wdp"/><Relationship Id="rId14" Type="http://schemas.openxmlformats.org/officeDocument/2006/relationships/slide" Target="slide16.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slide" Target="slide14.xml"/><Relationship Id="rId3" Type="http://schemas.microsoft.com/office/2007/relationships/media" Target="../media/media5.mp3"/><Relationship Id="rId7" Type="http://schemas.openxmlformats.org/officeDocument/2006/relationships/image" Target="../media/image38.png"/><Relationship Id="rId12" Type="http://schemas.openxmlformats.org/officeDocument/2006/relationships/image" Target="../media/image3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5.jpg"/><Relationship Id="rId11" Type="http://schemas.microsoft.com/office/2007/relationships/hdphoto" Target="../media/hdphoto7.wdp"/><Relationship Id="rId5" Type="http://schemas.openxmlformats.org/officeDocument/2006/relationships/slideLayout" Target="../slideLayouts/slideLayout14.xml"/><Relationship Id="rId10" Type="http://schemas.openxmlformats.org/officeDocument/2006/relationships/image" Target="../media/image47.png"/><Relationship Id="rId4" Type="http://schemas.openxmlformats.org/officeDocument/2006/relationships/audio" Target="../media/media5.mp3"/><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slide" Target="slide14.xml"/><Relationship Id="rId3" Type="http://schemas.microsoft.com/office/2007/relationships/media" Target="../media/media5.mp3"/><Relationship Id="rId7" Type="http://schemas.openxmlformats.org/officeDocument/2006/relationships/image" Target="../media/image38.png"/><Relationship Id="rId12" Type="http://schemas.openxmlformats.org/officeDocument/2006/relationships/image" Target="../media/image3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5.jpg"/><Relationship Id="rId11" Type="http://schemas.microsoft.com/office/2007/relationships/hdphoto" Target="../media/hdphoto7.wdp"/><Relationship Id="rId5" Type="http://schemas.openxmlformats.org/officeDocument/2006/relationships/slideLayout" Target="../slideLayouts/slideLayout14.xml"/><Relationship Id="rId10" Type="http://schemas.openxmlformats.org/officeDocument/2006/relationships/image" Target="../media/image47.png"/><Relationship Id="rId4" Type="http://schemas.openxmlformats.org/officeDocument/2006/relationships/audio" Target="../media/media5.mp3"/><Relationship Id="rId9"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slide" Target="slide1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0.xml"/><Relationship Id="rId1" Type="http://schemas.openxmlformats.org/officeDocument/2006/relationships/tags" Target="../tags/tag64.xml"/><Relationship Id="rId5" Type="http://schemas.openxmlformats.org/officeDocument/2006/relationships/hyperlink" Target="https://www.facebook.com/huongthaoGADT" TargetMode="Externa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19" y="11617"/>
            <a:ext cx="12486619" cy="6858000"/>
          </a:xfrm>
          <a:prstGeom prst="rect">
            <a:avLst/>
          </a:prstGeom>
        </p:spPr>
      </p:pic>
      <p:pic>
        <p:nvPicPr>
          <p:cNvPr id="15" name="图片 45">
            <a:extLst>
              <a:ext uri="{FF2B5EF4-FFF2-40B4-BE49-F238E27FC236}">
                <a16:creationId xmlns:a16="http://schemas.microsoft.com/office/drawing/2014/main" xmlns=""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xmlns=""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xmlns=""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11"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1749" y="4441391"/>
            <a:ext cx="2605897" cy="2554803"/>
          </a:xfrm>
          <a:prstGeom prst="rect">
            <a:avLst/>
          </a:prstGeom>
        </p:spPr>
      </p:pic>
      <p:pic>
        <p:nvPicPr>
          <p:cNvPr id="4" name="Picture 3">
            <a:extLst>
              <a:ext uri="{FF2B5EF4-FFF2-40B4-BE49-F238E27FC236}">
                <a16:creationId xmlns:a16="http://schemas.microsoft.com/office/drawing/2014/main" xmlns="" id="{D4D932CF-9DDE-E95E-4581-BB44773AE140}"/>
              </a:ext>
            </a:extLst>
          </p:cNvPr>
          <p:cNvPicPr>
            <a:picLocks noChangeAspect="1"/>
          </p:cNvPicPr>
          <p:nvPr/>
        </p:nvPicPr>
        <p:blipFill>
          <a:blip r:embed="rId9"/>
          <a:stretch>
            <a:fillRect/>
          </a:stretch>
        </p:blipFill>
        <p:spPr>
          <a:xfrm>
            <a:off x="4617137" y="869342"/>
            <a:ext cx="3127519" cy="774259"/>
          </a:xfrm>
          <a:prstGeom prst="rect">
            <a:avLst/>
          </a:prstGeom>
        </p:spPr>
      </p:pic>
      <p:sp>
        <p:nvSpPr>
          <p:cNvPr id="5" name="TextBox 4">
            <a:extLst>
              <a:ext uri="{FF2B5EF4-FFF2-40B4-BE49-F238E27FC236}">
                <a16:creationId xmlns:a16="http://schemas.microsoft.com/office/drawing/2014/main" xmlns="" id="{5C315788-101E-66FB-23CF-379307D2C53F}"/>
              </a:ext>
            </a:extLst>
          </p:cNvPr>
          <p:cNvSpPr txBox="1"/>
          <p:nvPr/>
        </p:nvSpPr>
        <p:spPr>
          <a:xfrm>
            <a:off x="4245251" y="363192"/>
            <a:ext cx="49625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xmlns="" id="{E54800DB-4509-E4B9-6695-DC6389F300FA}"/>
              </a:ext>
            </a:extLst>
          </p:cNvPr>
          <p:cNvPicPr>
            <a:picLocks noChangeAspect="1"/>
          </p:cNvPicPr>
          <p:nvPr/>
        </p:nvPicPr>
        <p:blipFill>
          <a:blip r:embed="rId10"/>
          <a:stretch>
            <a:fillRect/>
          </a:stretch>
        </p:blipFill>
        <p:spPr>
          <a:xfrm>
            <a:off x="2747111" y="2116752"/>
            <a:ext cx="6450127" cy="1938696"/>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CFCCE235-B7FE-FCFA-5B4B-CED8D401716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 name="图片 13">
            <a:extLst>
              <a:ext uri="{FF2B5EF4-FFF2-40B4-BE49-F238E27FC236}">
                <a16:creationId xmlns:a16="http://schemas.microsoft.com/office/drawing/2014/main" xmlns="" id="{C8EF6A74-2821-2479-1870-0004CA90B8F8}"/>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4" name="TextBox 3">
            <a:extLst>
              <a:ext uri="{FF2B5EF4-FFF2-40B4-BE49-F238E27FC236}">
                <a16:creationId xmlns:a16="http://schemas.microsoft.com/office/drawing/2014/main" xmlns="" id="{3E86DA96-352C-A45E-84F0-80A77D03E7BB}"/>
              </a:ext>
            </a:extLst>
          </p:cNvPr>
          <p:cNvSpPr txBox="1"/>
          <p:nvPr/>
        </p:nvSpPr>
        <p:spPr>
          <a:xfrm>
            <a:off x="3471094" y="0"/>
            <a:ext cx="5154561" cy="707886"/>
          </a:xfrm>
          <a:prstGeom prst="rect">
            <a:avLst/>
          </a:prstGeom>
          <a:noFill/>
        </p:spPr>
        <p:txBody>
          <a:bodyPr wrap="square" rtlCol="0">
            <a:spAutoFit/>
          </a:bodyPr>
          <a:lstStyle/>
          <a:p>
            <a:pPr algn="ctr"/>
            <a:r>
              <a:rPr lang="en-US" sz="4000" b="1" dirty="0">
                <a:solidFill>
                  <a:srgbClr val="FFFF00"/>
                </a:solidFill>
              </a:rPr>
              <a:t>Chia </a:t>
            </a:r>
            <a:r>
              <a:rPr lang="en-US" sz="4000" b="1" dirty="0" err="1">
                <a:solidFill>
                  <a:srgbClr val="FFFF00"/>
                </a:solidFill>
              </a:rPr>
              <a:t>sẻ</a:t>
            </a:r>
            <a:r>
              <a:rPr lang="en-US" sz="4000" b="1" dirty="0">
                <a:solidFill>
                  <a:srgbClr val="FFFF00"/>
                </a:solidFill>
              </a:rPr>
              <a:t> </a:t>
            </a:r>
            <a:r>
              <a:rPr lang="en-US" sz="4000" b="1" dirty="0" err="1">
                <a:solidFill>
                  <a:srgbClr val="FFFF00"/>
                </a:solidFill>
              </a:rPr>
              <a:t>trước</a:t>
            </a:r>
            <a:r>
              <a:rPr lang="en-US" sz="4000" b="1" dirty="0">
                <a:solidFill>
                  <a:srgbClr val="FFFF00"/>
                </a:solidFill>
              </a:rPr>
              <a:t> </a:t>
            </a:r>
            <a:r>
              <a:rPr lang="en-US" sz="4000" b="1" dirty="0" err="1">
                <a:solidFill>
                  <a:srgbClr val="FFFF00"/>
                </a:solidFill>
              </a:rPr>
              <a:t>lớp</a:t>
            </a:r>
            <a:endParaRPr lang="en-US" sz="4000" b="1" dirty="0">
              <a:solidFill>
                <a:srgbClr val="FFFF00"/>
              </a:solidFill>
            </a:endParaRPr>
          </a:p>
        </p:txBody>
      </p:sp>
      <p:pic>
        <p:nvPicPr>
          <p:cNvPr id="5" name="Picture 4" descr="A group of cartoon characters&#10;&#10;Description automatically generated with low confidence">
            <a:extLst>
              <a:ext uri="{FF2B5EF4-FFF2-40B4-BE49-F238E27FC236}">
                <a16:creationId xmlns:a16="http://schemas.microsoft.com/office/drawing/2014/main" xmlns="" id="{6B3298DA-2C99-B069-A6B2-A9588B3786C9}"/>
              </a:ext>
            </a:extLst>
          </p:cNvPr>
          <p:cNvPicPr>
            <a:picLocks noChangeAspect="1"/>
          </p:cNvPicPr>
          <p:nvPr/>
        </p:nvPicPr>
        <p:blipFill rotWithShape="1">
          <a:blip r:embed="rId7">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6" name="Group 5">
            <a:extLst>
              <a:ext uri="{FF2B5EF4-FFF2-40B4-BE49-F238E27FC236}">
                <a16:creationId xmlns:a16="http://schemas.microsoft.com/office/drawing/2014/main" xmlns="" id="{8500E491-2BB2-B770-C1C5-0B60DA00C928}"/>
              </a:ext>
            </a:extLst>
          </p:cNvPr>
          <p:cNvGrpSpPr/>
          <p:nvPr/>
        </p:nvGrpSpPr>
        <p:grpSpPr>
          <a:xfrm>
            <a:off x="2212414" y="746760"/>
            <a:ext cx="3383280" cy="3383280"/>
            <a:chOff x="7066657" y="802141"/>
            <a:chExt cx="3383280" cy="3383280"/>
          </a:xfrm>
        </p:grpSpPr>
        <p:pic>
          <p:nvPicPr>
            <p:cNvPr id="7" name="Picture 6">
              <a:extLst>
                <a:ext uri="{FF2B5EF4-FFF2-40B4-BE49-F238E27FC236}">
                  <a16:creationId xmlns:a16="http://schemas.microsoft.com/office/drawing/2014/main" xmlns="" id="{2F538F25-780B-4A7C-4D97-2820B3F29BE3}"/>
                </a:ext>
              </a:extLst>
            </p:cNvPr>
            <p:cNvPicPr>
              <a:picLocks noChangeAspect="1"/>
            </p:cNvPicPr>
            <p:nvPr/>
          </p:nvPicPr>
          <p:blipFill>
            <a:blip r:embed="rId8"/>
            <a:stretch>
              <a:fillRect/>
            </a:stretch>
          </p:blipFill>
          <p:spPr>
            <a:xfrm flipH="1">
              <a:off x="7066657" y="802141"/>
              <a:ext cx="3383280" cy="3383280"/>
            </a:xfrm>
            <a:prstGeom prst="rect">
              <a:avLst/>
            </a:prstGeom>
          </p:spPr>
        </p:pic>
        <p:sp>
          <p:nvSpPr>
            <p:cNvPr id="8" name="TextBox 7">
              <a:extLst>
                <a:ext uri="{FF2B5EF4-FFF2-40B4-BE49-F238E27FC236}">
                  <a16:creationId xmlns:a16="http://schemas.microsoft.com/office/drawing/2014/main" xmlns="" id="{E0FAF1E6-4139-5633-D47C-3837DF197BBA}"/>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FF5823"/>
                  </a:solidFill>
                </a:rPr>
                <a:t>Trình</a:t>
              </a:r>
              <a:r>
                <a:rPr lang="en-US" sz="4000" b="1" dirty="0">
                  <a:solidFill>
                    <a:srgbClr val="FF5823"/>
                  </a:solidFill>
                </a:rPr>
                <a:t> </a:t>
              </a:r>
              <a:r>
                <a:rPr lang="en-US" sz="4000" b="1" dirty="0" err="1">
                  <a:solidFill>
                    <a:srgbClr val="FF5823"/>
                  </a:solidFill>
                </a:rPr>
                <a:t>bày</a:t>
              </a:r>
              <a:endParaRPr lang="en-US" sz="4000" b="1" dirty="0">
                <a:solidFill>
                  <a:srgbClr val="FF5823"/>
                </a:solidFill>
              </a:endParaRPr>
            </a:p>
          </p:txBody>
        </p:sp>
      </p:grpSp>
      <p:grpSp>
        <p:nvGrpSpPr>
          <p:cNvPr id="9" name="Group 8">
            <a:extLst>
              <a:ext uri="{FF2B5EF4-FFF2-40B4-BE49-F238E27FC236}">
                <a16:creationId xmlns:a16="http://schemas.microsoft.com/office/drawing/2014/main" xmlns="" id="{95611F96-25E1-1B94-CEA9-8C0C9A7E191B}"/>
              </a:ext>
            </a:extLst>
          </p:cNvPr>
          <p:cNvGrpSpPr/>
          <p:nvPr/>
        </p:nvGrpSpPr>
        <p:grpSpPr>
          <a:xfrm>
            <a:off x="6596307" y="746760"/>
            <a:ext cx="3383280" cy="3383280"/>
            <a:chOff x="7066657" y="802141"/>
            <a:chExt cx="3383280" cy="3383280"/>
          </a:xfrm>
        </p:grpSpPr>
        <p:pic>
          <p:nvPicPr>
            <p:cNvPr id="10" name="Picture 9">
              <a:extLst>
                <a:ext uri="{FF2B5EF4-FFF2-40B4-BE49-F238E27FC236}">
                  <a16:creationId xmlns:a16="http://schemas.microsoft.com/office/drawing/2014/main" xmlns="" id="{BE14A3A5-E3FF-C41C-EEED-776673F0B12A}"/>
                </a:ext>
              </a:extLst>
            </p:cNvPr>
            <p:cNvPicPr>
              <a:picLocks noChangeAspect="1"/>
            </p:cNvPicPr>
            <p:nvPr/>
          </p:nvPicPr>
          <p:blipFill>
            <a:blip r:embed="rId8"/>
            <a:stretch>
              <a:fillRect/>
            </a:stretch>
          </p:blipFill>
          <p:spPr>
            <a:xfrm>
              <a:off x="7066657" y="802141"/>
              <a:ext cx="3383280" cy="3383280"/>
            </a:xfrm>
            <a:prstGeom prst="rect">
              <a:avLst/>
            </a:prstGeom>
          </p:spPr>
        </p:pic>
        <p:sp>
          <p:nvSpPr>
            <p:cNvPr id="11" name="TextBox 10">
              <a:extLst>
                <a:ext uri="{FF2B5EF4-FFF2-40B4-BE49-F238E27FC236}">
                  <a16:creationId xmlns:a16="http://schemas.microsoft.com/office/drawing/2014/main" xmlns="" id="{A196E7BA-64F2-C5AF-35F8-89B4FBA0759F}"/>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AA27DA"/>
                  </a:solidFill>
                </a:rPr>
                <a:t>Nhận</a:t>
              </a:r>
              <a:r>
                <a:rPr lang="en-US" sz="4000" b="1" dirty="0">
                  <a:solidFill>
                    <a:srgbClr val="AA27DA"/>
                  </a:solidFill>
                </a:rPr>
                <a:t> </a:t>
              </a:r>
              <a:r>
                <a:rPr lang="en-US" sz="4000" b="1" dirty="0" err="1">
                  <a:solidFill>
                    <a:srgbClr val="AA27DA"/>
                  </a:solidFill>
                </a:rPr>
                <a:t>xét</a:t>
              </a:r>
              <a:endParaRPr lang="en-US" sz="4000" b="1" dirty="0">
                <a:solidFill>
                  <a:srgbClr val="AA27DA"/>
                </a:solidFill>
              </a:endParaRPr>
            </a:p>
          </p:txBody>
        </p:sp>
      </p:grpSp>
    </p:spTree>
    <p:extLst>
      <p:ext uri="{BB962C8B-B14F-4D97-AF65-F5344CB8AC3E}">
        <p14:creationId xmlns:p14="http://schemas.microsoft.com/office/powerpoint/2010/main" val="2108589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500"/>
                                            <p:tgtEl>
                                              <p:spTgt spid="4"/>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500"/>
                                            <p:tgtEl>
                                              <p:spTgt spid="4"/>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9" name="uỷn.wav"/>
                                            </p:tgtEl>
                                          </p:cMediaNode>
                                        </p:audio>
                                      </p:sub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6">
            <a:extLst>
              <a:ext uri="{FF2B5EF4-FFF2-40B4-BE49-F238E27FC236}">
                <a16:creationId xmlns:a16="http://schemas.microsoft.com/office/drawing/2014/main" xmlns="" id="{80138D0F-B5D7-450D-B5A3-CB41BD68A75D}"/>
              </a:ext>
            </a:extLst>
          </p:cNvPr>
          <p:cNvSpPr txBox="1"/>
          <p:nvPr/>
        </p:nvSpPr>
        <p:spPr>
          <a:xfrm>
            <a:off x="2047875" y="1295400"/>
            <a:ext cx="9867899" cy="1200329"/>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sym typeface="Arial"/>
              </a:rPr>
              <a:t>Vì thế, sông Đà mới ngoằn ngoèo, có tới “trăm bảy mươi thóc, trăm b</a:t>
            </a:r>
            <a:r>
              <a:rPr lang="en-US" sz="3600" dirty="0">
                <a:solidFill>
                  <a:prstClr val="black"/>
                </a:solidFill>
                <a:latin typeface="Calibri" panose="020F0502020204030204" pitchFamily="34" charset="0"/>
                <a:cs typeface="Calibri" panose="020F0502020204030204" pitchFamily="34" charset="0"/>
                <a:sym typeface="Arial"/>
              </a:rPr>
              <a:t>a</a:t>
            </a:r>
            <a:r>
              <a:rPr lang="vi-VN" sz="3600" dirty="0">
                <a:solidFill>
                  <a:prstClr val="black"/>
                </a:solidFill>
                <a:latin typeface="Calibri" panose="020F0502020204030204" pitchFamily="34" charset="0"/>
                <a:cs typeface="Calibri" panose="020F0502020204030204" pitchFamily="34" charset="0"/>
                <a:sym typeface="Arial"/>
              </a:rPr>
              <a:t> mươi ghềnh” như bây giờ.</a:t>
            </a:r>
          </a:p>
        </p:txBody>
      </p:sp>
      <p:pic>
        <p:nvPicPr>
          <p:cNvPr id="3" name="Picture 6" descr="arrow design png - Photo #706 - Devadara| Free Stock Photos">
            <a:extLst>
              <a:ext uri="{FF2B5EF4-FFF2-40B4-BE49-F238E27FC236}">
                <a16:creationId xmlns:a16="http://schemas.microsoft.com/office/drawing/2014/main" xmlns="" id="{D87C1B40-A2A0-4BD2-BBD6-E49B1BC112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1000897" y="1490882"/>
            <a:ext cx="881270" cy="8812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rrow design png - Photo #706 - Devadara| Free Stock Photos">
            <a:extLst>
              <a:ext uri="{FF2B5EF4-FFF2-40B4-BE49-F238E27FC236}">
                <a16:creationId xmlns:a16="http://schemas.microsoft.com/office/drawing/2014/main" xmlns="" id="{32C2CF5C-93CE-4E28-9608-E8CC2FB0C8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903047" y="2605307"/>
            <a:ext cx="881270" cy="8812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un clipart transparent for kid - Clipart World">
            <a:extLst>
              <a:ext uri="{FF2B5EF4-FFF2-40B4-BE49-F238E27FC236}">
                <a16:creationId xmlns:a16="http://schemas.microsoft.com/office/drawing/2014/main" xmlns="" id="{D1C6B7E0-0344-47F4-8F57-8A8AEDDE24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75" y="0"/>
            <a:ext cx="1645512" cy="16455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nflower Sun Flowers - Free vector graphic on Pixabay">
            <a:extLst>
              <a:ext uri="{FF2B5EF4-FFF2-40B4-BE49-F238E27FC236}">
                <a16:creationId xmlns:a16="http://schemas.microsoft.com/office/drawing/2014/main" xmlns="" id="{23C3852D-490A-432E-B51B-14E6668352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3406" y="4922264"/>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Download Flower Vector PNG Image for Free">
            <a:extLst>
              <a:ext uri="{FF2B5EF4-FFF2-40B4-BE49-F238E27FC236}">
                <a16:creationId xmlns:a16="http://schemas.microsoft.com/office/drawing/2014/main" xmlns="" id="{2C235C06-4AB9-43B7-9C51-66FBBDA164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1617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Download Flower Vector PNG Image for Free">
            <a:extLst>
              <a:ext uri="{FF2B5EF4-FFF2-40B4-BE49-F238E27FC236}">
                <a16:creationId xmlns:a16="http://schemas.microsoft.com/office/drawing/2014/main" xmlns="" id="{9D85597D-61CE-4933-8E8A-1C2E099B6C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190" y="5880939"/>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Download Flower Vector PNG Image for Free">
            <a:extLst>
              <a:ext uri="{FF2B5EF4-FFF2-40B4-BE49-F238E27FC236}">
                <a16:creationId xmlns:a16="http://schemas.microsoft.com/office/drawing/2014/main" xmlns="" id="{EB0A34EA-1F6D-4C7E-B3F8-9C53E58472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6590"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Download Flower Vector PNG Image for Free">
            <a:extLst>
              <a:ext uri="{FF2B5EF4-FFF2-40B4-BE49-F238E27FC236}">
                <a16:creationId xmlns:a16="http://schemas.microsoft.com/office/drawing/2014/main" xmlns="" id="{A819D7F9-EBCE-4F96-9B8B-142391D39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6429" y="5899921"/>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Download Flower Vector PNG Image for Free">
            <a:extLst>
              <a:ext uri="{FF2B5EF4-FFF2-40B4-BE49-F238E27FC236}">
                <a16:creationId xmlns:a16="http://schemas.microsoft.com/office/drawing/2014/main" xmlns="" id="{9D164798-DD9A-45F1-B89C-9AA3F53502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4619"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Download Flower Vector PNG Image for Free">
            <a:extLst>
              <a:ext uri="{FF2B5EF4-FFF2-40B4-BE49-F238E27FC236}">
                <a16:creationId xmlns:a16="http://schemas.microsoft.com/office/drawing/2014/main" xmlns="" id="{00668D81-6D8D-4425-AD5B-E43EA47758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019" y="5848435"/>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Download Flower Vector PNG Image for Free">
            <a:extLst>
              <a:ext uri="{FF2B5EF4-FFF2-40B4-BE49-F238E27FC236}">
                <a16:creationId xmlns:a16="http://schemas.microsoft.com/office/drawing/2014/main" xmlns="" id="{468A9ED4-210A-4620-8B31-2417F7D8E3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2648" y="583218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unflower Sun Flowers - Free vector graphic on Pixabay">
            <a:extLst>
              <a:ext uri="{FF2B5EF4-FFF2-40B4-BE49-F238E27FC236}">
                <a16:creationId xmlns:a16="http://schemas.microsoft.com/office/drawing/2014/main" xmlns="" id="{9F4C06CD-20A1-4812-BA61-5972270D99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4022" y="4827180"/>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unflower Sun Flowers - Free vector graphic on Pixabay">
            <a:extLst>
              <a:ext uri="{FF2B5EF4-FFF2-40B4-BE49-F238E27FC236}">
                <a16:creationId xmlns:a16="http://schemas.microsoft.com/office/drawing/2014/main" xmlns="" id="{4592C9B4-0722-4193-A66F-BB3F9756C3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851" y="5012376"/>
            <a:ext cx="1451328" cy="1917350"/>
          </a:xfrm>
          <a:prstGeom prst="rect">
            <a:avLst/>
          </a:prstGeom>
          <a:noFill/>
          <a:extLst>
            <a:ext uri="{909E8E84-426E-40DD-AFC4-6F175D3DCCD1}">
              <a14:hiddenFill xmlns:a14="http://schemas.microsoft.com/office/drawing/2010/main">
                <a:solidFill>
                  <a:srgbClr val="FFFFFF"/>
                </a:solidFill>
              </a14:hiddenFill>
            </a:ext>
          </a:extLst>
        </p:spPr>
      </p:pic>
      <p:sp>
        <p:nvSpPr>
          <p:cNvPr id="17" name="Hộp Văn bản 6">
            <a:extLst>
              <a:ext uri="{FF2B5EF4-FFF2-40B4-BE49-F238E27FC236}">
                <a16:creationId xmlns:a16="http://schemas.microsoft.com/office/drawing/2014/main" xmlns="" id="{4C09BBB6-E0E9-4B00-114D-B3ABA55ED7FB}"/>
              </a:ext>
            </a:extLst>
          </p:cNvPr>
          <p:cNvSpPr txBox="1"/>
          <p:nvPr/>
        </p:nvSpPr>
        <p:spPr>
          <a:xfrm>
            <a:off x="1943100" y="2600325"/>
            <a:ext cx="9867899" cy="1200329"/>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sym typeface="Arial"/>
              </a:rPr>
              <a:t>“Bố mẹ cho phép tớ gọi điện cho bạn bè đấy. Đi học về tớ sẽ gọi cậu nhé!”</a:t>
            </a:r>
          </a:p>
        </p:txBody>
      </p:sp>
      <p:pic>
        <p:nvPicPr>
          <p:cNvPr id="18" name="Picture 6" descr="arrow design png - Photo #706 - Devadara| Free Stock Photos">
            <a:extLst>
              <a:ext uri="{FF2B5EF4-FFF2-40B4-BE49-F238E27FC236}">
                <a16:creationId xmlns:a16="http://schemas.microsoft.com/office/drawing/2014/main" xmlns="" id="{DCC3B9FC-2D10-00AC-0FC0-9A4AADCAA7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64947" y="3891182"/>
            <a:ext cx="881270" cy="881270"/>
          </a:xfrm>
          <a:prstGeom prst="rect">
            <a:avLst/>
          </a:prstGeom>
          <a:noFill/>
          <a:extLst>
            <a:ext uri="{909E8E84-426E-40DD-AFC4-6F175D3DCCD1}">
              <a14:hiddenFill xmlns:a14="http://schemas.microsoft.com/office/drawing/2010/main">
                <a:solidFill>
                  <a:srgbClr val="FFFFFF"/>
                </a:solidFill>
              </a14:hiddenFill>
            </a:ext>
          </a:extLst>
        </p:spPr>
      </p:pic>
      <p:sp>
        <p:nvSpPr>
          <p:cNvPr id="19" name="Hộp Văn bản 6">
            <a:extLst>
              <a:ext uri="{FF2B5EF4-FFF2-40B4-BE49-F238E27FC236}">
                <a16:creationId xmlns:a16="http://schemas.microsoft.com/office/drawing/2014/main" xmlns="" id="{026D9324-5836-F8DA-9D18-0DE98BC4D9DB}"/>
              </a:ext>
            </a:extLst>
          </p:cNvPr>
          <p:cNvSpPr txBox="1"/>
          <p:nvPr/>
        </p:nvSpPr>
        <p:spPr>
          <a:xfrm>
            <a:off x="1866900" y="4114800"/>
            <a:ext cx="9867899" cy="646331"/>
          </a:xfrm>
          <a:prstGeom prst="rect">
            <a:avLst/>
          </a:prstGeom>
          <a:noFill/>
        </p:spPr>
        <p:txBody>
          <a:bodyPr wrap="square" rtlCol="0">
            <a:spAutoFit/>
          </a:bodyPr>
          <a:lstStyle/>
          <a:p>
            <a:pPr lvl="0">
              <a:defRPr/>
            </a:pPr>
            <a:r>
              <a:rPr lang="vi-VN" sz="3600" dirty="0">
                <a:solidFill>
                  <a:prstClr val="black"/>
                </a:solidFill>
                <a:latin typeface="Calibri" panose="020F0502020204030204" pitchFamily="34" charset="0"/>
                <a:cs typeface="Calibri" panose="020F0502020204030204" pitchFamily="34" charset="0"/>
                <a:sym typeface="Arial"/>
              </a:rPr>
              <a:t>“Cả thế giới nghe thấy hai con nói chuyện đấy.”. </a:t>
            </a:r>
          </a:p>
        </p:txBody>
      </p:sp>
    </p:spTree>
    <p:extLst>
      <p:ext uri="{BB962C8B-B14F-4D97-AF65-F5344CB8AC3E}">
        <p14:creationId xmlns:p14="http://schemas.microsoft.com/office/powerpoint/2010/main" val="18178587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xmlns=""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xmlns=""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xmlns=""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xmlns="" id="{70370228-968A-8FAA-2877-C2AAB6BD421F}"/>
              </a:ext>
            </a:extLst>
          </p:cNvPr>
          <p:cNvPicPr>
            <a:picLocks noChangeAspect="1"/>
          </p:cNvPicPr>
          <p:nvPr/>
        </p:nvPicPr>
        <p:blipFill>
          <a:blip r:embed="rId7"/>
          <a:stretch>
            <a:fillRect/>
          </a:stretch>
        </p:blipFill>
        <p:spPr>
          <a:xfrm>
            <a:off x="3625325" y="2389489"/>
            <a:ext cx="6236749" cy="3298222"/>
          </a:xfrm>
          <a:prstGeom prst="rect">
            <a:avLst/>
          </a:prstGeom>
        </p:spPr>
      </p:pic>
    </p:spTree>
    <p:extLst>
      <p:ext uri="{BB962C8B-B14F-4D97-AF65-F5344CB8AC3E}">
        <p14:creationId xmlns:p14="http://schemas.microsoft.com/office/powerpoint/2010/main" val="24246511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5F48697-C363-4EDD-9F40-506891063FB2}"/>
              </a:ext>
            </a:extLst>
          </p:cNvPr>
          <p:cNvSpPr txBox="1"/>
          <p:nvPr/>
        </p:nvSpPr>
        <p:spPr>
          <a:xfrm>
            <a:off x="3657600" y="559475"/>
            <a:ext cx="4953000"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9Slide07 Crocante" panose="02000000000000000000" pitchFamily="2" charset="0"/>
                <a:ea typeface="+mn-ea"/>
                <a:cs typeface="Arial"/>
                <a:sym typeface="Arial"/>
              </a:rPr>
              <a:t>BÔNG HOA TẶNG CÔ</a:t>
            </a:r>
          </a:p>
        </p:txBody>
      </p:sp>
      <p:pic>
        <p:nvPicPr>
          <p:cNvPr id="16" name="audioblocks-happy-for-195-mix_ByPgQGuCO_NWM">
            <a:hlinkClick r:id="" action="ppaction://media"/>
            <a:extLst>
              <a:ext uri="{FF2B5EF4-FFF2-40B4-BE49-F238E27FC236}">
                <a16:creationId xmlns:a16="http://schemas.microsoft.com/office/drawing/2014/main" xmlns=""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xmlns=""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500" fill="hold"/>
                                        <p:tgtEl>
                                          <p:spTgt spid="3"/>
                                        </p:tgtEl>
                                        <p:attrNameLst>
                                          <p:attrName>ppt_w</p:attrName>
                                        </p:attrNameLst>
                                      </p:cBhvr>
                                      <p:tavLst>
                                        <p:tav tm="0">
                                          <p:val>
                                            <p:fltVal val="0"/>
                                          </p:val>
                                        </p:tav>
                                        <p:tav tm="100000">
                                          <p:val>
                                            <p:strVal val="#ppt_w"/>
                                          </p:val>
                                        </p:tav>
                                      </p:tavLst>
                                    </p:anim>
                                    <p:anim calcmode="lin" valueType="num">
                                      <p:cBhvr>
                                        <p:cTn id="10" dur="1500" fill="hold"/>
                                        <p:tgtEl>
                                          <p:spTgt spid="3"/>
                                        </p:tgtEl>
                                        <p:attrNameLst>
                                          <p:attrName>ppt_h</p:attrName>
                                        </p:attrNameLst>
                                      </p:cBhvr>
                                      <p:tavLst>
                                        <p:tav tm="0">
                                          <p:val>
                                            <p:fltVal val="0"/>
                                          </p:val>
                                        </p:tav>
                                        <p:tav tm="100000">
                                          <p:val>
                                            <p:strVal val="#ppt_h"/>
                                          </p:val>
                                        </p:tav>
                                      </p:tavLst>
                                    </p:anim>
                                    <p:animEffect transition="in" filter="fade">
                                      <p:cBhvr>
                                        <p:cTn id="11" dur="1500"/>
                                        <p:tgtEl>
                                          <p:spTgt spid="3"/>
                                        </p:tgtEl>
                                      </p:cBhvr>
                                    </p:animEffect>
                                  </p:childTnLst>
                                </p:cTn>
                              </p:par>
                              <p:par>
                                <p:cTn id="12" presetID="26" presetClass="emph" presetSubtype="0" repeatCount="indefinite" fill="hold" nodeType="withEffect">
                                  <p:stCondLst>
                                    <p:cond delay="0"/>
                                  </p:stCondLst>
                                  <p:childTnLst>
                                    <p:animEffect transition="out" filter="fade">
                                      <p:cBhvr>
                                        <p:cTn id="13" dur="2000" tmFilter="0, 0; .2, .5; .8, .5; 1, 0"/>
                                        <p:tgtEl>
                                          <p:spTgt spid="1026"/>
                                        </p:tgtEl>
                                      </p:cBhvr>
                                    </p:animEffect>
                                    <p:animScale>
                                      <p:cBhvr>
                                        <p:cTn id="14"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indefinite"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xmlns="" id="{5117515D-7ECE-4475-9715-4614AC55C9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5370" y="2610997"/>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xmlns="" id="{3DD31C21-043A-4787-8B01-5DF5F905221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43" t="11111" r="21111" b="2223"/>
          <a:stretch/>
        </p:blipFill>
        <p:spPr>
          <a:xfrm>
            <a:off x="5797659" y="3746377"/>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xmlns="" id="{0EC900BC-A619-49A3-9C81-A0B328801DA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4806105" y="3739719"/>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xmlns="" id="{EA8A624F-D654-418A-8886-9199DA066EC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3406549" y="3918789"/>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2" action="ppaction://hlinksldjump"/>
            <a:extLst>
              <a:ext uri="{FF2B5EF4-FFF2-40B4-BE49-F238E27FC236}">
                <a16:creationId xmlns:a16="http://schemas.microsoft.com/office/drawing/2014/main" xmlns="" id="{0DEB7EF6-D4BA-4762-A50F-92565DA1898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89549" y="1919332"/>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4" action="ppaction://hlinksldjump"/>
            <a:extLst>
              <a:ext uri="{FF2B5EF4-FFF2-40B4-BE49-F238E27FC236}">
                <a16:creationId xmlns:a16="http://schemas.microsoft.com/office/drawing/2014/main" xmlns="" id="{64E5D636-F85B-4C50-868D-A2E056A5388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34517" y="1994624"/>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6" action="ppaction://hlinksldjump"/>
            <a:extLst>
              <a:ext uri="{FF2B5EF4-FFF2-40B4-BE49-F238E27FC236}">
                <a16:creationId xmlns:a16="http://schemas.microsoft.com/office/drawing/2014/main" xmlns="" id="{4D210495-F354-4762-B03D-61246447951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55370" y="1994624"/>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5" name="teenage-girls-saying-hello_zyjXrHNd_NWM">
            <a:hlinkClick r:id="" action="ppaction://media"/>
            <a:extLst>
              <a:ext uri="{FF2B5EF4-FFF2-40B4-BE49-F238E27FC236}">
                <a16:creationId xmlns:a16="http://schemas.microsoft.com/office/drawing/2014/main" xmlns="" id="{80782B29-9A6E-4E66-85BB-9F17FC6AAEE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752498" y="2002173"/>
            <a:ext cx="609600" cy="609600"/>
          </a:xfrm>
          <a:prstGeom prst="rect">
            <a:avLst/>
          </a:prstGeom>
        </p:spPr>
      </p:pic>
      <p:pic>
        <p:nvPicPr>
          <p:cNvPr id="6" name="children-shouting-hey_zynMrH4O_NWM">
            <a:hlinkClick r:id="" action="ppaction://media"/>
            <a:extLst>
              <a:ext uri="{FF2B5EF4-FFF2-40B4-BE49-F238E27FC236}">
                <a16:creationId xmlns:a16="http://schemas.microsoft.com/office/drawing/2014/main" xmlns="" id="{77FC8024-51AC-411D-A8C7-A0044A338B4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90294" y="5450705"/>
            <a:ext cx="609600" cy="609600"/>
          </a:xfrm>
          <a:prstGeom prst="rect">
            <a:avLst/>
          </a:prstGeom>
        </p:spPr>
      </p:pic>
      <p:sp>
        <p:nvSpPr>
          <p:cNvPr id="16" name="Arrow: Left 15">
            <a:hlinkClick r:id="rId19" action="ppaction://hlinksldjump"/>
            <a:extLst>
              <a:ext uri="{FF2B5EF4-FFF2-40B4-BE49-F238E27FC236}">
                <a16:creationId xmlns:a16="http://schemas.microsoft.com/office/drawing/2014/main" xmlns="" id="{FFCE4A8A-D9B0-47F1-8D2B-B3FC70E4B3C0}"/>
              </a:ext>
            </a:extLst>
          </p:cNvPr>
          <p:cNvSpPr/>
          <p:nvPr/>
        </p:nvSpPr>
        <p:spPr>
          <a:xfrm rot="10800000">
            <a:off x="10750130" y="6060305"/>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2298" fill="hold"/>
                                        <p:tgtEl>
                                          <p:spTgt spid="5"/>
                                        </p:tgtEl>
                                      </p:cBhvr>
                                    </p:cmd>
                                  </p:childTnLst>
                                </p:cTn>
                              </p:par>
                              <p:par>
                                <p:cTn id="26" presetID="1" presetClass="mediacall" presetSubtype="0" fill="hold" nodeType="withEffect">
                                  <p:stCondLst>
                                    <p:cond delay="0"/>
                                  </p:stCondLst>
                                  <p:childTnLst>
                                    <p:cmd type="call" cmd="playFrom(0.0)">
                                      <p:cBhvr>
                                        <p:cTn id="27" dur="1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44"/>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afterEffect">
                                  <p:stCondLst>
                                    <p:cond delay="0"/>
                                  </p:stCondLst>
                                  <p:childTnLst>
                                    <p:set>
                                      <p:cBhvr>
                                        <p:cTn id="32" dur="1" fill="hold">
                                          <p:stCondLst>
                                            <p:cond delay="0"/>
                                          </p:stCondLst>
                                        </p:cTn>
                                        <p:tgtEl>
                                          <p:spTgt spid="1044"/>
                                        </p:tgtEl>
                                        <p:attrNameLst>
                                          <p:attrName>style.visibility</p:attrName>
                                        </p:attrNameLst>
                                      </p:cBhvr>
                                      <p:to>
                                        <p:strVal val="hidden"/>
                                      </p:to>
                                    </p:set>
                                  </p:childTnLst>
                                </p:cTn>
                              </p:par>
                            </p:childTnLst>
                          </p:cTn>
                        </p:par>
                        <p:par>
                          <p:cTn id="33" fill="hold">
                            <p:stCondLst>
                              <p:cond delay="0"/>
                            </p:stCondLst>
                            <p:childTnLst>
                              <p:par>
                                <p:cTn id="34" presetID="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500" fill="hold"/>
                                        <p:tgtEl>
                                          <p:spTgt spid="4"/>
                                        </p:tgtEl>
                                        <p:attrNameLst>
                                          <p:attrName>ppt_x</p:attrName>
                                        </p:attrNameLst>
                                      </p:cBhvr>
                                      <p:tavLst>
                                        <p:tav tm="0">
                                          <p:val>
                                            <p:strVal val="0-#ppt_w/2"/>
                                          </p:val>
                                        </p:tav>
                                        <p:tav tm="100000">
                                          <p:val>
                                            <p:strVal val="#ppt_x"/>
                                          </p:val>
                                        </p:tav>
                                      </p:tavLst>
                                    </p:anim>
                                    <p:anim calcmode="lin" valueType="num">
                                      <p:cBhvr additive="base">
                                        <p:cTn id="37"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8" restart="whenNotActive" fill="hold" evtFilter="cancelBubble" nodeType="interactiveSeq">
                <p:stCondLst>
                  <p:cond evt="onClick" delay="0">
                    <p:tgtEl>
                      <p:spTgt spid="2050"/>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afterEffect">
                                  <p:stCondLst>
                                    <p:cond delay="0"/>
                                  </p:stCondLst>
                                  <p:childTnLst>
                                    <p:set>
                                      <p:cBhvr>
                                        <p:cTn id="42" dur="1" fill="hold">
                                          <p:stCondLst>
                                            <p:cond delay="0"/>
                                          </p:stCondLst>
                                        </p:cTn>
                                        <p:tgtEl>
                                          <p:spTgt spid="2050"/>
                                        </p:tgtEl>
                                        <p:attrNameLst>
                                          <p:attrName>style.visibility</p:attrName>
                                        </p:attrNameLst>
                                      </p:cBhvr>
                                      <p:to>
                                        <p:strVal val="hidden"/>
                                      </p:to>
                                    </p:set>
                                  </p:childTnLst>
                                </p:cTn>
                              </p:par>
                            </p:childTnLst>
                          </p:cTn>
                        </p:par>
                        <p:par>
                          <p:cTn id="43" fill="hold">
                            <p:stCondLst>
                              <p:cond delay="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1500" fill="hold"/>
                                        <p:tgtEl>
                                          <p:spTgt spid="2"/>
                                        </p:tgtEl>
                                        <p:attrNameLst>
                                          <p:attrName>ppt_x</p:attrName>
                                        </p:attrNameLst>
                                      </p:cBhvr>
                                      <p:tavLst>
                                        <p:tav tm="0">
                                          <p:val>
                                            <p:strVal val="0-#ppt_w/2"/>
                                          </p:val>
                                        </p:tav>
                                        <p:tav tm="100000">
                                          <p:val>
                                            <p:strVal val="#ppt_x"/>
                                          </p:val>
                                        </p:tav>
                                      </p:tavLst>
                                    </p:anim>
                                    <p:anim calcmode="lin" valueType="num">
                                      <p:cBhvr additive="base">
                                        <p:cTn id="47"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8" restart="whenNotActive" fill="hold" evtFilter="cancelBubble" nodeType="interactiveSeq">
                <p:stCondLst>
                  <p:cond evt="onClick" delay="0">
                    <p:tgtEl>
                      <p:spTgt spid="205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afterEffect">
                                  <p:stCondLst>
                                    <p:cond delay="0"/>
                                  </p:stCondLst>
                                  <p:childTnLst>
                                    <p:set>
                                      <p:cBhvr>
                                        <p:cTn id="52" dur="1" fill="hold">
                                          <p:stCondLst>
                                            <p:cond delay="0"/>
                                          </p:stCondLst>
                                        </p:cTn>
                                        <p:tgtEl>
                                          <p:spTgt spid="2052"/>
                                        </p:tgtEl>
                                        <p:attrNameLst>
                                          <p:attrName>style.visibility</p:attrName>
                                        </p:attrNameLst>
                                      </p:cBhvr>
                                      <p:to>
                                        <p:strVal val="hidden"/>
                                      </p:to>
                                    </p:set>
                                  </p:childTnLst>
                                </p:cTn>
                              </p:par>
                            </p:childTnLst>
                          </p:cTn>
                        </p:par>
                        <p:par>
                          <p:cTn id="53" fill="hold">
                            <p:stCondLst>
                              <p:cond delay="0"/>
                            </p:stCondLst>
                            <p:childTnLst>
                              <p:par>
                                <p:cTn id="54" presetID="2" presetClass="entr" presetSubtype="8" fill="hold" nodeType="afterEffect">
                                  <p:stCondLst>
                                    <p:cond delay="0"/>
                                  </p:stCondLst>
                                  <p:childTnLst>
                                    <p:set>
                                      <p:cBhvr>
                                        <p:cTn id="55" dur="1" fill="hold">
                                          <p:stCondLst>
                                            <p:cond delay="0"/>
                                          </p:stCondLst>
                                        </p:cTn>
                                        <p:tgtEl>
                                          <p:spTgt spid="1030"/>
                                        </p:tgtEl>
                                        <p:attrNameLst>
                                          <p:attrName>style.visibility</p:attrName>
                                        </p:attrNameLst>
                                      </p:cBhvr>
                                      <p:to>
                                        <p:strVal val="visible"/>
                                      </p:to>
                                    </p:set>
                                    <p:anim calcmode="lin" valueType="num">
                                      <p:cBhvr additive="base">
                                        <p:cTn id="56" dur="1500" fill="hold"/>
                                        <p:tgtEl>
                                          <p:spTgt spid="1030"/>
                                        </p:tgtEl>
                                        <p:attrNameLst>
                                          <p:attrName>ppt_x</p:attrName>
                                        </p:attrNameLst>
                                      </p:cBhvr>
                                      <p:tavLst>
                                        <p:tav tm="0">
                                          <p:val>
                                            <p:strVal val="0-#ppt_w/2"/>
                                          </p:val>
                                        </p:tav>
                                        <p:tav tm="100000">
                                          <p:val>
                                            <p:strVal val="#ppt_x"/>
                                          </p:val>
                                        </p:tav>
                                      </p:tavLst>
                                    </p:anim>
                                    <p:anim calcmode="lin" valueType="num">
                                      <p:cBhvr additive="base">
                                        <p:cTn id="57" dur="1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2"/>
                  </p:tgtEl>
                </p:cond>
              </p:nextCondLst>
            </p:seq>
            <p:audio>
              <p:cMediaNode vol="80000">
                <p:cTn id="58" fill="hold" display="0">
                  <p:stCondLst>
                    <p:cond delay="indefinite"/>
                  </p:stCondLst>
                  <p:endCondLst>
                    <p:cond evt="onStopAudio" delay="0">
                      <p:tgtEl>
                        <p:sldTgt/>
                      </p:tgtEl>
                    </p:cond>
                  </p:endCondLst>
                </p:cTn>
                <p:tgtEl>
                  <p:spTgt spid="5"/>
                </p:tgtEl>
              </p:cMediaNode>
            </p:audio>
            <p:audio>
              <p:cMediaNode vol="80000">
                <p:cTn id="59"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xmlns=""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xmlns=""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Sai">
            <a:extLst>
              <a:ext uri="{FF2B5EF4-FFF2-40B4-BE49-F238E27FC236}">
                <a16:creationId xmlns:a16="http://schemas.microsoft.com/office/drawing/2014/main" xmlns="" id="{E107D76D-8BE3-4BA8-995B-2416898F7477}"/>
              </a:ext>
            </a:extLst>
          </p:cNvPr>
          <p:cNvSpPr/>
          <p:nvPr/>
        </p:nvSpPr>
        <p:spPr>
          <a:xfrm>
            <a:off x="6804950" y="2392179"/>
            <a:ext cx="4683803" cy="155250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3600" dirty="0">
                <a:solidFill>
                  <a:prstClr val="black"/>
                </a:solidFill>
                <a:latin typeface="Arial" panose="020B0604020202020204" pitchFamily="34" charset="0"/>
                <a:cs typeface="Arial" panose="020B0604020202020204" pitchFamily="34" charset="0"/>
                <a:sym typeface="Arial"/>
              </a:rPr>
              <a:t>B. </a:t>
            </a:r>
            <a:r>
              <a:rPr lang="vi-VN" sz="3600" dirty="0">
                <a:solidFill>
                  <a:prstClr val="black"/>
                </a:solidFill>
                <a:latin typeface="Arial" panose="020B0604020202020204" pitchFamily="34" charset="0"/>
                <a:cs typeface="Arial" panose="020B0604020202020204" pitchFamily="34" charset="0"/>
                <a:sym typeface="Arial"/>
              </a:rPr>
              <a:t>Đánh dấu phân trích dẫn trực tiếp lời người khác</a:t>
            </a:r>
          </a:p>
        </p:txBody>
      </p:sp>
      <p:sp>
        <p:nvSpPr>
          <p:cNvPr id="7" name="Sai">
            <a:extLst>
              <a:ext uri="{FF2B5EF4-FFF2-40B4-BE49-F238E27FC236}">
                <a16:creationId xmlns:a16="http://schemas.microsoft.com/office/drawing/2014/main" xmlns="" id="{F1C1935A-F6BE-4358-99B8-7AC86C32642B}"/>
              </a:ext>
            </a:extLst>
          </p:cNvPr>
          <p:cNvSpPr/>
          <p:nvPr/>
        </p:nvSpPr>
        <p:spPr>
          <a:xfrm>
            <a:off x="596348" y="2399143"/>
            <a:ext cx="5040847"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Đánh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dấu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đối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thoại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của</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nhân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vật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xmlns="" id="{BA211925-2CE4-4A07-B718-DEFE7F8EBAA2}"/>
              </a:ext>
            </a:extLst>
          </p:cNvPr>
          <p:cNvSpPr/>
          <p:nvPr/>
        </p:nvSpPr>
        <p:spPr>
          <a:xfrm>
            <a:off x="3645342" y="4426284"/>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 panose="020B0604020202020204" pitchFamily="34" charset="0"/>
                <a:cs typeface="Arial" panose="020B0604020202020204" pitchFamily="34" charset="0"/>
                <a:sym typeface="Arial"/>
              </a:rPr>
              <a:t>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đáp</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trên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xmlns="" id="{BC4487DC-066A-4946-939B-7333328DAB6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7717771" y="4266694"/>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E4A1345E-9E86-4AFA-BB6E-3F728372D57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5236415" y="2210206"/>
            <a:ext cx="1422400" cy="1287800"/>
          </a:xfrm>
          <a:prstGeom prst="rect">
            <a:avLst/>
          </a:prstGeom>
        </p:spPr>
      </p:pic>
      <p:pic>
        <p:nvPicPr>
          <p:cNvPr id="13" name="Picture 12">
            <a:extLst>
              <a:ext uri="{FF2B5EF4-FFF2-40B4-BE49-F238E27FC236}">
                <a16:creationId xmlns:a16="http://schemas.microsoft.com/office/drawing/2014/main" xmlns="" id="{4DCCB5EB-DAF1-4B9B-B8C8-CB27C19FC06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1102739" y="2440261"/>
            <a:ext cx="1422400" cy="1287800"/>
          </a:xfrm>
          <a:prstGeom prst="rect">
            <a:avLst/>
          </a:prstGeom>
        </p:spPr>
      </p:pic>
      <p:sp>
        <p:nvSpPr>
          <p:cNvPr id="4" name="Câu hỏi">
            <a:extLst>
              <a:ext uri="{FF2B5EF4-FFF2-40B4-BE49-F238E27FC236}">
                <a16:creationId xmlns:a16="http://schemas.microsoft.com/office/drawing/2014/main" xmlns="" id="{1931B93E-408B-4D10-AB82-A35730747D8B}"/>
              </a:ext>
            </a:extLst>
          </p:cNvPr>
          <p:cNvSpPr txBox="1"/>
          <p:nvPr/>
        </p:nvSpPr>
        <p:spPr>
          <a:xfrm>
            <a:off x="1550505" y="781148"/>
            <a:ext cx="9839738"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Dấu ngoặc kép được dùng làm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xmlns=""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xmlns=""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xmlns="" id="{86E93B89-0846-4590-95CD-7CA2D84F7C1E}"/>
              </a:ext>
            </a:extLst>
          </p:cNvPr>
          <p:cNvSpPr/>
          <p:nvPr/>
        </p:nvSpPr>
        <p:spPr>
          <a:xfrm>
            <a:off x="3385040" y="4510571"/>
            <a:ext cx="976606" cy="90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14" name="Arrow: Left 13">
            <a:hlinkClick r:id="rId13" action="ppaction://hlinksldjump"/>
            <a:extLst>
              <a:ext uri="{FF2B5EF4-FFF2-40B4-BE49-F238E27FC236}">
                <a16:creationId xmlns:a16="http://schemas.microsoft.com/office/drawing/2014/main" xmlns="" id="{7F70D685-34BF-4597-AF3D-0609C78DB706}"/>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72086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3866" fill="hold"/>
                                        <p:tgtEl>
                                          <p:spTgt spid="18"/>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18"/>
                </p:tgtEl>
              </p:cMediaNode>
            </p:audio>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xmlns=""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xmlns=""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Sai">
            <a:extLst>
              <a:ext uri="{FF2B5EF4-FFF2-40B4-BE49-F238E27FC236}">
                <a16:creationId xmlns:a16="http://schemas.microsoft.com/office/drawing/2014/main" xmlns="" id="{F1C1935A-F6BE-4358-99B8-7AC86C32642B}"/>
              </a:ext>
            </a:extLst>
          </p:cNvPr>
          <p:cNvSpPr/>
          <p:nvPr/>
        </p:nvSpPr>
        <p:spPr>
          <a:xfrm>
            <a:off x="951826" y="4439580"/>
            <a:ext cx="943618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r>
              <a:rPr lang="en-US" sz="4000" dirty="0">
                <a:solidFill>
                  <a:prstClr val="black"/>
                </a:solidFill>
                <a:latin typeface="Arial" panose="020B0604020202020204" pitchFamily="34" charset="0"/>
                <a:cs typeface="Arial" panose="020B0604020202020204" pitchFamily="34" charset="0"/>
                <a:sym typeface="Arial"/>
              </a:rPr>
              <a:t>B. </a:t>
            </a:r>
            <a:r>
              <a:rPr lang="en-US" sz="4000" dirty="0" err="1">
                <a:solidFill>
                  <a:prstClr val="black"/>
                </a:solidFill>
                <a:latin typeface="Arial" panose="020B0604020202020204" pitchFamily="34" charset="0"/>
                <a:cs typeface="Arial" panose="020B0604020202020204" pitchFamily="34" charset="0"/>
                <a:sym typeface="Arial"/>
              </a:rPr>
              <a:t>báo</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hiệu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sự</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liệt</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kê</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hoặc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nhấn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mạnh</a:t>
            </a:r>
            <a:r>
              <a:rPr lang="en-US" sz="4000" dirty="0">
                <a:solidFill>
                  <a:prstClr val="black"/>
                </a:solidFill>
                <a:latin typeface="Arial" panose="020B0604020202020204" pitchFamily="34" charset="0"/>
                <a:cs typeface="Arial" panose="020B0604020202020204" pitchFamily="34" charset="0"/>
                <a:sym typeface="Arial"/>
              </a:rPr>
              <a:t> ý </a:t>
            </a:r>
            <a:r>
              <a:rPr lang="en-US" sz="4000" dirty="0" err="1">
                <a:solidFill>
                  <a:prstClr val="black"/>
                </a:solidFill>
                <a:latin typeface="Arial" panose="020B0604020202020204" pitchFamily="34" charset="0"/>
                <a:cs typeface="Arial" panose="020B0604020202020204" pitchFamily="34" charset="0"/>
                <a:sym typeface="Arial"/>
              </a:rPr>
              <a:t>trích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dẫn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trực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tiếp</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xmlns="" id="{BA211925-2CE4-4A07-B718-DEFE7F8EBAA2}"/>
              </a:ext>
            </a:extLst>
          </p:cNvPr>
          <p:cNvSpPr/>
          <p:nvPr/>
        </p:nvSpPr>
        <p:spPr>
          <a:xfrm>
            <a:off x="987902" y="2440261"/>
            <a:ext cx="9304414"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ngăn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cách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thành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phần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chú</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thích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với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thành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phần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khác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trong</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câu</a:t>
            </a:r>
            <a:r>
              <a:rPr lang="en-US" sz="4000" dirty="0">
                <a:solidFill>
                  <a:prstClr val="black"/>
                </a:solidFill>
                <a:latin typeface="Arial" panose="020B0604020202020204" pitchFamily="34" charset="0"/>
                <a:cs typeface="Arial" panose="020B0604020202020204" pitchFamily="34" charset="0"/>
                <a:sym typeface="Arial"/>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xmlns="" id="{BC4487DC-066A-4946-939B-7333328DAB6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9419680" y="2408262"/>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E4A1345E-9E86-4AFA-BB6E-3F728372D57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9711156" y="4335703"/>
            <a:ext cx="1422400" cy="1287800"/>
          </a:xfrm>
          <a:prstGeom prst="rect">
            <a:avLst/>
          </a:prstGeom>
        </p:spPr>
      </p:pic>
      <p:sp>
        <p:nvSpPr>
          <p:cNvPr id="4" name="Câu hỏi">
            <a:extLst>
              <a:ext uri="{FF2B5EF4-FFF2-40B4-BE49-F238E27FC236}">
                <a16:creationId xmlns:a16="http://schemas.microsoft.com/office/drawing/2014/main" xmlns="" id="{1931B93E-408B-4D10-AB82-A35730747D8B}"/>
              </a:ext>
            </a:extLst>
          </p:cNvPr>
          <p:cNvSpPr txBox="1"/>
          <p:nvPr/>
        </p:nvSpPr>
        <p:spPr>
          <a:xfrm>
            <a:off x="1734023" y="686947"/>
            <a:ext cx="9493958" cy="677108"/>
          </a:xfrm>
          <a:prstGeom prst="rect">
            <a:avLst/>
          </a:prstGeom>
          <a:noFill/>
        </p:spPr>
        <p:txBody>
          <a:bodyPr wrap="square" lIns="0" tIns="0" rIns="0" bIns="0" rtlCol="0">
            <a:spAutoFit/>
          </a:bodyPr>
          <a:lstStyle/>
          <a:p>
            <a:pPr lvl="0" algn="ctr">
              <a:defRPr/>
            </a:pPr>
            <a:r>
              <a:rPr lang="en-US" sz="4400" dirty="0" err="1">
                <a:solidFill>
                  <a:prstClr val="black"/>
                </a:solidFill>
                <a:latin typeface="Arial" panose="020B0604020202020204" pitchFamily="34" charset="0"/>
                <a:cs typeface="Arial" panose="020B0604020202020204" pitchFamily="34" charset="0"/>
                <a:sym typeface="Arial"/>
              </a:rPr>
              <a:t>Tác</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dụng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của</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dấu</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gạch</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ngang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là</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gì</a:t>
            </a:r>
            <a:r>
              <a:rPr lang="en-US" sz="4400" dirty="0">
                <a:solidFill>
                  <a:prstClr val="black"/>
                </a:solidFill>
                <a:latin typeface="Arial" panose="020B0604020202020204" pitchFamily="34" charset="0"/>
                <a:cs typeface="Arial" panose="020B0604020202020204" pitchFamily="34" charset="0"/>
                <a:sym typeface="Arial"/>
              </a:rPr>
              <a: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xmlns=""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xmlns=""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xmlns="" id="{86E93B89-0846-4590-95CD-7CA2D84F7C1E}"/>
              </a:ext>
            </a:extLst>
          </p:cNvPr>
          <p:cNvSpPr/>
          <p:nvPr/>
        </p:nvSpPr>
        <p:spPr>
          <a:xfrm>
            <a:off x="839971" y="2276070"/>
            <a:ext cx="861237" cy="711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20" name="Arrow: Left 19">
            <a:hlinkClick r:id="rId13" action="ppaction://hlinksldjump"/>
            <a:extLst>
              <a:ext uri="{FF2B5EF4-FFF2-40B4-BE49-F238E27FC236}">
                <a16:creationId xmlns:a16="http://schemas.microsoft.com/office/drawing/2014/main" xmlns=""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8336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18"/>
                </p:tgtEl>
              </p:cMediaNode>
            </p:audio>
            <p:audio>
              <p:cMediaNode vol="80000">
                <p:cTn id="20"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xmlns="" id="{6557AC80-CB15-4B3A-8C04-97BCD1BF4B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xmlns=""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4" name="Câu hỏi">
            <a:extLst>
              <a:ext uri="{FF2B5EF4-FFF2-40B4-BE49-F238E27FC236}">
                <a16:creationId xmlns:a16="http://schemas.microsoft.com/office/drawing/2014/main" xmlns="" id="{1931B93E-408B-4D10-AB82-A35730747D8B}"/>
              </a:ext>
            </a:extLst>
          </p:cNvPr>
          <p:cNvSpPr txBox="1"/>
          <p:nvPr/>
        </p:nvSpPr>
        <p:spPr>
          <a:xfrm>
            <a:off x="2711302" y="2377524"/>
            <a:ext cx="7219508"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Em</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hãy</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đặt</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1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có</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sử</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dụng</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kép</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gạch</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ngang</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xmlns=""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5227" y="7015612"/>
            <a:ext cx="609600" cy="609600"/>
          </a:xfrm>
          <a:prstGeom prst="rect">
            <a:avLst/>
          </a:prstGeom>
        </p:spPr>
      </p:pic>
      <p:sp>
        <p:nvSpPr>
          <p:cNvPr id="20" name="Arrow: Left 19">
            <a:hlinkClick r:id="rId7" action="ppaction://hlinksldjump"/>
            <a:extLst>
              <a:ext uri="{FF2B5EF4-FFF2-40B4-BE49-F238E27FC236}">
                <a16:creationId xmlns:a16="http://schemas.microsoft.com/office/drawing/2014/main" xmlns=""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21443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xmlns=""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xmlns=""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xmlns=""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10" name="Cô giáo" descr="Cartoon Teacher Transparent | PNG All">
            <a:extLst>
              <a:ext uri="{FF2B5EF4-FFF2-40B4-BE49-F238E27FC236}">
                <a16:creationId xmlns:a16="http://schemas.microsoft.com/office/drawing/2014/main" xmlns="" id="{FD9F95BA-11D0-431A-8C7D-206E99EEA7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422" y="1661757"/>
            <a:ext cx="4987232" cy="54807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F5340FDB-988E-B298-A89C-AF8BC5ABCABF}"/>
              </a:ext>
            </a:extLst>
          </p:cNvPr>
          <p:cNvPicPr>
            <a:picLocks noChangeAspect="1"/>
          </p:cNvPicPr>
          <p:nvPr/>
        </p:nvPicPr>
        <p:blipFill>
          <a:blip r:embed="rId10"/>
          <a:stretch>
            <a:fillRect/>
          </a:stretch>
        </p:blipFill>
        <p:spPr>
          <a:xfrm>
            <a:off x="1860731" y="1046969"/>
            <a:ext cx="7407282" cy="2871465"/>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xmlns=""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xmlns=""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3B465CE0-E13A-E8B9-04B0-DF8EB3111CE9}"/>
              </a:ext>
            </a:extLst>
          </p:cNvPr>
          <p:cNvSpPr/>
          <p:nvPr/>
        </p:nvSpPr>
        <p:spPr>
          <a:xfrm>
            <a:off x="312000" y="2214419"/>
            <a:ext cx="11880000" cy="2109932"/>
          </a:xfrm>
          <a:custGeom>
            <a:avLst/>
            <a:gdLst>
              <a:gd name="connsiteX0" fmla="*/ 0 w 11880000"/>
              <a:gd name="connsiteY0" fmla="*/ 221437 h 2109932"/>
              <a:gd name="connsiteX1" fmla="*/ 221437 w 11880000"/>
              <a:gd name="connsiteY1" fmla="*/ 0 h 2109932"/>
              <a:gd name="connsiteX2" fmla="*/ 11658563 w 11880000"/>
              <a:gd name="connsiteY2" fmla="*/ 0 h 2109932"/>
              <a:gd name="connsiteX3" fmla="*/ 11880000 w 11880000"/>
              <a:gd name="connsiteY3" fmla="*/ 221437 h 2109932"/>
              <a:gd name="connsiteX4" fmla="*/ 11880000 w 11880000"/>
              <a:gd name="connsiteY4" fmla="*/ 1888495 h 2109932"/>
              <a:gd name="connsiteX5" fmla="*/ 11658563 w 11880000"/>
              <a:gd name="connsiteY5" fmla="*/ 2109932 h 2109932"/>
              <a:gd name="connsiteX6" fmla="*/ 221437 w 11880000"/>
              <a:gd name="connsiteY6" fmla="*/ 2109932 h 2109932"/>
              <a:gd name="connsiteX7" fmla="*/ 0 w 11880000"/>
              <a:gd name="connsiteY7" fmla="*/ 1888495 h 2109932"/>
              <a:gd name="connsiteX8" fmla="*/ 0 w 11880000"/>
              <a:gd name="connsiteY8" fmla="*/ 221437 h 2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0000" h="2109932" fill="none" extrusionOk="0">
                <a:moveTo>
                  <a:pt x="0" y="221437"/>
                </a:moveTo>
                <a:cubicBezTo>
                  <a:pt x="697" y="118008"/>
                  <a:pt x="102684" y="5947"/>
                  <a:pt x="221437" y="0"/>
                </a:cubicBezTo>
                <a:cubicBezTo>
                  <a:pt x="3451367" y="72427"/>
                  <a:pt x="10190916" y="61419"/>
                  <a:pt x="11658563" y="0"/>
                </a:cubicBezTo>
                <a:cubicBezTo>
                  <a:pt x="11778626" y="-15370"/>
                  <a:pt x="11876327" y="98030"/>
                  <a:pt x="11880000" y="221437"/>
                </a:cubicBezTo>
                <a:cubicBezTo>
                  <a:pt x="11990188" y="539697"/>
                  <a:pt x="11821516" y="1542150"/>
                  <a:pt x="11880000" y="1888495"/>
                </a:cubicBezTo>
                <a:cubicBezTo>
                  <a:pt x="11880328" y="2009124"/>
                  <a:pt x="11774098" y="2102353"/>
                  <a:pt x="11658563" y="2109932"/>
                </a:cubicBezTo>
                <a:cubicBezTo>
                  <a:pt x="7722277" y="2139759"/>
                  <a:pt x="3619704" y="2030626"/>
                  <a:pt x="221437" y="2109932"/>
                </a:cubicBezTo>
                <a:cubicBezTo>
                  <a:pt x="122470" y="2107295"/>
                  <a:pt x="-13299" y="2013421"/>
                  <a:pt x="0" y="1888495"/>
                </a:cubicBezTo>
                <a:cubicBezTo>
                  <a:pt x="139496" y="1628423"/>
                  <a:pt x="20941" y="389980"/>
                  <a:pt x="0" y="221437"/>
                </a:cubicBezTo>
                <a:close/>
              </a:path>
              <a:path w="11880000" h="2109932" stroke="0" extrusionOk="0">
                <a:moveTo>
                  <a:pt x="0" y="221437"/>
                </a:moveTo>
                <a:cubicBezTo>
                  <a:pt x="13725" y="102882"/>
                  <a:pt x="104789" y="11768"/>
                  <a:pt x="221437" y="0"/>
                </a:cubicBezTo>
                <a:cubicBezTo>
                  <a:pt x="5072905" y="123000"/>
                  <a:pt x="8028322" y="-96860"/>
                  <a:pt x="11658563" y="0"/>
                </a:cubicBezTo>
                <a:cubicBezTo>
                  <a:pt x="11777909" y="-2248"/>
                  <a:pt x="11882150" y="94807"/>
                  <a:pt x="11880000" y="221437"/>
                </a:cubicBezTo>
                <a:cubicBezTo>
                  <a:pt x="11821918" y="720918"/>
                  <a:pt x="12003358" y="1633616"/>
                  <a:pt x="11880000" y="1888495"/>
                </a:cubicBezTo>
                <a:cubicBezTo>
                  <a:pt x="11865307" y="2016114"/>
                  <a:pt x="11772614" y="2108583"/>
                  <a:pt x="11658563" y="2109932"/>
                </a:cubicBezTo>
                <a:cubicBezTo>
                  <a:pt x="10067660" y="1949225"/>
                  <a:pt x="5246252" y="2149599"/>
                  <a:pt x="221437" y="2109932"/>
                </a:cubicBezTo>
                <a:cubicBezTo>
                  <a:pt x="78286" y="2105720"/>
                  <a:pt x="-3652" y="2009137"/>
                  <a:pt x="0" y="1888495"/>
                </a:cubicBezTo>
                <a:cubicBezTo>
                  <a:pt x="116345" y="1335713"/>
                  <a:pt x="3709" y="633181"/>
                  <a:pt x="0" y="221437"/>
                </a:cubicBezTo>
                <a:close/>
              </a:path>
            </a:pathLst>
          </a:custGeom>
          <a:solidFill>
            <a:schemeClr val="bg1">
              <a:alpha val="80000"/>
            </a:schemeClr>
          </a:solidFill>
          <a:ln w="38100">
            <a:solidFill>
              <a:srgbClr val="00660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0" lvl="0" indent="-457200" algn="just">
              <a:spcBef>
                <a:spcPts val="1200"/>
              </a:spcBef>
              <a:buFont typeface="Wingdings" panose="05000000000000000000" pitchFamily="2" charset="2"/>
              <a:buChar char="q"/>
              <a:defRPr/>
            </a:pPr>
            <a:r>
              <a:rPr lang="vi-VN" sz="4000" b="1" dirty="0">
                <a:solidFill>
                  <a:srgbClr val="000000"/>
                </a:solidFill>
                <a:latin typeface="Calibri" panose="020F0502020204030204" pitchFamily="34" charset="0"/>
                <a:cs typeface="Calibri" panose="020F0502020204030204" pitchFamily="34" charset="0"/>
              </a:rPr>
              <a:t>Nhận biết công dụng của dấu ngoặc kép, dấu gạch ngang và biết cách sử dụng dấu ngoặc kép, dấu gạch ngang.</a:t>
            </a:r>
          </a:p>
        </p:txBody>
      </p:sp>
      <p:pic>
        <p:nvPicPr>
          <p:cNvPr id="4" name="Picture 3">
            <a:extLst>
              <a:ext uri="{FF2B5EF4-FFF2-40B4-BE49-F238E27FC236}">
                <a16:creationId xmlns:a16="http://schemas.microsoft.com/office/drawing/2014/main" xmlns="" id="{A08CA696-78F8-6B41-A012-C5C4F53A7563}"/>
              </a:ext>
            </a:extLst>
          </p:cNvPr>
          <p:cNvPicPr>
            <a:picLocks noChangeAspect="1"/>
          </p:cNvPicPr>
          <p:nvPr/>
        </p:nvPicPr>
        <p:blipFill>
          <a:blip r:embed="rId2"/>
          <a:stretch>
            <a:fillRect/>
          </a:stretch>
        </p:blipFill>
        <p:spPr>
          <a:xfrm>
            <a:off x="2903680" y="343207"/>
            <a:ext cx="6956139" cy="1694835"/>
          </a:xfrm>
          <a:prstGeom prst="rect">
            <a:avLst/>
          </a:prstGeom>
        </p:spPr>
      </p:pic>
    </p:spTree>
    <p:extLst>
      <p:ext uri="{BB962C8B-B14F-4D97-AF65-F5344CB8AC3E}">
        <p14:creationId xmlns:p14="http://schemas.microsoft.com/office/powerpoint/2010/main" val="3156401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xmlns=""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xmlns=""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xmlns=""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xmlns="" id="{A680D625-78DD-CA5A-F48E-C2BAA65C6C4F}"/>
              </a:ext>
            </a:extLst>
          </p:cNvPr>
          <p:cNvPicPr>
            <a:picLocks noChangeAspect="1"/>
          </p:cNvPicPr>
          <p:nvPr/>
        </p:nvPicPr>
        <p:blipFill>
          <a:blip r:embed="rId7"/>
          <a:stretch>
            <a:fillRect/>
          </a:stretch>
        </p:blipFill>
        <p:spPr>
          <a:xfrm>
            <a:off x="3714750" y="2633905"/>
            <a:ext cx="6532186" cy="2901406"/>
          </a:xfrm>
          <a:prstGeom prst="rect">
            <a:avLst/>
          </a:prstGeom>
        </p:spPr>
      </p:pic>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33" y="1031807"/>
            <a:ext cx="10505880" cy="459119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283005"/>
            <a:ext cx="12192000" cy="2663952"/>
          </a:xfrm>
          <a:prstGeom prst="rect">
            <a:avLst/>
          </a:prstGeom>
        </p:spPr>
      </p:pic>
      <p:pic>
        <p:nvPicPr>
          <p:cNvPr id="2" name="Picture 1">
            <a:extLst>
              <a:ext uri="{FF2B5EF4-FFF2-40B4-BE49-F238E27FC236}">
                <a16:creationId xmlns:a16="http://schemas.microsoft.com/office/drawing/2014/main" xmlns="" id="{8C5711CF-CC15-20FA-FFA9-F2C48FC83140}"/>
              </a:ext>
            </a:extLst>
          </p:cNvPr>
          <p:cNvPicPr>
            <a:picLocks noChangeAspect="1"/>
          </p:cNvPicPr>
          <p:nvPr/>
        </p:nvPicPr>
        <p:blipFill>
          <a:blip r:embed="rId5"/>
          <a:stretch>
            <a:fillRect/>
          </a:stretch>
        </p:blipFill>
        <p:spPr>
          <a:xfrm>
            <a:off x="2142814" y="2561378"/>
            <a:ext cx="7163421" cy="1944793"/>
          </a:xfrm>
          <a:prstGeom prst="rect">
            <a:avLst/>
          </a:prstGeom>
        </p:spPr>
      </p:pic>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4"/>
          <p:cNvSpPr txBox="1">
            <a:spLocks noChangeArrowheads="1"/>
          </p:cNvSpPr>
          <p:nvPr/>
        </p:nvSpPr>
        <p:spPr bwMode="auto">
          <a:xfrm>
            <a:off x="158060" y="104775"/>
            <a:ext cx="1132909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lvl="0" algn="ctr" defTabSz="914377" eaLnBrk="1" hangingPunct="1">
              <a:spcBef>
                <a:spcPct val="50000"/>
              </a:spcBef>
            </a:pPr>
            <a:r>
              <a:rPr lang="vi-VN" altLang="en-US" sz="3300" b="1" i="1" dirty="0">
                <a:solidFill>
                  <a:srgbClr val="FFFF00"/>
                </a:solidFill>
                <a:latin typeface="Calibri" panose="020F0502020204030204" pitchFamily="34" charset="0"/>
                <a:cs typeface="Calibri" panose="020F0502020204030204" pitchFamily="34" charset="0"/>
                <a:sym typeface="Arial"/>
              </a:rPr>
              <a:t>1</a:t>
            </a:r>
            <a:r>
              <a:rPr lang="en-US" altLang="en-US" sz="3300" b="1" i="1" dirty="0">
                <a:solidFill>
                  <a:srgbClr val="FFFF00"/>
                </a:solidFill>
                <a:latin typeface="Calibri" panose="020F0502020204030204" pitchFamily="34" charset="0"/>
                <a:cs typeface="Calibri" panose="020F0502020204030204" pitchFamily="34" charset="0"/>
                <a:sym typeface="Arial"/>
              </a:rPr>
              <a:t>.</a:t>
            </a:r>
            <a:r>
              <a:rPr lang="vi-VN" altLang="en-US" sz="3300" b="1" i="1" dirty="0">
                <a:solidFill>
                  <a:srgbClr val="FFFF00"/>
                </a:solidFill>
                <a:latin typeface="Calibri" panose="020F0502020204030204" pitchFamily="34" charset="0"/>
                <a:cs typeface="Calibri" panose="020F0502020204030204" pitchFamily="34" charset="0"/>
                <a:sym typeface="Arial"/>
              </a:rPr>
              <a:t> Dấu ngoặc kép trong mỗi câu dưới đây dùng để làm gì?</a:t>
            </a:r>
            <a:endParaRPr kumimoji="0" lang="en-US" altLang="en-US" sz="3300" b="0"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xmlns="" id="{44FA15BD-2285-D6EF-C6A1-C56840744534}"/>
              </a:ext>
            </a:extLst>
          </p:cNvPr>
          <p:cNvGrpSpPr/>
          <p:nvPr/>
        </p:nvGrpSpPr>
        <p:grpSpPr>
          <a:xfrm>
            <a:off x="352424" y="838200"/>
            <a:ext cx="6296025" cy="2324100"/>
            <a:chOff x="381000" y="1133475"/>
            <a:chExt cx="5943600" cy="2882778"/>
          </a:xfrm>
        </p:grpSpPr>
        <p:sp>
          <p:nvSpPr>
            <p:cNvPr id="2" name="Rectangle: Rounded Corners 1">
              <a:extLst>
                <a:ext uri="{FF2B5EF4-FFF2-40B4-BE49-F238E27FC236}">
                  <a16:creationId xmlns:a16="http://schemas.microsoft.com/office/drawing/2014/main" xmlns="" id="{479AED65-D37C-CBAD-5367-93E096F6F130}"/>
                </a:ext>
              </a:extLst>
            </p:cNvPr>
            <p:cNvSpPr/>
            <p:nvPr/>
          </p:nvSpPr>
          <p:spPr>
            <a:xfrm>
              <a:off x="381000" y="1133475"/>
              <a:ext cx="5943600" cy="28827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31B7E33F-C0A0-0333-9BC9-22F8CD0855E4}"/>
                </a:ext>
              </a:extLst>
            </p:cNvPr>
            <p:cNvSpPr txBox="1"/>
            <p:nvPr/>
          </p:nvSpPr>
          <p:spPr>
            <a:xfrm>
              <a:off x="438150" y="1247775"/>
              <a:ext cx="5876925" cy="2634152"/>
            </a:xfrm>
            <a:prstGeom prst="rect">
              <a:avLst/>
            </a:prstGeom>
            <a:noFill/>
          </p:spPr>
          <p:txBody>
            <a:bodyPr wrap="square" rtlCol="0">
              <a:spAutoFit/>
            </a:bodyPr>
            <a:lstStyle/>
            <a:p>
              <a:pPr algn="just"/>
              <a:r>
                <a:rPr lang="en-US" sz="2200" dirty="0"/>
                <a:t>a. </a:t>
              </a:r>
              <a:r>
                <a:rPr lang="en-US" sz="2200" dirty="0" err="1"/>
                <a:t>Bà</a:t>
              </a:r>
              <a:r>
                <a:rPr lang="en-US" sz="2200" dirty="0"/>
                <a:t> </a:t>
              </a:r>
              <a:r>
                <a:rPr lang="en-US" sz="2200" dirty="0" err="1"/>
                <a:t>Triệu</a:t>
              </a:r>
              <a:r>
                <a:rPr lang="en-US" sz="2200" dirty="0"/>
                <a:t> </a:t>
              </a:r>
              <a:r>
                <a:rPr lang="en-US" sz="2200" dirty="0" err="1"/>
                <a:t>là</a:t>
              </a:r>
              <a:r>
                <a:rPr lang="en-US" sz="2200" dirty="0"/>
                <a:t> </a:t>
              </a:r>
              <a:r>
                <a:rPr lang="en-US" sz="2200" dirty="0" err="1"/>
                <a:t>một</a:t>
              </a:r>
              <a:r>
                <a:rPr lang="en-US" sz="2200" dirty="0"/>
                <a:t> </a:t>
              </a:r>
              <a:r>
                <a:rPr lang="en-US" sz="2200" dirty="0" err="1"/>
                <a:t>trong</a:t>
              </a:r>
              <a:r>
                <a:rPr lang="en-US" sz="2200" dirty="0"/>
                <a:t> </a:t>
              </a:r>
              <a:r>
                <a:rPr lang="en-US" sz="2200" dirty="0" err="1"/>
                <a:t>những</a:t>
              </a:r>
              <a:r>
                <a:rPr lang="en-US" sz="2200" dirty="0"/>
                <a:t> </a:t>
              </a:r>
              <a:r>
                <a:rPr lang="en-US" sz="2200" dirty="0" err="1"/>
                <a:t>vị</a:t>
              </a:r>
              <a:r>
                <a:rPr lang="en-US" sz="2200" dirty="0"/>
                <a:t> </a:t>
              </a:r>
              <a:r>
                <a:rPr lang="en-US" sz="2200" dirty="0" err="1"/>
                <a:t>anh</a:t>
              </a:r>
              <a:r>
                <a:rPr lang="en-US" sz="2200" dirty="0"/>
                <a:t> </a:t>
              </a:r>
              <a:r>
                <a:rPr lang="en-US" sz="2200" dirty="0" err="1"/>
                <a:t>hùng</a:t>
              </a:r>
              <a:r>
                <a:rPr lang="en-US" sz="2200" dirty="0"/>
                <a:t> </a:t>
              </a:r>
              <a:r>
                <a:rPr lang="en-US" sz="2200" dirty="0" err="1"/>
                <a:t>đầu</a:t>
              </a:r>
              <a:r>
                <a:rPr lang="en-US" sz="2200" dirty="0"/>
                <a:t> </a:t>
              </a:r>
              <a:r>
                <a:rPr lang="en-US" sz="2200" dirty="0" err="1"/>
                <a:t>tiên</a:t>
              </a:r>
              <a:r>
                <a:rPr lang="en-US" sz="2200" dirty="0"/>
                <a:t> </a:t>
              </a:r>
              <a:r>
                <a:rPr lang="en-US" sz="2200" dirty="0" err="1"/>
                <a:t>của</a:t>
              </a:r>
              <a:r>
                <a:rPr lang="en-US" sz="2200" dirty="0"/>
                <a:t> </a:t>
              </a:r>
              <a:r>
                <a:rPr lang="en-US" sz="2200" dirty="0" err="1"/>
                <a:t>nước</a:t>
              </a:r>
              <a:r>
                <a:rPr lang="en-US" sz="2200" dirty="0"/>
                <a:t> ta. </a:t>
              </a:r>
              <a:r>
                <a:rPr lang="en-US" sz="2200" dirty="0" err="1"/>
                <a:t>Người</a:t>
              </a:r>
              <a:r>
                <a:rPr lang="en-US" sz="2200" dirty="0"/>
                <a:t> </a:t>
              </a:r>
              <a:r>
                <a:rPr lang="en-US" sz="2200" dirty="0" err="1"/>
                <a:t>dân</a:t>
              </a:r>
              <a:r>
                <a:rPr lang="en-US" sz="2200" dirty="0"/>
                <a:t> </a:t>
              </a:r>
              <a:r>
                <a:rPr lang="en-US" sz="2200" dirty="0" err="1"/>
                <a:t>Việt</a:t>
              </a:r>
              <a:r>
                <a:rPr lang="en-US" sz="2200" dirty="0"/>
                <a:t> Nam </a:t>
              </a:r>
              <a:r>
                <a:rPr lang="en-US" sz="2200" dirty="0" err="1"/>
                <a:t>mãi</a:t>
              </a:r>
              <a:r>
                <a:rPr lang="en-US" sz="2200" dirty="0"/>
                <a:t> </a:t>
              </a:r>
              <a:r>
                <a:rPr lang="en-US" sz="2200" dirty="0" err="1"/>
                <a:t>tự</a:t>
              </a:r>
              <a:r>
                <a:rPr lang="en-US" sz="2200" dirty="0"/>
                <a:t> </a:t>
              </a:r>
              <a:r>
                <a:rPr lang="en-US" sz="2200" dirty="0" err="1"/>
                <a:t>hào</a:t>
              </a:r>
              <a:r>
                <a:rPr lang="en-US" sz="2200" dirty="0"/>
                <a:t> </a:t>
              </a:r>
              <a:r>
                <a:rPr lang="en-US" sz="2200" dirty="0" err="1"/>
                <a:t>về</a:t>
              </a:r>
              <a:r>
                <a:rPr lang="en-US" sz="2200" dirty="0"/>
                <a:t> </a:t>
              </a:r>
              <a:r>
                <a:rPr lang="en-US" sz="2200" dirty="0" err="1"/>
                <a:t>chí</a:t>
              </a:r>
              <a:r>
                <a:rPr lang="en-US" sz="2200" dirty="0"/>
                <a:t> </a:t>
              </a:r>
              <a:r>
                <a:rPr lang="en-US" sz="2200" dirty="0" err="1"/>
                <a:t>khí</a:t>
              </a:r>
              <a:r>
                <a:rPr lang="en-US" sz="2200" dirty="0"/>
                <a:t> </a:t>
              </a:r>
              <a:r>
                <a:rPr lang="en-US" sz="2200" dirty="0" err="1"/>
                <a:t>của</a:t>
              </a:r>
              <a:r>
                <a:rPr lang="en-US" sz="2200" dirty="0"/>
                <a:t> </a:t>
              </a:r>
              <a:r>
                <a:rPr lang="en-US" sz="2200" dirty="0" err="1"/>
                <a:t>bà</a:t>
              </a:r>
              <a:r>
                <a:rPr lang="en-US" sz="2200" dirty="0"/>
                <a:t>. “</a:t>
              </a:r>
              <a:r>
                <a:rPr lang="en-US" sz="2200" dirty="0" err="1"/>
                <a:t>Tôi</a:t>
              </a:r>
              <a:r>
                <a:rPr lang="en-US" sz="2200" dirty="0"/>
                <a:t> </a:t>
              </a:r>
              <a:r>
                <a:rPr lang="en-US" sz="2200" dirty="0" err="1"/>
                <a:t>muốn</a:t>
              </a:r>
              <a:r>
                <a:rPr lang="en-US" sz="2200" dirty="0"/>
                <a:t> </a:t>
              </a:r>
              <a:r>
                <a:rPr lang="en-US" sz="2200" dirty="0" err="1"/>
                <a:t>cưỡi</a:t>
              </a:r>
              <a:r>
                <a:rPr lang="en-US" sz="2200" dirty="0"/>
                <a:t> </a:t>
              </a:r>
              <a:r>
                <a:rPr lang="en-US" sz="2200" dirty="0" err="1"/>
                <a:t>cơn</a:t>
              </a:r>
              <a:r>
                <a:rPr lang="en-US" sz="2200" dirty="0"/>
                <a:t> </a:t>
              </a:r>
              <a:r>
                <a:rPr lang="en-US" sz="2200" dirty="0" err="1"/>
                <a:t>gió</a:t>
              </a:r>
              <a:r>
                <a:rPr lang="en-US" sz="2200" dirty="0"/>
                <a:t> </a:t>
              </a:r>
              <a:r>
                <a:rPr lang="en-US" sz="2200" dirty="0" err="1"/>
                <a:t>mạnh</a:t>
              </a:r>
              <a:r>
                <a:rPr lang="en-US" sz="2200" dirty="0"/>
                <a:t>, </a:t>
              </a:r>
              <a:r>
                <a:rPr lang="en-US" sz="2200" dirty="0" err="1"/>
                <a:t>đạp</a:t>
              </a:r>
              <a:r>
                <a:rPr lang="en-US" sz="2200" dirty="0"/>
                <a:t> </a:t>
              </a:r>
              <a:r>
                <a:rPr lang="en-US" sz="2200" dirty="0" err="1"/>
                <a:t>luồng</a:t>
              </a:r>
              <a:r>
                <a:rPr lang="en-US" sz="2200" dirty="0"/>
                <a:t> </a:t>
              </a:r>
              <a:r>
                <a:rPr lang="en-US" sz="2200" dirty="0" err="1"/>
                <a:t>sóng</a:t>
              </a:r>
              <a:r>
                <a:rPr lang="en-US" sz="2200" dirty="0"/>
                <a:t> </a:t>
              </a:r>
              <a:r>
                <a:rPr lang="en-US" sz="2200" dirty="0" err="1"/>
                <a:t>dữ</a:t>
              </a:r>
              <a:r>
                <a:rPr lang="en-US" sz="2200" dirty="0"/>
                <a:t>, </a:t>
              </a:r>
              <a:r>
                <a:rPr lang="en-US" sz="2200" dirty="0" err="1"/>
                <a:t>chém</a:t>
              </a:r>
              <a:r>
                <a:rPr lang="en-US" sz="2200" dirty="0"/>
                <a:t> </a:t>
              </a:r>
              <a:r>
                <a:rPr lang="en-US" sz="2200" dirty="0" err="1"/>
                <a:t>cá</a:t>
              </a:r>
              <a:r>
                <a:rPr lang="en-US" sz="2200" dirty="0"/>
                <a:t> </a:t>
              </a:r>
              <a:r>
                <a:rPr lang="en-US" sz="2200" dirty="0" err="1"/>
                <a:t>kình</a:t>
              </a:r>
              <a:r>
                <a:rPr lang="en-US" sz="2200" dirty="0"/>
                <a:t> ở </a:t>
              </a:r>
              <a:r>
                <a:rPr lang="en-US" sz="2200" dirty="0" err="1"/>
                <a:t>biển</a:t>
              </a:r>
              <a:r>
                <a:rPr lang="en-US" sz="2200" dirty="0"/>
                <a:t> </a:t>
              </a:r>
              <a:r>
                <a:rPr lang="en-US" sz="2200" dirty="0" err="1"/>
                <a:t>khơi</a:t>
              </a:r>
              <a:r>
                <a:rPr lang="en-US" sz="2200" dirty="0"/>
                <a:t>, </a:t>
              </a:r>
              <a:r>
                <a:rPr lang="en-US" sz="2200" dirty="0" err="1"/>
                <a:t>đánh</a:t>
              </a:r>
              <a:r>
                <a:rPr lang="en-US" sz="2200" dirty="0"/>
                <a:t> </a:t>
              </a:r>
              <a:r>
                <a:rPr lang="en-US" sz="2200" dirty="0" err="1"/>
                <a:t>đuổi</a:t>
              </a:r>
              <a:r>
                <a:rPr lang="en-US" sz="2200" dirty="0"/>
                <a:t> </a:t>
              </a:r>
              <a:r>
                <a:rPr lang="en-US" sz="2200" dirty="0" err="1"/>
                <a:t>quân</a:t>
              </a:r>
              <a:r>
                <a:rPr lang="en-US" sz="2200" dirty="0"/>
                <a:t> </a:t>
              </a:r>
              <a:r>
                <a:rPr lang="en-US" sz="2200" dirty="0" err="1"/>
                <a:t>Ngô</a:t>
              </a:r>
              <a:r>
                <a:rPr lang="en-US" sz="2200" dirty="0"/>
                <a:t> </a:t>
              </a:r>
              <a:r>
                <a:rPr lang="en-US" sz="2200" dirty="0" err="1"/>
                <a:t>giành</a:t>
              </a:r>
              <a:r>
                <a:rPr lang="en-US" sz="2200" dirty="0"/>
                <a:t> </a:t>
              </a:r>
              <a:r>
                <a:rPr lang="en-US" sz="2200" dirty="0" err="1"/>
                <a:t>lại</a:t>
              </a:r>
              <a:r>
                <a:rPr lang="en-US" sz="2200" dirty="0"/>
                <a:t> </a:t>
              </a:r>
              <a:r>
                <a:rPr lang="en-US" sz="2200" dirty="0" err="1"/>
                <a:t>giang</a:t>
              </a:r>
              <a:r>
                <a:rPr lang="en-US" sz="2200" dirty="0"/>
                <a:t> </a:t>
              </a:r>
              <a:r>
                <a:rPr lang="en-US" sz="2200" dirty="0" err="1"/>
                <a:t>sơn</a:t>
              </a:r>
              <a:r>
                <a:rPr lang="en-US" sz="2200" dirty="0"/>
                <a:t>, </a:t>
              </a:r>
              <a:r>
                <a:rPr lang="en-US" sz="2200" dirty="0" err="1"/>
                <a:t>cởi</a:t>
              </a:r>
              <a:r>
                <a:rPr lang="en-US" sz="2200" dirty="0"/>
                <a:t> </a:t>
              </a:r>
              <a:r>
                <a:rPr lang="en-US" sz="2200" dirty="0" err="1"/>
                <a:t>ách</a:t>
              </a:r>
              <a:r>
                <a:rPr lang="en-US" sz="2200" dirty="0"/>
                <a:t> </a:t>
              </a:r>
              <a:r>
                <a:rPr lang="en-US" sz="2200" dirty="0" err="1"/>
                <a:t>nô</a:t>
              </a:r>
              <a:r>
                <a:rPr lang="en-US" sz="2200" dirty="0"/>
                <a:t> </a:t>
              </a:r>
              <a:r>
                <a:rPr lang="en-US" sz="2200" dirty="0" err="1"/>
                <a:t>lệ</a:t>
              </a:r>
              <a:r>
                <a:rPr lang="en-US" sz="2200" dirty="0"/>
                <a:t>…!”</a:t>
              </a:r>
            </a:p>
            <a:p>
              <a:pPr algn="r"/>
              <a:r>
                <a:rPr lang="en-US" sz="2200" i="1" dirty="0"/>
                <a:t>(</a:t>
              </a:r>
              <a:r>
                <a:rPr lang="en-US" sz="2200" i="1" dirty="0" err="1"/>
                <a:t>Lâm</a:t>
              </a:r>
              <a:r>
                <a:rPr lang="en-US" sz="2200" i="1" dirty="0"/>
                <a:t> Anh</a:t>
              </a:r>
            </a:p>
          </p:txBody>
        </p:sp>
      </p:grpSp>
      <p:grpSp>
        <p:nvGrpSpPr>
          <p:cNvPr id="5" name="Group 4">
            <a:extLst>
              <a:ext uri="{FF2B5EF4-FFF2-40B4-BE49-F238E27FC236}">
                <a16:creationId xmlns:a16="http://schemas.microsoft.com/office/drawing/2014/main" xmlns="" id="{FAC44D2C-BB93-4FCD-C53D-A510A5EEF9A6}"/>
              </a:ext>
            </a:extLst>
          </p:cNvPr>
          <p:cNvGrpSpPr/>
          <p:nvPr/>
        </p:nvGrpSpPr>
        <p:grpSpPr>
          <a:xfrm>
            <a:off x="304799" y="3676650"/>
            <a:ext cx="6238875" cy="2828925"/>
            <a:chOff x="381000" y="1133475"/>
            <a:chExt cx="5943600" cy="2457450"/>
          </a:xfrm>
        </p:grpSpPr>
        <p:sp>
          <p:nvSpPr>
            <p:cNvPr id="6" name="Rectangle: Rounded Corners 5">
              <a:extLst>
                <a:ext uri="{FF2B5EF4-FFF2-40B4-BE49-F238E27FC236}">
                  <a16:creationId xmlns:a16="http://schemas.microsoft.com/office/drawing/2014/main" xmlns="" id="{0F05D862-BCED-0657-144C-3C3787D46562}"/>
                </a:ext>
              </a:extLst>
            </p:cNvPr>
            <p:cNvSpPr/>
            <p:nvPr/>
          </p:nvSpPr>
          <p:spPr>
            <a:xfrm>
              <a:off x="381000" y="1133475"/>
              <a:ext cx="5943600" cy="2457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xmlns="" id="{F6095B31-45F3-9557-BF46-9BAAB2BA1477}"/>
                </a:ext>
              </a:extLst>
            </p:cNvPr>
            <p:cNvSpPr txBox="1"/>
            <p:nvPr/>
          </p:nvSpPr>
          <p:spPr>
            <a:xfrm>
              <a:off x="438150" y="1247775"/>
              <a:ext cx="5876925" cy="1946577"/>
            </a:xfrm>
            <a:prstGeom prst="rect">
              <a:avLst/>
            </a:prstGeom>
            <a:noFill/>
          </p:spPr>
          <p:txBody>
            <a:bodyPr wrap="square" rtlCol="0">
              <a:spAutoFit/>
            </a:bodyPr>
            <a:lstStyle/>
            <a:p>
              <a:pPr algn="just"/>
              <a:r>
                <a:rPr lang="en-US" sz="2200" dirty="0"/>
                <a:t>b. Khi </a:t>
              </a:r>
              <a:r>
                <a:rPr lang="en-US" sz="2200" dirty="0" err="1"/>
                <a:t>nhà</a:t>
              </a:r>
              <a:r>
                <a:rPr lang="en-US" sz="2200" dirty="0"/>
                <a:t> </a:t>
              </a:r>
              <a:r>
                <a:rPr lang="en-US" sz="2200" dirty="0" err="1"/>
                <a:t>Nguyên</a:t>
              </a:r>
              <a:r>
                <a:rPr lang="en-US" sz="2200" dirty="0"/>
                <a:t> </a:t>
              </a:r>
              <a:r>
                <a:rPr lang="en-US" sz="2200" dirty="0" err="1"/>
                <a:t>cho</a:t>
              </a:r>
              <a:r>
                <a:rPr lang="en-US" sz="2200" dirty="0"/>
                <a:t> </a:t>
              </a:r>
              <a:r>
                <a:rPr lang="en-US" sz="2200" dirty="0" err="1"/>
                <a:t>quân</a:t>
              </a:r>
              <a:r>
                <a:rPr lang="en-US" sz="2200" dirty="0"/>
                <a:t> sang </a:t>
              </a:r>
              <a:r>
                <a:rPr lang="en-US" sz="2200" dirty="0" err="1"/>
                <a:t>xâm</a:t>
              </a:r>
              <a:r>
                <a:rPr lang="en-US" sz="2200" dirty="0"/>
                <a:t> </a:t>
              </a:r>
              <a:r>
                <a:rPr lang="en-US" sz="2200" dirty="0" err="1"/>
                <a:t>lược</a:t>
              </a:r>
              <a:r>
                <a:rPr lang="en-US" sz="2200" dirty="0"/>
                <a:t> </a:t>
              </a:r>
              <a:r>
                <a:rPr lang="en-US" sz="2200" dirty="0" err="1"/>
                <a:t>nước</a:t>
              </a:r>
              <a:r>
                <a:rPr lang="en-US" sz="2200" dirty="0"/>
                <a:t> ta </a:t>
              </a:r>
              <a:r>
                <a:rPr lang="en-US" sz="2200" dirty="0" err="1"/>
                <a:t>lần</a:t>
              </a:r>
              <a:r>
                <a:rPr lang="en-US" sz="2200" dirty="0"/>
                <a:t> </a:t>
              </a:r>
              <a:r>
                <a:rPr lang="en-US" sz="2200" dirty="0" err="1"/>
                <a:t>thứ</a:t>
              </a:r>
              <a:r>
                <a:rPr lang="en-US" sz="2200" dirty="0"/>
                <a:t> </a:t>
              </a:r>
              <a:r>
                <a:rPr lang="en-US" sz="2200" dirty="0" err="1"/>
                <a:t>ba</a:t>
              </a:r>
              <a:r>
                <a:rPr lang="en-US" sz="2200" dirty="0"/>
                <a:t>, </a:t>
              </a:r>
              <a:r>
                <a:rPr lang="en-US" sz="2200" dirty="0" err="1"/>
                <a:t>vua</a:t>
              </a:r>
              <a:r>
                <a:rPr lang="en-US" sz="2200" dirty="0"/>
                <a:t> </a:t>
              </a:r>
              <a:r>
                <a:rPr lang="en-US" sz="2200" dirty="0" err="1"/>
                <a:t>Trần</a:t>
              </a:r>
              <a:r>
                <a:rPr lang="en-US" sz="2200" dirty="0"/>
                <a:t> </a:t>
              </a:r>
              <a:r>
                <a:rPr lang="en-US" sz="2200" dirty="0" err="1"/>
                <a:t>hỏi</a:t>
              </a:r>
              <a:r>
                <a:rPr lang="en-US" sz="2200" dirty="0"/>
                <a:t> </a:t>
              </a:r>
              <a:r>
                <a:rPr lang="en-US" sz="2200" dirty="0" err="1"/>
                <a:t>Hưng</a:t>
              </a:r>
              <a:r>
                <a:rPr lang="en-US" sz="2200" dirty="0"/>
                <a:t> </a:t>
              </a:r>
              <a:r>
                <a:rPr lang="en-US" sz="2200" dirty="0" err="1"/>
                <a:t>Đạo</a:t>
              </a:r>
              <a:r>
                <a:rPr lang="en-US" sz="2200" dirty="0"/>
                <a:t> </a:t>
              </a:r>
              <a:r>
                <a:rPr lang="en-US" sz="2200" dirty="0" err="1"/>
                <a:t>Vương</a:t>
              </a:r>
              <a:r>
                <a:rPr lang="en-US" sz="2200" dirty="0"/>
                <a:t>: “</a:t>
              </a:r>
              <a:r>
                <a:rPr lang="en-US" sz="2200" dirty="0" err="1"/>
                <a:t>Thế</a:t>
              </a:r>
              <a:r>
                <a:rPr lang="en-US" sz="2200" dirty="0"/>
                <a:t> </a:t>
              </a:r>
              <a:r>
                <a:rPr lang="en-US" sz="2200" dirty="0" err="1"/>
                <a:t>giặc</a:t>
              </a:r>
              <a:r>
                <a:rPr lang="en-US" sz="2200" dirty="0"/>
                <a:t> </a:t>
              </a:r>
              <a:r>
                <a:rPr lang="en-US" sz="2200" dirty="0" err="1"/>
                <a:t>năm</a:t>
              </a:r>
              <a:r>
                <a:rPr lang="en-US" sz="2200" dirty="0"/>
                <a:t> nay </a:t>
              </a:r>
              <a:r>
                <a:rPr lang="en-US" sz="2200" dirty="0" err="1"/>
                <a:t>thế</a:t>
              </a:r>
              <a:r>
                <a:rPr lang="en-US" sz="2200" dirty="0"/>
                <a:t> </a:t>
              </a:r>
              <a:r>
                <a:rPr lang="en-US" sz="2200" dirty="0" err="1"/>
                <a:t>nào</a:t>
              </a:r>
              <a:r>
                <a:rPr lang="en-US" sz="2200" dirty="0"/>
                <a:t>?” </a:t>
              </a:r>
              <a:r>
                <a:rPr lang="en-US" sz="2200" dirty="0" err="1"/>
                <a:t>Tâu</a:t>
              </a:r>
              <a:r>
                <a:rPr lang="en-US" sz="2200" dirty="0"/>
                <a:t> </a:t>
              </a:r>
              <a:r>
                <a:rPr lang="en-US" sz="2200" dirty="0" err="1"/>
                <a:t>bệ</a:t>
              </a:r>
              <a:r>
                <a:rPr lang="en-US" sz="2200" dirty="0"/>
                <a:t> </a:t>
              </a:r>
              <a:r>
                <a:rPr lang="en-US" sz="2200" dirty="0" err="1"/>
                <a:t>hạ</a:t>
              </a:r>
              <a:r>
                <a:rPr lang="en-US" sz="2200" dirty="0"/>
                <a:t>, nay </a:t>
              </a:r>
              <a:r>
                <a:rPr lang="en-US" sz="2200" dirty="0" err="1"/>
                <a:t>chúng</a:t>
              </a:r>
              <a:r>
                <a:rPr lang="en-US" sz="2200" dirty="0"/>
                <a:t> sang </a:t>
              </a:r>
              <a:r>
                <a:rPr lang="en-US" sz="2200" dirty="0" err="1"/>
                <a:t>thì</a:t>
              </a:r>
              <a:r>
                <a:rPr lang="en-US" sz="2200" dirty="0"/>
                <a:t> </a:t>
              </a:r>
              <a:r>
                <a:rPr lang="en-US" sz="2200" dirty="0" err="1"/>
                <a:t>quân</a:t>
              </a:r>
              <a:r>
                <a:rPr lang="en-US" sz="2200" dirty="0"/>
                <a:t> ta </a:t>
              </a:r>
              <a:r>
                <a:rPr lang="en-US" sz="2200" dirty="0" err="1"/>
                <a:t>đã</a:t>
              </a:r>
              <a:r>
                <a:rPr lang="en-US" sz="2200" dirty="0"/>
                <a:t> </a:t>
              </a:r>
              <a:r>
                <a:rPr lang="en-US" sz="2200" dirty="0" err="1"/>
                <a:t>quen</a:t>
              </a:r>
              <a:r>
                <a:rPr lang="en-US" sz="2200" dirty="0"/>
                <a:t> </a:t>
              </a:r>
              <a:r>
                <a:rPr lang="en-US" sz="2200" dirty="0" err="1"/>
                <a:t>đánh</a:t>
              </a:r>
              <a:r>
                <a:rPr lang="en-US" sz="2200" dirty="0"/>
                <a:t> </a:t>
              </a:r>
              <a:r>
                <a:rPr lang="en-US" sz="2200" dirty="0" err="1"/>
                <a:t>trận</a:t>
              </a:r>
              <a:r>
                <a:rPr lang="en-US" sz="2200" dirty="0"/>
                <a:t>. </a:t>
              </a:r>
              <a:r>
                <a:rPr lang="en-US" sz="2200" dirty="0" err="1"/>
                <a:t>Trong</a:t>
              </a:r>
              <a:r>
                <a:rPr lang="en-US" sz="2200" dirty="0"/>
                <a:t> </a:t>
              </a:r>
              <a:r>
                <a:rPr lang="en-US" sz="2200" dirty="0" err="1"/>
                <a:t>khi</a:t>
              </a:r>
              <a:r>
                <a:rPr lang="en-US" sz="2200" dirty="0"/>
                <a:t> </a:t>
              </a:r>
              <a:r>
                <a:rPr lang="en-US" sz="2200" dirty="0" err="1"/>
                <a:t>đó</a:t>
              </a:r>
              <a:r>
                <a:rPr lang="en-US" sz="2200" dirty="0"/>
                <a:t>, </a:t>
              </a:r>
              <a:r>
                <a:rPr lang="en-US" sz="2200" dirty="0" err="1"/>
                <a:t>lại</a:t>
              </a:r>
              <a:r>
                <a:rPr lang="en-US" sz="2200" dirty="0"/>
                <a:t> </a:t>
              </a:r>
              <a:r>
                <a:rPr lang="en-US" sz="2200" dirty="0" err="1"/>
                <a:t>đã</a:t>
              </a:r>
              <a:r>
                <a:rPr lang="en-US" sz="2200" dirty="0"/>
                <a:t> </a:t>
              </a:r>
              <a:r>
                <a:rPr lang="en-US" sz="2200" dirty="0" err="1"/>
                <a:t>từng</a:t>
              </a:r>
              <a:r>
                <a:rPr lang="en-US" sz="2200" dirty="0"/>
                <a:t> </a:t>
              </a:r>
              <a:r>
                <a:rPr lang="en-US" sz="2200" dirty="0" err="1"/>
                <a:t>bị</a:t>
              </a:r>
              <a:r>
                <a:rPr lang="en-US" sz="2200" dirty="0"/>
                <a:t> </a:t>
              </a:r>
              <a:r>
                <a:rPr lang="en-US" sz="2200" dirty="0" err="1"/>
                <a:t>thua</a:t>
              </a:r>
              <a:r>
                <a:rPr lang="en-US" sz="2200" dirty="0"/>
                <a:t> </a:t>
              </a:r>
              <a:r>
                <a:rPr lang="en-US" sz="2200" dirty="0" err="1"/>
                <a:t>nên</a:t>
              </a:r>
              <a:r>
                <a:rPr lang="en-US" sz="2200" dirty="0"/>
                <a:t> </a:t>
              </a:r>
              <a:r>
                <a:rPr lang="en-US" sz="2200" dirty="0" err="1"/>
                <a:t>chúng</a:t>
              </a:r>
              <a:r>
                <a:rPr lang="en-US" sz="2200" dirty="0"/>
                <a:t> </a:t>
              </a:r>
              <a:r>
                <a:rPr lang="en-US" sz="2200" dirty="0" err="1"/>
                <a:t>vẫn</a:t>
              </a:r>
              <a:r>
                <a:rPr lang="en-US" sz="2200" dirty="0"/>
                <a:t> </a:t>
              </a:r>
              <a:r>
                <a:rPr lang="en-US" sz="2200" dirty="0" err="1"/>
                <a:t>còn</a:t>
              </a:r>
              <a:r>
                <a:rPr lang="en-US" sz="2200" dirty="0"/>
                <a:t> </a:t>
              </a:r>
              <a:r>
                <a:rPr lang="en-US" sz="2200" dirty="0" err="1"/>
                <a:t>khiếp</a:t>
              </a:r>
              <a:r>
                <a:rPr lang="en-US" sz="2200" dirty="0"/>
                <a:t> </a:t>
              </a:r>
              <a:r>
                <a:rPr lang="en-US" sz="2200" dirty="0" err="1"/>
                <a:t>sợ</a:t>
              </a:r>
              <a:r>
                <a:rPr lang="en-US" sz="2200" dirty="0"/>
                <a:t>. </a:t>
              </a:r>
              <a:r>
                <a:rPr lang="en-US" sz="2200" dirty="0" err="1"/>
                <a:t>Bởi</a:t>
              </a:r>
              <a:r>
                <a:rPr lang="en-US" sz="2200" dirty="0"/>
                <a:t> </a:t>
              </a:r>
              <a:r>
                <a:rPr lang="en-US" sz="2200" dirty="0" err="1"/>
                <a:t>vậy</a:t>
              </a:r>
              <a:r>
                <a:rPr lang="en-US" sz="2200" dirty="0"/>
                <a:t> </a:t>
              </a:r>
              <a:r>
                <a:rPr lang="en-US" sz="2200" dirty="0" err="1"/>
                <a:t>thần</a:t>
              </a:r>
              <a:r>
                <a:rPr lang="en-US" sz="2200" dirty="0"/>
                <a:t> </a:t>
              </a:r>
              <a:r>
                <a:rPr lang="en-US" sz="2200" dirty="0" err="1"/>
                <a:t>thấy</a:t>
              </a:r>
              <a:r>
                <a:rPr lang="en-US" sz="2200" dirty="0"/>
                <a:t> </a:t>
              </a:r>
              <a:r>
                <a:rPr lang="en-US" sz="2200" dirty="0" err="1"/>
                <a:t>tất</a:t>
              </a:r>
              <a:r>
                <a:rPr lang="en-US" sz="2200" dirty="0"/>
                <a:t> </a:t>
              </a:r>
              <a:r>
                <a:rPr lang="en-US" sz="2200" dirty="0" err="1"/>
                <a:t>phá</a:t>
              </a:r>
              <a:r>
                <a:rPr lang="en-US" sz="2200" dirty="0"/>
                <a:t> </a:t>
              </a:r>
              <a:r>
                <a:rPr lang="en-US" sz="2200" dirty="0" err="1"/>
                <a:t>được</a:t>
              </a:r>
              <a:r>
                <a:rPr lang="en-US" sz="2200" dirty="0"/>
                <a:t> </a:t>
              </a:r>
              <a:r>
                <a:rPr lang="en-US" sz="2200" dirty="0" err="1"/>
                <a:t>chúng</a:t>
              </a:r>
              <a:r>
                <a:rPr lang="en-US" sz="2200" dirty="0"/>
                <a:t>.”.</a:t>
              </a:r>
            </a:p>
            <a:p>
              <a:pPr algn="r"/>
              <a:r>
                <a:rPr lang="en-US" sz="2200" i="1" dirty="0"/>
                <a:t>(Theo </a:t>
              </a:r>
              <a:r>
                <a:rPr lang="en-US" sz="2200" i="1" dirty="0" err="1"/>
                <a:t>Sử</a:t>
              </a:r>
              <a:r>
                <a:rPr lang="en-US" sz="2200" i="1" dirty="0"/>
                <a:t> ta </a:t>
              </a:r>
              <a:r>
                <a:rPr lang="en-US" sz="2200" i="1" dirty="0" err="1"/>
                <a:t>chuyện</a:t>
              </a:r>
              <a:r>
                <a:rPr lang="en-US" sz="2200" i="1" dirty="0"/>
                <a:t> </a:t>
              </a:r>
              <a:r>
                <a:rPr lang="en-US" sz="2200" i="1" dirty="0" err="1"/>
                <a:t>xưa</a:t>
              </a:r>
              <a:r>
                <a:rPr lang="en-US" sz="2200" i="1" dirty="0"/>
                <a:t> </a:t>
              </a:r>
              <a:r>
                <a:rPr lang="en-US" sz="2200" i="1" dirty="0" err="1"/>
                <a:t>kể</a:t>
              </a:r>
              <a:r>
                <a:rPr lang="en-US" sz="2200" i="1" dirty="0"/>
                <a:t> </a:t>
              </a:r>
              <a:r>
                <a:rPr lang="en-US" sz="2200" i="1" dirty="0" err="1"/>
                <a:t>lại</a:t>
              </a:r>
              <a:r>
                <a:rPr lang="en-US" sz="2200" i="1" dirty="0"/>
                <a:t>, </a:t>
              </a:r>
              <a:r>
                <a:rPr lang="en-US" sz="2200" i="1" dirty="0" err="1"/>
                <a:t>tập</a:t>
              </a:r>
              <a:r>
                <a:rPr lang="en-US" sz="2200" i="1" dirty="0"/>
                <a:t> </a:t>
              </a:r>
              <a:r>
                <a:rPr lang="en-US" sz="2200" i="1" dirty="0" err="1"/>
                <a:t>hai</a:t>
              </a:r>
              <a:r>
                <a:rPr lang="en-US" sz="2200" i="1" dirty="0"/>
                <a:t>)</a:t>
              </a:r>
            </a:p>
          </p:txBody>
        </p:sp>
      </p:grpSp>
      <p:sp>
        <p:nvSpPr>
          <p:cNvPr id="8" name="Rectangle 7">
            <a:extLst>
              <a:ext uri="{FF2B5EF4-FFF2-40B4-BE49-F238E27FC236}">
                <a16:creationId xmlns:a16="http://schemas.microsoft.com/office/drawing/2014/main" xmlns="" id="{95FCBADC-3480-224A-C88A-3BAB734432E1}"/>
              </a:ext>
            </a:extLst>
          </p:cNvPr>
          <p:cNvSpPr/>
          <p:nvPr/>
        </p:nvSpPr>
        <p:spPr>
          <a:xfrm>
            <a:off x="7877175" y="1028700"/>
            <a:ext cx="3276600" cy="14954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đối</a:t>
            </a:r>
            <a:r>
              <a:rPr lang="en-US" sz="3200" dirty="0">
                <a:solidFill>
                  <a:srgbClr val="FF0000"/>
                </a:solidFill>
              </a:rPr>
              <a:t> </a:t>
            </a:r>
            <a:r>
              <a:rPr lang="en-US" sz="3200" dirty="0" err="1">
                <a:solidFill>
                  <a:srgbClr val="FF0000"/>
                </a:solidFill>
              </a:rPr>
              <a:t>thoại</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nhân</a:t>
            </a:r>
            <a:r>
              <a:rPr lang="en-US" sz="3200" dirty="0">
                <a:solidFill>
                  <a:srgbClr val="FF0000"/>
                </a:solidFill>
              </a:rPr>
              <a:t> </a:t>
            </a:r>
            <a:r>
              <a:rPr lang="en-US" sz="3200" dirty="0" err="1">
                <a:solidFill>
                  <a:srgbClr val="FF0000"/>
                </a:solidFill>
              </a:rPr>
              <a:t>vật</a:t>
            </a:r>
            <a:endParaRPr lang="en-US" sz="3200" dirty="0">
              <a:solidFill>
                <a:srgbClr val="FF0000"/>
              </a:solidFill>
            </a:endParaRPr>
          </a:p>
        </p:txBody>
      </p:sp>
      <p:sp>
        <p:nvSpPr>
          <p:cNvPr id="9" name="Rectangle 8">
            <a:extLst>
              <a:ext uri="{FF2B5EF4-FFF2-40B4-BE49-F238E27FC236}">
                <a16:creationId xmlns:a16="http://schemas.microsoft.com/office/drawing/2014/main" xmlns="" id="{6BC6CBB0-2294-8F04-596D-DE97886DCB51}"/>
              </a:ext>
            </a:extLst>
          </p:cNvPr>
          <p:cNvSpPr/>
          <p:nvPr/>
        </p:nvSpPr>
        <p:spPr>
          <a:xfrm>
            <a:off x="7972425" y="3800475"/>
            <a:ext cx="3200400" cy="1895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phân</a:t>
            </a:r>
            <a:r>
              <a:rPr lang="en-US" sz="3200" dirty="0">
                <a:solidFill>
                  <a:srgbClr val="FF0000"/>
                </a:solidFill>
              </a:rPr>
              <a:t> </a:t>
            </a:r>
            <a:r>
              <a:rPr lang="en-US" sz="3200" dirty="0" err="1">
                <a:solidFill>
                  <a:srgbClr val="FF0000"/>
                </a:solidFill>
              </a:rPr>
              <a:t>trích</a:t>
            </a:r>
            <a:r>
              <a:rPr lang="en-US" sz="3200" dirty="0">
                <a:solidFill>
                  <a:srgbClr val="FF0000"/>
                </a:solidFill>
              </a:rPr>
              <a:t> </a:t>
            </a:r>
            <a:r>
              <a:rPr lang="en-US" sz="3200" dirty="0" err="1">
                <a:solidFill>
                  <a:srgbClr val="FF0000"/>
                </a:solidFill>
              </a:rPr>
              <a:t>dẫn</a:t>
            </a:r>
            <a:r>
              <a:rPr lang="en-US" sz="3200" dirty="0">
                <a:solidFill>
                  <a:srgbClr val="FF0000"/>
                </a:solidFill>
              </a:rPr>
              <a:t> </a:t>
            </a:r>
            <a:r>
              <a:rPr lang="en-US" sz="3200" dirty="0" err="1">
                <a:solidFill>
                  <a:srgbClr val="FF0000"/>
                </a:solidFill>
              </a:rPr>
              <a:t>trực</a:t>
            </a:r>
            <a:r>
              <a:rPr lang="en-US" sz="3200" dirty="0">
                <a:solidFill>
                  <a:srgbClr val="FF0000"/>
                </a:solidFill>
              </a:rPr>
              <a:t> </a:t>
            </a:r>
            <a:r>
              <a:rPr lang="en-US" sz="3200" dirty="0" err="1">
                <a:solidFill>
                  <a:srgbClr val="FF0000"/>
                </a:solidFill>
              </a:rPr>
              <a:t>tiếp</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người</a:t>
            </a:r>
            <a:r>
              <a:rPr lang="en-US" sz="3200" dirty="0">
                <a:solidFill>
                  <a:srgbClr val="FF0000"/>
                </a:solidFill>
              </a:rPr>
              <a:t> </a:t>
            </a:r>
            <a:r>
              <a:rPr lang="en-US" sz="3200" dirty="0" err="1">
                <a:solidFill>
                  <a:srgbClr val="FF0000"/>
                </a:solidFill>
              </a:rPr>
              <a:t>khác</a:t>
            </a:r>
            <a:endParaRPr lang="en-US" sz="3200" dirty="0">
              <a:solidFill>
                <a:srgbClr val="FF0000"/>
              </a:solidFill>
            </a:endParaRPr>
          </a:p>
        </p:txBody>
      </p:sp>
      <p:cxnSp>
        <p:nvCxnSpPr>
          <p:cNvPr id="11" name="Straight Arrow Connector 10">
            <a:extLst>
              <a:ext uri="{FF2B5EF4-FFF2-40B4-BE49-F238E27FC236}">
                <a16:creationId xmlns:a16="http://schemas.microsoft.com/office/drawing/2014/main" xmlns="" id="{EF20AEDB-0194-8CFD-2477-2F7428E1F70B}"/>
              </a:ext>
            </a:extLst>
          </p:cNvPr>
          <p:cNvCxnSpPr>
            <a:stCxn id="2" idx="3"/>
            <a:endCxn id="9" idx="1"/>
          </p:cNvCxnSpPr>
          <p:nvPr/>
        </p:nvCxnSpPr>
        <p:spPr>
          <a:xfrm>
            <a:off x="6648449" y="2000250"/>
            <a:ext cx="1323976" cy="274796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C6DD5817-EE73-C05F-3291-16FA0E1C7F12}"/>
              </a:ext>
            </a:extLst>
          </p:cNvPr>
          <p:cNvCxnSpPr>
            <a:cxnSpLocks/>
            <a:endCxn id="8" idx="1"/>
          </p:cNvCxnSpPr>
          <p:nvPr/>
        </p:nvCxnSpPr>
        <p:spPr>
          <a:xfrm flipV="1">
            <a:off x="6572250" y="1776413"/>
            <a:ext cx="1304925" cy="328136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421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15C0804-DD29-47E6-9F2F-B9BB56E9306D}"/>
              </a:ext>
            </a:extLst>
          </p:cNvPr>
          <p:cNvGrpSpPr/>
          <p:nvPr/>
        </p:nvGrpSpPr>
        <p:grpSpPr>
          <a:xfrm>
            <a:off x="457200" y="1059585"/>
            <a:ext cx="11563350" cy="5474565"/>
            <a:chOff x="1612497" y="357133"/>
            <a:chExt cx="11004752" cy="5474565"/>
          </a:xfrm>
        </p:grpSpPr>
        <p:grpSp>
          <p:nvGrpSpPr>
            <p:cNvPr id="3" name="Group 2">
              <a:extLst>
                <a:ext uri="{FF2B5EF4-FFF2-40B4-BE49-F238E27FC236}">
                  <a16:creationId xmlns:a16="http://schemas.microsoft.com/office/drawing/2014/main" xmlns="" id="{031EE868-B646-430A-952A-4FAD51157733}"/>
                </a:ext>
              </a:extLst>
            </p:cNvPr>
            <p:cNvGrpSpPr/>
            <p:nvPr/>
          </p:nvGrpSpPr>
          <p:grpSpPr>
            <a:xfrm>
              <a:off x="1612497" y="1442125"/>
              <a:ext cx="11004752" cy="4389573"/>
              <a:chOff x="1612498" y="1592872"/>
              <a:chExt cx="11004752" cy="4389573"/>
            </a:xfrm>
          </p:grpSpPr>
          <p:sp>
            <p:nvSpPr>
              <p:cNvPr id="6" name="Cloud Callout 8">
                <a:extLst>
                  <a:ext uri="{FF2B5EF4-FFF2-40B4-BE49-F238E27FC236}">
                    <a16:creationId xmlns:a16="http://schemas.microsoft.com/office/drawing/2014/main" xmlns="" id="{6B586606-8452-4998-8D23-7CE1FC0A42FC}"/>
                  </a:ext>
                </a:extLst>
              </p:cNvPr>
              <p:cNvSpPr/>
              <p:nvPr/>
            </p:nvSpPr>
            <p:spPr>
              <a:xfrm>
                <a:off x="1612498" y="1592872"/>
                <a:ext cx="11004752" cy="4389573"/>
              </a:xfrm>
              <a:prstGeom prst="cloudCallout">
                <a:avLst>
                  <a:gd name="adj1" fmla="val 20965"/>
                  <a:gd name="adj2" fmla="val -54477"/>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FF0066"/>
                  </a:solidFill>
                  <a:effectLst/>
                  <a:uLnTx/>
                  <a:uFillTx/>
                  <a:latin typeface="Arial" pitchFamily="34" charset="0"/>
                  <a:ea typeface="+mn-ea"/>
                  <a:cs typeface="Arial" pitchFamily="34" charset="0"/>
                  <a:sym typeface="Arial"/>
                </a:endParaRPr>
              </a:p>
            </p:txBody>
          </p:sp>
          <p:sp>
            <p:nvSpPr>
              <p:cNvPr id="7" name="Rectangle 6">
                <a:extLst>
                  <a:ext uri="{FF2B5EF4-FFF2-40B4-BE49-F238E27FC236}">
                    <a16:creationId xmlns:a16="http://schemas.microsoft.com/office/drawing/2014/main" xmlns="" id="{CEFC726B-736C-418F-A7F4-51F8B513318B}"/>
                  </a:ext>
                </a:extLst>
              </p:cNvPr>
              <p:cNvSpPr/>
              <p:nvPr/>
            </p:nvSpPr>
            <p:spPr>
              <a:xfrm>
                <a:off x="2900953" y="2211605"/>
                <a:ext cx="8527189" cy="310854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Dấu ngoặc kép thường được dùng để dẫn lời nói trực tiếp của nhân vật hoặc của người nào đó.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Nếu lời nói trực tiếp là một câu trọn vẹn hay một đoạn văn thì trước dấu ngoặc kép ta thường phải thêm dấu hai chấm.</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Dấu ngoặc kép còn được dùng để đánh dấu những từ ngữ được dùng với ý nghĩa đặc biệt.</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pic>
          <p:nvPicPr>
            <p:cNvPr id="5" name="Picture 2">
              <a:extLst>
                <a:ext uri="{FF2B5EF4-FFF2-40B4-BE49-F238E27FC236}">
                  <a16:creationId xmlns:a16="http://schemas.microsoft.com/office/drawing/2014/main" xmlns="" id="{CF603DDB-A26B-45A9-BC40-E8AD8C0A37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259"/>
            <a:stretch/>
          </p:blipFill>
          <p:spPr bwMode="auto">
            <a:xfrm>
              <a:off x="6065753" y="357133"/>
              <a:ext cx="1895011" cy="131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79596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xmlns=""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7"/>
            <a:ext cx="6861211" cy="5491807"/>
            <a:chOff x="1696813" y="553743"/>
            <a:chExt cx="5145908" cy="4118855"/>
          </a:xfrm>
        </p:grpSpPr>
        <p:pic>
          <p:nvPicPr>
            <p:cNvPr id="5" name="图片 2">
              <a:extLst>
                <a:ext uri="{FF2B5EF4-FFF2-40B4-BE49-F238E27FC236}">
                  <a16:creationId xmlns:a16="http://schemas.microsoft.com/office/drawing/2014/main" xmlns=""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xmlns="" id="{543A728E-F6DC-4BFD-A55D-1F47A46C46D9}"/>
                </a:ext>
              </a:extLst>
            </p:cNvPr>
            <p:cNvSpPr/>
            <p:nvPr/>
          </p:nvSpPr>
          <p:spPr>
            <a:xfrm>
              <a:off x="1991380" y="2282133"/>
              <a:ext cx="4317972" cy="1015663"/>
            </a:xfrm>
            <a:prstGeom prst="rect">
              <a:avLst/>
            </a:prstGeom>
            <a:noFill/>
          </p:spPr>
          <p:txBody>
            <a:bodyPr wrap="square" lIns="121920" tIns="60960" rIns="121920" bIns="6096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8000" b="0" i="0" u="none" strike="noStrike" kern="1200" cap="none" spc="0" normalizeH="0" baseline="0" noProof="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rPr>
                <a:t>Điền dấu câu</a:t>
              </a:r>
              <a:endParaRPr kumimoji="0" lang="en-US" sz="8000" b="0" i="0" u="none" strike="noStrike" kern="1200" cap="none" spc="0" normalizeH="0" baseline="0" noProof="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endParaRPr>
            </a:p>
          </p:txBody>
        </p:sp>
      </p:grpSp>
      <p:pic>
        <p:nvPicPr>
          <p:cNvPr id="8" name="图片 6">
            <a:extLst>
              <a:ext uri="{FF2B5EF4-FFF2-40B4-BE49-F238E27FC236}">
                <a16:creationId xmlns:a16="http://schemas.microsoft.com/office/drawing/2014/main" xmlns=""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25355321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1DB98721-4A9B-4B26-B33C-8FD36A0AF807}"/>
              </a:ext>
            </a:extLst>
          </p:cNvPr>
          <p:cNvSpPr txBox="1"/>
          <p:nvPr/>
        </p:nvSpPr>
        <p:spPr>
          <a:xfrm>
            <a:off x="180976" y="0"/>
            <a:ext cx="11687174"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dirty="0">
                <a:ln>
                  <a:noFill/>
                </a:ln>
                <a:solidFill>
                  <a:srgbClr val="FFFF00"/>
                </a:solidFill>
                <a:effectLst/>
                <a:uLnTx/>
                <a:uFillTx/>
                <a:cs typeface="Arial"/>
                <a:sym typeface="Arial"/>
              </a:rPr>
              <a:t>2. </a:t>
            </a:r>
            <a:r>
              <a:rPr kumimoji="0" lang="en-US" sz="3300" b="1" i="0" u="none" strike="noStrike" kern="0" cap="none" spc="0" normalizeH="0" baseline="0" noProof="0" dirty="0" err="1">
                <a:ln>
                  <a:noFill/>
                </a:ln>
                <a:solidFill>
                  <a:srgbClr val="FFFF00"/>
                </a:solidFill>
                <a:effectLst/>
                <a:uLnTx/>
                <a:uFillTx/>
                <a:cs typeface="Arial"/>
                <a:sym typeface="Arial"/>
              </a:rPr>
              <a:t>Chọn</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kép</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hoặc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gạch</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ngang</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thay</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cho</a:t>
            </a:r>
            <a:r>
              <a:rPr kumimoji="0" lang="en-US" sz="3300" b="1" i="0" u="none" strike="noStrike" kern="0" cap="none" spc="0" normalizeH="0" baseline="0" noProof="0" dirty="0">
                <a:ln>
                  <a:noFill/>
                </a:ln>
                <a:solidFill>
                  <a:srgbClr val="FFFF00"/>
                </a:solidFill>
                <a:effectLst/>
                <a:uLnTx/>
                <a:uFillTx/>
                <a:cs typeface="Arial"/>
                <a:sym typeface="Arial"/>
              </a:rPr>
              <a:t> ô </a:t>
            </a:r>
            <a:r>
              <a:rPr kumimoji="0" lang="en-US" sz="3300" b="1" i="0" u="none" strike="noStrike" kern="0" cap="none" spc="0" normalizeH="0" baseline="0" noProof="0" dirty="0" err="1">
                <a:ln>
                  <a:noFill/>
                </a:ln>
                <a:solidFill>
                  <a:srgbClr val="FFFF00"/>
                </a:solidFill>
                <a:effectLst/>
                <a:uLnTx/>
                <a:uFillTx/>
                <a:cs typeface="Arial"/>
                <a:sym typeface="Arial"/>
              </a:rPr>
              <a:t>vuông</a:t>
            </a:r>
            <a:r>
              <a:rPr kumimoji="0" lang="en-US" sz="3300" b="1" i="0" u="none" strike="noStrike" kern="0" cap="none" spc="0" normalizeH="0" baseline="0" noProof="0" dirty="0">
                <a:ln>
                  <a:noFill/>
                </a:ln>
                <a:solidFill>
                  <a:srgbClr val="FFFF00"/>
                </a:solidFill>
                <a:effectLst/>
                <a:uLnTx/>
                <a:uFillTx/>
                <a:cs typeface="Arial"/>
                <a:sym typeface="Arial"/>
              </a:rPr>
              <a:t>.</a:t>
            </a:r>
          </a:p>
        </p:txBody>
      </p:sp>
      <p:sp>
        <p:nvSpPr>
          <p:cNvPr id="22" name="TextBox 21">
            <a:extLst>
              <a:ext uri="{FF2B5EF4-FFF2-40B4-BE49-F238E27FC236}">
                <a16:creationId xmlns:a16="http://schemas.microsoft.com/office/drawing/2014/main" xmlns="" id="{445D98E7-B3FB-458D-B7CE-875E81FCA447}"/>
              </a:ext>
            </a:extLst>
          </p:cNvPr>
          <p:cNvSpPr txBox="1"/>
          <p:nvPr/>
        </p:nvSpPr>
        <p:spPr>
          <a:xfrm>
            <a:off x="514350" y="790247"/>
            <a:ext cx="10801350" cy="3539430"/>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a. Gặp vua, Quốc Toản quỳ xuống tâu:</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Cho giặc mượn đường là mất nước. Xin bệ hạ cho đánh! </a:t>
            </a:r>
          </a:p>
          <a:p>
            <a:pPr algn="just"/>
            <a:r>
              <a:rPr lang="vi-VN" sz="2800" b="0" i="0" dirty="0">
                <a:solidFill>
                  <a:srgbClr val="000000"/>
                </a:solidFill>
                <a:effectLst/>
                <a:latin typeface="Calibri" panose="020F0502020204030204" pitchFamily="34" charset="0"/>
                <a:cs typeface="Calibri" panose="020F0502020204030204" pitchFamily="34" charset="0"/>
              </a:rPr>
              <a:t>Nói xong, cậu tự đặt thanh gươm lên gáy, xin chịu tội.</a:t>
            </a:r>
          </a:p>
          <a:p>
            <a:pPr algn="just"/>
            <a:r>
              <a:rPr lang="vi-VN" sz="2800" b="0" i="0" dirty="0">
                <a:solidFill>
                  <a:srgbClr val="000000"/>
                </a:solidFill>
                <a:effectLst/>
                <a:latin typeface="Calibri" panose="020F0502020204030204" pitchFamily="34" charset="0"/>
                <a:cs typeface="Calibri" panose="020F0502020204030204" pitchFamily="34" charset="0"/>
              </a:rPr>
              <a:t>Vua cho Quốc Toản đứng dậy, ôn tồn bảo:</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Quốc Toản làm trái phép nước, lẽ ra phỏi trị tội. Nhưng còn trẻ mà đã biết lo việc nước, ta có lời khen.</a:t>
            </a:r>
          </a:p>
          <a:p>
            <a:pPr algn="r"/>
            <a:r>
              <a:rPr lang="vi-VN" sz="2800" b="0" i="0" dirty="0">
                <a:solidFill>
                  <a:srgbClr val="000000"/>
                </a:solidFill>
                <a:effectLst/>
                <a:latin typeface="Calibri" panose="020F0502020204030204" pitchFamily="34" charset="0"/>
                <a:cs typeface="Calibri" panose="020F0502020204030204" pitchFamily="34" charset="0"/>
              </a:rPr>
              <a:t>(Theo Nguyễn Huy Tưởng)</a:t>
            </a:r>
          </a:p>
          <a:p>
            <a:endParaRPr kumimoji="0" lang="en-US" sz="2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xmlns="" id="{B81A888C-F0D2-4DCF-96B1-0E49CA3E7917}"/>
              </a:ext>
            </a:extLst>
          </p:cNvPr>
          <p:cNvSpPr/>
          <p:nvPr/>
        </p:nvSpPr>
        <p:spPr>
          <a:xfrm>
            <a:off x="435734" y="12562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1" name="Rectangle 30">
            <a:extLst>
              <a:ext uri="{FF2B5EF4-FFF2-40B4-BE49-F238E27FC236}">
                <a16:creationId xmlns:a16="http://schemas.microsoft.com/office/drawing/2014/main" xmlns="" id="{F5955E3D-C131-4F98-884C-D6BE7A4EA52C}"/>
              </a:ext>
            </a:extLst>
          </p:cNvPr>
          <p:cNvSpPr/>
          <p:nvPr/>
        </p:nvSpPr>
        <p:spPr>
          <a:xfrm>
            <a:off x="446538" y="25897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xtBox 1">
            <a:extLst>
              <a:ext uri="{FF2B5EF4-FFF2-40B4-BE49-F238E27FC236}">
                <a16:creationId xmlns:a16="http://schemas.microsoft.com/office/drawing/2014/main" xmlns="" id="{6ADE1431-E0BD-773C-48C0-A0E1F1BD73DF}"/>
              </a:ext>
            </a:extLst>
          </p:cNvPr>
          <p:cNvSpPr txBox="1"/>
          <p:nvPr/>
        </p:nvSpPr>
        <p:spPr>
          <a:xfrm>
            <a:off x="523875" y="4000172"/>
            <a:ext cx="10801350" cy="2677656"/>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b. Năm 1285, giặc Nguyên sang cướp nước ta. Trần Bình Trọng, danh tướng đời Trần, chỉ huy một cánh quân, không may sa vào tay giặc. Giặc dụ dỗ ông đầu hàng, hứa phong tước vương cho. Trần Bình Trọng khảng khái trả lời: </a:t>
            </a:r>
            <a:r>
              <a:rPr lang="en-US" sz="2800" b="0"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Ta thà làm ma nước Nam chứ không thèm làm vương đất Bắc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a:solidFill>
                  <a:srgbClr val="FF0000"/>
                </a:solidFill>
                <a:effectLst/>
                <a:latin typeface="Calibri" panose="020F0502020204030204" pitchFamily="34" charset="0"/>
                <a:cs typeface="Calibri" panose="020F0502020204030204" pitchFamily="34" charset="0"/>
              </a:rPr>
              <a:t>”</a:t>
            </a:r>
            <a:endParaRPr lang="vi-VN" sz="2800" b="0" i="0" dirty="0">
              <a:solidFill>
                <a:srgbClr val="FF0000"/>
              </a:solidFill>
              <a:effectLst/>
              <a:latin typeface="Calibri" panose="020F0502020204030204" pitchFamily="34" charset="0"/>
              <a:cs typeface="Calibri" panose="020F0502020204030204" pitchFamily="34" charset="0"/>
            </a:endParaRPr>
          </a:p>
          <a:p>
            <a:pPr algn="r"/>
            <a:r>
              <a:rPr lang="vi-VN" sz="2800" b="0" i="0" dirty="0">
                <a:solidFill>
                  <a:srgbClr val="000000"/>
                </a:solidFill>
                <a:effectLst/>
                <a:latin typeface="Calibri" panose="020F0502020204030204" pitchFamily="34" charset="0"/>
                <a:cs typeface="Calibri" panose="020F0502020204030204" pitchFamily="34" charset="0"/>
              </a:rPr>
              <a:t>(Theo Tiếng Việt 3, tập hai, 2006)</a:t>
            </a:r>
          </a:p>
        </p:txBody>
      </p:sp>
      <p:sp>
        <p:nvSpPr>
          <p:cNvPr id="3" name="Rectangle 2">
            <a:extLst>
              <a:ext uri="{FF2B5EF4-FFF2-40B4-BE49-F238E27FC236}">
                <a16:creationId xmlns:a16="http://schemas.microsoft.com/office/drawing/2014/main" xmlns="" id="{64A00677-04DF-0613-B7E6-F72F6B8B622F}"/>
              </a:ext>
            </a:extLst>
          </p:cNvPr>
          <p:cNvSpPr/>
          <p:nvPr/>
        </p:nvSpPr>
        <p:spPr>
          <a:xfrm>
            <a:off x="3170688" y="526626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xmlns="" id="{805530AC-4948-059E-A03F-65EF35C0D00B}"/>
              </a:ext>
            </a:extLst>
          </p:cNvPr>
          <p:cNvSpPr/>
          <p:nvPr/>
        </p:nvSpPr>
        <p:spPr>
          <a:xfrm>
            <a:off x="1827663" y="574251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413556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1"/>
                                        </p:tgtEl>
                                      </p:cBhvr>
                                    </p:animEffect>
                                    <p:set>
                                      <p:cBhvr>
                                        <p:cTn id="12" dur="1" fill="hold">
                                          <p:stCondLst>
                                            <p:cond delay="19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1DB98721-4A9B-4B26-B33C-8FD36A0AF807}"/>
              </a:ext>
            </a:extLst>
          </p:cNvPr>
          <p:cNvSpPr txBox="1"/>
          <p:nvPr/>
        </p:nvSpPr>
        <p:spPr>
          <a:xfrm>
            <a:off x="171450" y="809625"/>
            <a:ext cx="1163954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cs typeface="Arial"/>
                <a:sym typeface="Arial"/>
              </a:rPr>
              <a:t>3. </a:t>
            </a:r>
            <a:r>
              <a:rPr kumimoji="0" lang="en-US" sz="3200" b="1" i="0" u="none" strike="noStrike" kern="0" cap="none" spc="0" normalizeH="0" baseline="0" noProof="0" dirty="0" err="1">
                <a:ln>
                  <a:noFill/>
                </a:ln>
                <a:solidFill>
                  <a:srgbClr val="FF0000"/>
                </a:solidFill>
                <a:effectLst/>
                <a:uLnTx/>
                <a:uFillTx/>
                <a:cs typeface="Arial"/>
                <a:sym typeface="Arial"/>
              </a:rPr>
              <a:t>Tìm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thêm</a:t>
            </a:r>
            <a:r>
              <a:rPr kumimoji="0" lang="en-US" sz="3200" b="1" i="0" u="none" strike="noStrike" kern="0" cap="none" spc="0" normalizeH="0" baseline="0" noProof="0" dirty="0">
                <a:ln>
                  <a:noFill/>
                </a:ln>
                <a:solidFill>
                  <a:srgbClr val="FF0000"/>
                </a:solidFill>
                <a:effectLst/>
                <a:uLnTx/>
                <a:uFillTx/>
                <a:cs typeface="Arial"/>
                <a:sym typeface="Arial"/>
              </a:rPr>
              <a:t> 1 – 2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có</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dấu</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ngoặc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kép</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trong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các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bài</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em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đã</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nghề</a:t>
            </a:r>
            <a:r>
              <a:rPr kumimoji="0" lang="en-US" sz="3200" b="1" i="0" u="none" strike="noStrike" kern="0" cap="none" spc="0" normalizeH="0" baseline="0" noProof="0" dirty="0">
                <a:ln>
                  <a:noFill/>
                </a:ln>
                <a:solidFill>
                  <a:srgbClr val="FF0000"/>
                </a:solidFill>
                <a:effectLst/>
                <a:uLnTx/>
                <a:uFillTx/>
                <a:cs typeface="Arial"/>
                <a:sym typeface="Arial"/>
              </a:rPr>
              <a:t>; A </a:t>
            </a:r>
            <a:r>
              <a:rPr kumimoji="0" lang="en-US" sz="3200" b="1" i="0" u="none" strike="noStrike" kern="0" cap="none" spc="0" normalizeH="0" baseline="0" noProof="0" dirty="0" err="1">
                <a:ln>
                  <a:noFill/>
                </a:ln>
                <a:solidFill>
                  <a:srgbClr val="FF0000"/>
                </a:solidFill>
                <a:effectLst/>
                <a:uLnTx/>
                <a:uFillTx/>
                <a:cs typeface="Arial"/>
                <a:sym typeface="Arial"/>
              </a:rPr>
              <a:t>lô</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tớ</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đây</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Sự</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tích</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ông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p>
        </p:txBody>
      </p:sp>
      <p:grpSp>
        <p:nvGrpSpPr>
          <p:cNvPr id="4" name="Group 3">
            <a:extLst>
              <a:ext uri="{FF2B5EF4-FFF2-40B4-BE49-F238E27FC236}">
                <a16:creationId xmlns:a16="http://schemas.microsoft.com/office/drawing/2014/main" xmlns="" id="{CC6001ED-4E6E-7410-F018-3510964EEB46}"/>
              </a:ext>
            </a:extLst>
          </p:cNvPr>
          <p:cNvGrpSpPr/>
          <p:nvPr/>
        </p:nvGrpSpPr>
        <p:grpSpPr>
          <a:xfrm>
            <a:off x="361950" y="3402113"/>
            <a:ext cx="6286500" cy="2979638"/>
            <a:chOff x="4057650" y="3506887"/>
            <a:chExt cx="6784930" cy="3351113"/>
          </a:xfrm>
        </p:grpSpPr>
        <p:pic>
          <p:nvPicPr>
            <p:cNvPr id="2" name="Picture 1">
              <a:extLst>
                <a:ext uri="{FF2B5EF4-FFF2-40B4-BE49-F238E27FC236}">
                  <a16:creationId xmlns:a16="http://schemas.microsoft.com/office/drawing/2014/main" xmlns="" id="{E7F7D0CF-1535-859A-FAC6-F46748A0DADB}"/>
                </a:ext>
              </a:extLst>
            </p:cNvPr>
            <p:cNvPicPr>
              <a:picLocks noChangeAspect="1"/>
            </p:cNvPicPr>
            <p:nvPr/>
          </p:nvPicPr>
          <p:blipFill>
            <a:blip r:embed="rId2"/>
            <a:stretch>
              <a:fillRect/>
            </a:stretch>
          </p:blipFill>
          <p:spPr>
            <a:xfrm>
              <a:off x="4886296" y="4267200"/>
              <a:ext cx="5838422" cy="2590800"/>
            </a:xfrm>
            <a:prstGeom prst="rect">
              <a:avLst/>
            </a:prstGeom>
          </p:spPr>
        </p:pic>
        <p:sp>
          <p:nvSpPr>
            <p:cNvPr id="3" name="TextBox 2">
              <a:extLst>
                <a:ext uri="{FF2B5EF4-FFF2-40B4-BE49-F238E27FC236}">
                  <a16:creationId xmlns:a16="http://schemas.microsoft.com/office/drawing/2014/main" xmlns="" id="{74A9376F-AB2C-B096-27BE-4DAFE7CC604B}"/>
                </a:ext>
              </a:extLst>
            </p:cNvPr>
            <p:cNvSpPr txBox="1"/>
            <p:nvPr/>
          </p:nvSpPr>
          <p:spPr>
            <a:xfrm>
              <a:off x="4057650" y="3506887"/>
              <a:ext cx="67849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AA27DA"/>
                  </a:solidFill>
                  <a:latin typeface="Calibri" panose="020F0502020204030204"/>
                </a:rPr>
                <a:t>Thảo</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luận</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nhóm</a:t>
              </a:r>
              <a:r>
                <a:rPr lang="en-US" sz="4400" b="1" dirty="0">
                  <a:solidFill>
                    <a:srgbClr val="AA27DA"/>
                  </a:solidFill>
                  <a:latin typeface="Calibri" panose="020F0502020204030204"/>
                </a:rPr>
                <a:t> 4</a:t>
              </a:r>
              <a:endParaRPr kumimoji="0" lang="en-US" sz="4400" b="1" i="0" u="none" strike="noStrike" kern="1200" cap="none" spc="0" normalizeH="0" baseline="0" noProof="0" dirty="0">
                <a:ln>
                  <a:noFill/>
                </a:ln>
                <a:solidFill>
                  <a:srgbClr val="AA27DA"/>
                </a:solidFill>
                <a:effectLst/>
                <a:uLnTx/>
                <a:uFillTx/>
                <a:latin typeface="Calibri" panose="020F0502020204030204"/>
              </a:endParaRPr>
            </a:p>
          </p:txBody>
        </p:sp>
      </p:grpSp>
      <p:grpSp>
        <p:nvGrpSpPr>
          <p:cNvPr id="7" name="Group 6">
            <a:extLst>
              <a:ext uri="{FF2B5EF4-FFF2-40B4-BE49-F238E27FC236}">
                <a16:creationId xmlns:a16="http://schemas.microsoft.com/office/drawing/2014/main" xmlns="" id="{A364ECFF-35DA-0983-8593-1B7CE25872DF}"/>
              </a:ext>
            </a:extLst>
          </p:cNvPr>
          <p:cNvGrpSpPr/>
          <p:nvPr/>
        </p:nvGrpSpPr>
        <p:grpSpPr>
          <a:xfrm rot="245465">
            <a:off x="5667376" y="1896905"/>
            <a:ext cx="6429374" cy="3383280"/>
            <a:chOff x="8791576" y="668180"/>
            <a:chExt cx="6429374" cy="3383280"/>
          </a:xfrm>
        </p:grpSpPr>
        <p:pic>
          <p:nvPicPr>
            <p:cNvPr id="8" name="Picture 7" descr="Bubble chart&#10;&#10;Description automatically generated with medium confidence">
              <a:extLst>
                <a:ext uri="{FF2B5EF4-FFF2-40B4-BE49-F238E27FC236}">
                  <a16:creationId xmlns:a16="http://schemas.microsoft.com/office/drawing/2014/main" xmlns="" id="{DA557EFC-92CA-E912-52DB-D397C4171B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1576" y="668180"/>
              <a:ext cx="6429374" cy="3383280"/>
            </a:xfrm>
            <a:prstGeom prst="rect">
              <a:avLst/>
            </a:prstGeom>
          </p:spPr>
        </p:pic>
        <p:sp>
          <p:nvSpPr>
            <p:cNvPr id="9" name="TextBox 8">
              <a:extLst>
                <a:ext uri="{FF2B5EF4-FFF2-40B4-BE49-F238E27FC236}">
                  <a16:creationId xmlns:a16="http://schemas.microsoft.com/office/drawing/2014/main" xmlns="" id="{9C882CF6-68E5-E633-C3F2-B960867099D7}"/>
                </a:ext>
              </a:extLst>
            </p:cNvPr>
            <p:cNvSpPr txBox="1"/>
            <p:nvPr/>
          </p:nvSpPr>
          <p:spPr>
            <a:xfrm>
              <a:off x="9931176" y="1507158"/>
              <a:ext cx="4086019" cy="1520416"/>
            </a:xfrm>
            <a:prstGeom prst="rect">
              <a:avLst/>
            </a:prstGeom>
            <a:noFill/>
          </p:spPr>
          <p:txBody>
            <a:bodyPr wrap="square">
              <a:spAutoFit/>
            </a:bodyPr>
            <a:lstStyle/>
            <a:p>
              <a:pPr marL="0" marR="0" algn="ctr">
                <a:lnSpc>
                  <a:spcPct val="120000"/>
                </a:lnSpc>
                <a:spcBef>
                  <a:spcPts val="0"/>
                </a:spcBef>
                <a:spcAft>
                  <a:spcPts val="0"/>
                </a:spcAft>
              </a:pPr>
              <a:r>
                <a:rPr lang="nl-NL" sz="4000" b="1" dirty="0">
                  <a:solidFill>
                    <a:srgbClr val="002060"/>
                  </a:solidFill>
                  <a:ea typeface="Times New Roman" panose="02020603050405020304" pitchFamily="18" charset="0"/>
                </a:rPr>
                <a:t>T</a:t>
              </a:r>
              <a:r>
                <a:rPr lang="nl-NL" sz="4000" b="1" dirty="0">
                  <a:solidFill>
                    <a:srgbClr val="002060"/>
                  </a:solidFill>
                  <a:effectLst/>
                  <a:ea typeface="Times New Roman" panose="02020603050405020304" pitchFamily="18" charset="0"/>
                </a:rPr>
                <a:t>ìm ví dụ viết vào bảng nhóm</a:t>
              </a:r>
              <a:endParaRPr lang="en-US" sz="4000" b="1" dirty="0">
                <a:solidFill>
                  <a:srgbClr val="002060"/>
                </a:solidFill>
                <a:effectLst/>
                <a:ea typeface="Times New Roman" panose="02020603050405020304" pitchFamily="18" charset="0"/>
              </a:endParaRPr>
            </a:p>
          </p:txBody>
        </p:sp>
      </p:grpSp>
    </p:spTree>
    <p:extLst>
      <p:ext uri="{BB962C8B-B14F-4D97-AF65-F5344CB8AC3E}">
        <p14:creationId xmlns:p14="http://schemas.microsoft.com/office/powerpoint/2010/main" val="1355547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82874858-0721-407C-8F5B-FD70AF48C69B}" vid="{F00BFC39-CF7C-48D7-9090-2328E9ACCA0F}"/>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717</Words>
  <Application>Microsoft Office PowerPoint</Application>
  <PresentationFormat>Custom</PresentationFormat>
  <Paragraphs>50</Paragraphs>
  <Slides>19</Slides>
  <Notes>2</Notes>
  <HiddenSlides>0</HiddenSlides>
  <MMClips>8</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HT</cp:lastModifiedBy>
  <cp:revision>24</cp:revision>
  <dcterms:created xsi:type="dcterms:W3CDTF">2023-01-31T07:25:04Z</dcterms:created>
  <dcterms:modified xsi:type="dcterms:W3CDTF">2023-06-13T16:09:27Z</dcterms:modified>
</cp:coreProperties>
</file>